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9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8" r:id="rId27"/>
    <p:sldId id="280" r:id="rId28"/>
    <p:sldId id="281" r:id="rId29"/>
    <p:sldId id="282" r:id="rId30"/>
    <p:sldId id="289" r:id="rId31"/>
    <p:sldId id="283" r:id="rId32"/>
    <p:sldId id="284" r:id="rId33"/>
    <p:sldId id="287"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D7F4407-97FD-4901-8626-E24228CBD4CA}" type="datetimeFigureOut">
              <a:rPr lang="tr-TR" smtClean="0"/>
              <a:pPr/>
              <a:t>1.11.2016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251787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D7F4407-97FD-4901-8626-E24228CBD4CA}" type="datetimeFigureOut">
              <a:rPr lang="tr-TR" smtClean="0"/>
              <a:pPr/>
              <a:t>1.11.2016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53937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D7F4407-97FD-4901-8626-E24228CBD4CA}" type="datetimeFigureOut">
              <a:rPr lang="tr-TR" smtClean="0"/>
              <a:pPr/>
              <a:t>1.11.2016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16059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D7F4407-97FD-4901-8626-E24228CBD4CA}" type="datetimeFigureOut">
              <a:rPr lang="tr-TR" smtClean="0"/>
              <a:pPr/>
              <a:t>1.11.2016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184348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D7F4407-97FD-4901-8626-E24228CBD4CA}" type="datetimeFigureOut">
              <a:rPr lang="tr-TR" smtClean="0"/>
              <a:pPr/>
              <a:t>1.11.2016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125744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D7F4407-97FD-4901-8626-E24228CBD4CA}" type="datetimeFigureOut">
              <a:rPr lang="tr-TR" smtClean="0"/>
              <a:pPr/>
              <a:t>1.11.2016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19928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D7F4407-97FD-4901-8626-E24228CBD4CA}" type="datetimeFigureOut">
              <a:rPr lang="tr-TR" smtClean="0"/>
              <a:pPr/>
              <a:t>1.11.2016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35107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D7F4407-97FD-4901-8626-E24228CBD4CA}" type="datetimeFigureOut">
              <a:rPr lang="tr-TR" smtClean="0"/>
              <a:pPr/>
              <a:t>1.11.2016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477923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7F4407-97FD-4901-8626-E24228CBD4CA}" type="datetimeFigureOut">
              <a:rPr lang="tr-TR" smtClean="0"/>
              <a:pPr/>
              <a:t>1.11.2016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329921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7F4407-97FD-4901-8626-E24228CBD4CA}" type="datetimeFigureOut">
              <a:rPr lang="tr-TR" smtClean="0"/>
              <a:pPr/>
              <a:t>1.11.2016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55677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7F4407-97FD-4901-8626-E24228CBD4CA}" type="datetimeFigureOut">
              <a:rPr lang="tr-TR" smtClean="0"/>
              <a:pPr/>
              <a:t>1.11.2016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6771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F4407-97FD-4901-8626-E24228CBD4CA}" type="datetimeFigureOut">
              <a:rPr lang="tr-TR" smtClean="0"/>
              <a:pPr/>
              <a:t>1.11.2016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149716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124744"/>
            <a:ext cx="7772400" cy="1470025"/>
          </a:xfrm>
        </p:spPr>
        <p:style>
          <a:lnRef idx="1">
            <a:schemeClr val="accent3"/>
          </a:lnRef>
          <a:fillRef idx="2">
            <a:schemeClr val="accent3"/>
          </a:fillRef>
          <a:effectRef idx="1">
            <a:schemeClr val="accent3"/>
          </a:effectRef>
          <a:fontRef idx="minor">
            <a:schemeClr val="dk1"/>
          </a:fontRef>
        </p:style>
        <p:txBody>
          <a:bodyPr/>
          <a:lstStyle/>
          <a:p>
            <a:r>
              <a:rPr lang="tr-TR" dirty="0" smtClean="0"/>
              <a:t>ZORBALIK VE ZORBA DAVRANIŞLA MÜCADELE</a:t>
            </a:r>
            <a:endParaRPr lang="tr-TR" dirty="0"/>
          </a:p>
        </p:txBody>
      </p:sp>
      <p:sp>
        <p:nvSpPr>
          <p:cNvPr id="3" name="Alt Başlık 2"/>
          <p:cNvSpPr>
            <a:spLocks noGrp="1"/>
          </p:cNvSpPr>
          <p:nvPr>
            <p:ph type="subTitle" idx="1"/>
          </p:nvPr>
        </p:nvSpPr>
        <p:spPr>
          <a:xfrm>
            <a:off x="1115616" y="2924944"/>
            <a:ext cx="6616824" cy="1800200"/>
          </a:xfrm>
        </p:spPr>
        <p:txBody>
          <a:bodyPr/>
          <a:lstStyle/>
          <a:p>
            <a:r>
              <a:rPr lang="tr-TR" dirty="0" smtClean="0">
                <a:solidFill>
                  <a:schemeClr val="tx1"/>
                </a:solidFill>
              </a:rPr>
              <a:t>VELİ EĞİTİMİ</a:t>
            </a:r>
            <a:endParaRPr lang="tr-TR"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5" name="4 Resim" descr="Resim1.png"/>
          <p:cNvPicPr>
            <a:picLocks noChangeAspect="1"/>
          </p:cNvPicPr>
          <p:nvPr/>
        </p:nvPicPr>
        <p:blipFill>
          <a:blip r:embed="rId3" cstate="print"/>
          <a:srcRect/>
          <a:stretch>
            <a:fillRect/>
          </a:stretch>
        </p:blipFill>
        <p:spPr bwMode="auto">
          <a:xfrm>
            <a:off x="3059832" y="3789040"/>
            <a:ext cx="2590800" cy="2324100"/>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340768"/>
            <a:ext cx="7772400" cy="1470025"/>
          </a:xfrm>
        </p:spPr>
        <p:txBody>
          <a:bodyPr>
            <a:normAutofit/>
          </a:bodyPr>
          <a:lstStyle/>
          <a:p>
            <a:r>
              <a:rPr lang="tr-TR" b="1" dirty="0" smtClean="0"/>
              <a:t>Cinsel Zorbalık :</a:t>
            </a:r>
            <a:r>
              <a:rPr lang="tr-TR" dirty="0" smtClean="0"/>
              <a:t> </a:t>
            </a:r>
            <a:br>
              <a:rPr lang="tr-TR" dirty="0" smtClean="0"/>
            </a:br>
            <a:endParaRPr lang="tr-TR" dirty="0"/>
          </a:p>
        </p:txBody>
      </p:sp>
      <p:sp>
        <p:nvSpPr>
          <p:cNvPr id="3" name="Alt Başlık 2"/>
          <p:cNvSpPr>
            <a:spLocks noGrp="1"/>
          </p:cNvSpPr>
          <p:nvPr>
            <p:ph type="subTitle" idx="1"/>
          </p:nvPr>
        </p:nvSpPr>
        <p:spPr>
          <a:xfrm>
            <a:off x="1403648" y="2996952"/>
            <a:ext cx="6400800" cy="1752600"/>
          </a:xfrm>
        </p:spPr>
        <p:style>
          <a:lnRef idx="1">
            <a:schemeClr val="accent2"/>
          </a:lnRef>
          <a:fillRef idx="2">
            <a:schemeClr val="accent2"/>
          </a:fillRef>
          <a:effectRef idx="1">
            <a:schemeClr val="accent2"/>
          </a:effectRef>
          <a:fontRef idx="minor">
            <a:schemeClr val="dk1"/>
          </a:fontRef>
        </p:style>
        <p:txBody>
          <a:bodyPr/>
          <a:lstStyle/>
          <a:p>
            <a:r>
              <a:rPr lang="tr-TR" dirty="0" smtClean="0">
                <a:solidFill>
                  <a:schemeClr val="tx1"/>
                </a:solidFill>
              </a:rPr>
              <a:t>Sarkıntılık, elle taciz, cinsel içerikli sözler söylemek, vb.</a:t>
            </a:r>
            <a:endParaRPr lang="tr-TR"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052736"/>
            <a:ext cx="7772400" cy="1470025"/>
          </a:xfrm>
        </p:spPr>
        <p:style>
          <a:lnRef idx="1">
            <a:schemeClr val="accent5"/>
          </a:lnRef>
          <a:fillRef idx="2">
            <a:schemeClr val="accent5"/>
          </a:fillRef>
          <a:effectRef idx="1">
            <a:schemeClr val="accent5"/>
          </a:effectRef>
          <a:fontRef idx="minor">
            <a:schemeClr val="dk1"/>
          </a:fontRef>
        </p:style>
        <p:txBody>
          <a:bodyPr/>
          <a:lstStyle/>
          <a:p>
            <a:r>
              <a:rPr lang="tr-TR" b="1" dirty="0" smtClean="0"/>
              <a:t>Bir söz ya da eyleme ne zaman zorbalık diyebiliriz?</a:t>
            </a: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6146" name="Picture 2"/>
          <p:cNvPicPr>
            <a:picLocks noChangeAspect="1" noChangeArrowheads="1"/>
          </p:cNvPicPr>
          <p:nvPr/>
        </p:nvPicPr>
        <p:blipFill>
          <a:blip r:embed="rId3" cstate="print"/>
          <a:srcRect/>
          <a:stretch>
            <a:fillRect/>
          </a:stretch>
        </p:blipFill>
        <p:spPr bwMode="auto">
          <a:xfrm>
            <a:off x="2915816" y="2636912"/>
            <a:ext cx="3024336" cy="3102471"/>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259632" y="980728"/>
            <a:ext cx="6400800" cy="4464496"/>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fontAlgn="base">
              <a:buFont typeface="Wingdings" pitchFamily="2" charset="2"/>
              <a:buChar char="Ø"/>
            </a:pPr>
            <a:endParaRPr lang="tr-TR" dirty="0" smtClean="0">
              <a:solidFill>
                <a:schemeClr val="tx1"/>
              </a:solidFill>
            </a:endParaRPr>
          </a:p>
          <a:p>
            <a:pPr algn="l" fontAlgn="base">
              <a:buFont typeface="Wingdings" pitchFamily="2" charset="2"/>
              <a:buChar char="Ø"/>
            </a:pPr>
            <a:r>
              <a:rPr lang="tr-TR" dirty="0" smtClean="0">
                <a:solidFill>
                  <a:schemeClr val="tx1"/>
                </a:solidFill>
              </a:rPr>
              <a:t>Taraflar </a:t>
            </a:r>
            <a:r>
              <a:rPr lang="tr-TR" dirty="0" smtClean="0">
                <a:solidFill>
                  <a:schemeClr val="tx1"/>
                </a:solidFill>
              </a:rPr>
              <a:t>arasında eşit olmayan bir güç dengesi varsa,</a:t>
            </a:r>
          </a:p>
          <a:p>
            <a:pPr algn="l" fontAlgn="base">
              <a:buFont typeface="Wingdings" pitchFamily="2" charset="2"/>
              <a:buChar char="Ø"/>
            </a:pPr>
            <a:endParaRPr lang="tr-TR" dirty="0" smtClean="0">
              <a:solidFill>
                <a:schemeClr val="tx1"/>
              </a:solidFill>
            </a:endParaRPr>
          </a:p>
          <a:p>
            <a:pPr algn="l" fontAlgn="base">
              <a:buFont typeface="Wingdings" pitchFamily="2" charset="2"/>
              <a:buChar char="Ø"/>
            </a:pPr>
            <a:r>
              <a:rPr lang="tr-TR" dirty="0" smtClean="0">
                <a:solidFill>
                  <a:schemeClr val="tx1"/>
                </a:solidFill>
              </a:rPr>
              <a:t>Olumsuz davranışlar süreklilik gösteriyorsa,</a:t>
            </a:r>
          </a:p>
          <a:p>
            <a:pPr algn="l" fontAlgn="base"/>
            <a:r>
              <a:rPr lang="tr-TR" dirty="0" smtClean="0">
                <a:solidFill>
                  <a:schemeClr val="tx1"/>
                </a:solidFill>
              </a:rPr>
              <a:t>Kasıtlı yapılıyorsa,</a:t>
            </a:r>
          </a:p>
          <a:p>
            <a:pPr algn="l" fontAlgn="base"/>
            <a:endParaRPr lang="tr-TR" dirty="0" smtClean="0">
              <a:solidFill>
                <a:schemeClr val="tx1"/>
              </a:solidFill>
            </a:endParaRPr>
          </a:p>
          <a:p>
            <a:pPr algn="l" fontAlgn="base">
              <a:buFont typeface="Wingdings" pitchFamily="2" charset="2"/>
              <a:buChar char="Ø"/>
            </a:pPr>
            <a:r>
              <a:rPr lang="tr-TR" dirty="0" smtClean="0">
                <a:solidFill>
                  <a:schemeClr val="tx1"/>
                </a:solidFill>
              </a:rPr>
              <a:t>Çocuk veya ergen zorbaca davranışlardan rahatsız ama kendisini koruyamayacak bir durumdaysa.</a:t>
            </a:r>
            <a:endParaRPr lang="tr-TR"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268760"/>
            <a:ext cx="7772400" cy="1470025"/>
          </a:xfrm>
        </p:spPr>
        <p:style>
          <a:lnRef idx="1">
            <a:schemeClr val="accent3"/>
          </a:lnRef>
          <a:fillRef idx="2">
            <a:schemeClr val="accent3"/>
          </a:fillRef>
          <a:effectRef idx="1">
            <a:schemeClr val="accent3"/>
          </a:effectRef>
          <a:fontRef idx="minor">
            <a:schemeClr val="dk1"/>
          </a:fontRef>
        </p:style>
        <p:txBody>
          <a:bodyPr/>
          <a:lstStyle/>
          <a:p>
            <a:r>
              <a:rPr lang="tr-TR" b="1" dirty="0" smtClean="0"/>
              <a:t>Zorbalığın belirtileri nelerdir?</a:t>
            </a: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7170" name="Picture 2"/>
          <p:cNvPicPr>
            <a:picLocks noChangeAspect="1" noChangeArrowheads="1"/>
          </p:cNvPicPr>
          <p:nvPr/>
        </p:nvPicPr>
        <p:blipFill>
          <a:blip r:embed="rId3" cstate="print"/>
          <a:srcRect/>
          <a:stretch>
            <a:fillRect/>
          </a:stretch>
        </p:blipFill>
        <p:spPr bwMode="auto">
          <a:xfrm>
            <a:off x="1835696" y="3068960"/>
            <a:ext cx="4824536" cy="3043411"/>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836712"/>
            <a:ext cx="5832648" cy="5256584"/>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algn="l" fontAlgn="base">
              <a:buFont typeface="Wingdings" pitchFamily="2" charset="2"/>
              <a:buChar char="Ø"/>
            </a:pPr>
            <a:r>
              <a:rPr lang="tr-TR" dirty="0" smtClean="0">
                <a:solidFill>
                  <a:schemeClr val="tx1"/>
                </a:solidFill>
              </a:rPr>
              <a:t>Çocuğunuzun vücudunda nedenini tam olarak açıklayamadığı morluk ve çizikler varsa,</a:t>
            </a:r>
          </a:p>
          <a:p>
            <a:pPr algn="l" fontAlgn="base"/>
            <a:endParaRPr lang="tr-TR" dirty="0" smtClean="0">
              <a:solidFill>
                <a:schemeClr val="tx1"/>
              </a:solidFill>
            </a:endParaRPr>
          </a:p>
          <a:p>
            <a:pPr algn="l" fontAlgn="base">
              <a:buFont typeface="Wingdings" pitchFamily="2" charset="2"/>
              <a:buChar char="Ø"/>
            </a:pPr>
            <a:r>
              <a:rPr lang="tr-TR" dirty="0" smtClean="0">
                <a:solidFill>
                  <a:schemeClr val="tx1"/>
                </a:solidFill>
              </a:rPr>
              <a:t>Yırtılmış ya da hırpalanmış elbiselerle eve geliyorsa,</a:t>
            </a:r>
          </a:p>
          <a:p>
            <a:pPr algn="l" fontAlgn="base">
              <a:buFont typeface="Wingdings" pitchFamily="2" charset="2"/>
              <a:buChar char="Ø"/>
            </a:pPr>
            <a:endParaRPr lang="tr-TR" dirty="0" smtClean="0">
              <a:solidFill>
                <a:schemeClr val="tx1"/>
              </a:solidFill>
            </a:endParaRPr>
          </a:p>
          <a:p>
            <a:pPr algn="l" fontAlgn="base">
              <a:buFont typeface="Wingdings" pitchFamily="2" charset="2"/>
              <a:buChar char="Ø"/>
            </a:pPr>
            <a:r>
              <a:rPr lang="tr-TR" dirty="0" smtClean="0">
                <a:solidFill>
                  <a:schemeClr val="tx1"/>
                </a:solidFill>
              </a:rPr>
              <a:t>Kişisel eşyaları kayboluyorsa ya da hırpalanıyorsa,</a:t>
            </a:r>
          </a:p>
          <a:p>
            <a:pPr algn="l" fontAlgn="base">
              <a:buFont typeface="Wingdings" pitchFamily="2" charset="2"/>
              <a:buChar char="Ø"/>
            </a:pPr>
            <a:endParaRPr lang="tr-TR" dirty="0" smtClean="0">
              <a:solidFill>
                <a:schemeClr val="tx1"/>
              </a:solidFill>
            </a:endParaRPr>
          </a:p>
          <a:p>
            <a:pPr algn="l" fontAlgn="base">
              <a:buFont typeface="Wingdings" pitchFamily="2" charset="2"/>
              <a:buChar char="Ø"/>
            </a:pPr>
            <a:r>
              <a:rPr lang="tr-TR" dirty="0" smtClean="0">
                <a:solidFill>
                  <a:schemeClr val="tx1"/>
                </a:solidFill>
              </a:rPr>
              <a:t>Çocuğun tarif edemediği baş, mide gibi ağrıları, yeme ve uyku bozukluğu varsa,</a:t>
            </a:r>
          </a:p>
          <a:p>
            <a:pPr algn="l" fontAlgn="base">
              <a:buFont typeface="Wingdings" pitchFamily="2" charset="2"/>
              <a:buChar char="Ø"/>
            </a:pPr>
            <a:r>
              <a:rPr lang="tr-TR" dirty="0" smtClean="0">
                <a:solidFill>
                  <a:schemeClr val="tx1"/>
                </a:solidFill>
              </a:rPr>
              <a:t>Nedensiz yere ağlıyorsa veya canı sıkkınsa,</a:t>
            </a: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8194" name="Picture 2"/>
          <p:cNvPicPr>
            <a:picLocks noChangeAspect="1" noChangeArrowheads="1"/>
          </p:cNvPicPr>
          <p:nvPr/>
        </p:nvPicPr>
        <p:blipFill>
          <a:blip r:embed="rId3" cstate="print"/>
          <a:srcRect/>
          <a:stretch>
            <a:fillRect/>
          </a:stretch>
        </p:blipFill>
        <p:spPr bwMode="auto">
          <a:xfrm>
            <a:off x="6516216" y="1412776"/>
            <a:ext cx="2180456" cy="3876278"/>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71600" y="1124744"/>
            <a:ext cx="6400800" cy="4514056"/>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algn="l" fontAlgn="base">
              <a:buFont typeface="Wingdings" pitchFamily="2" charset="2"/>
              <a:buChar char="Ø"/>
            </a:pPr>
            <a:r>
              <a:rPr lang="tr-TR" dirty="0" smtClean="0">
                <a:solidFill>
                  <a:schemeClr val="tx1"/>
                </a:solidFill>
              </a:rPr>
              <a:t>Okula gitmek istemiyorsa,</a:t>
            </a:r>
          </a:p>
          <a:p>
            <a:pPr algn="l" fontAlgn="base">
              <a:buFont typeface="Wingdings" pitchFamily="2" charset="2"/>
              <a:buChar char="Ø"/>
            </a:pPr>
            <a:endParaRPr lang="tr-TR" dirty="0" smtClean="0">
              <a:solidFill>
                <a:schemeClr val="tx1"/>
              </a:solidFill>
            </a:endParaRPr>
          </a:p>
          <a:p>
            <a:pPr algn="l" fontAlgn="base">
              <a:buFont typeface="Wingdings" pitchFamily="2" charset="2"/>
              <a:buChar char="Ø"/>
            </a:pPr>
            <a:r>
              <a:rPr lang="tr-TR" dirty="0" smtClean="0">
                <a:solidFill>
                  <a:schemeClr val="tx1"/>
                </a:solidFill>
              </a:rPr>
              <a:t>Olağandışı öfke patlamaları yaşıyorsa,</a:t>
            </a:r>
          </a:p>
          <a:p>
            <a:pPr algn="l" fontAlgn="base"/>
            <a:endParaRPr lang="tr-TR" dirty="0" smtClean="0">
              <a:solidFill>
                <a:schemeClr val="tx1"/>
              </a:solidFill>
            </a:endParaRPr>
          </a:p>
          <a:p>
            <a:pPr algn="l" fontAlgn="base">
              <a:buFont typeface="Wingdings" pitchFamily="2" charset="2"/>
              <a:buChar char="Ø"/>
            </a:pPr>
            <a:r>
              <a:rPr lang="tr-TR" dirty="0" smtClean="0">
                <a:solidFill>
                  <a:schemeClr val="tx1"/>
                </a:solidFill>
              </a:rPr>
              <a:t>Arkadaşlarıyla oyun oynamak istemiyorsa,</a:t>
            </a:r>
          </a:p>
          <a:p>
            <a:pPr algn="l" fontAlgn="base"/>
            <a:endParaRPr lang="tr-TR" dirty="0" smtClean="0">
              <a:solidFill>
                <a:schemeClr val="tx1"/>
              </a:solidFill>
            </a:endParaRPr>
          </a:p>
          <a:p>
            <a:pPr algn="l" fontAlgn="base">
              <a:buFont typeface="Wingdings" pitchFamily="2" charset="2"/>
              <a:buChar char="Ø"/>
            </a:pPr>
            <a:r>
              <a:rPr lang="tr-TR" dirty="0" smtClean="0">
                <a:solidFill>
                  <a:schemeClr val="tx1"/>
                </a:solidFill>
              </a:rPr>
              <a:t>Okul gidiş-geliş yolunu değiştirmek istiyorsa,</a:t>
            </a:r>
          </a:p>
          <a:p>
            <a:pPr algn="l" fontAlgn="base"/>
            <a:endParaRPr lang="tr-TR" dirty="0" smtClean="0">
              <a:solidFill>
                <a:schemeClr val="tx1"/>
              </a:solidFill>
            </a:endParaRPr>
          </a:p>
          <a:p>
            <a:pPr algn="l" fontAlgn="base">
              <a:buFont typeface="Wingdings" pitchFamily="2" charset="2"/>
              <a:buChar char="Ø"/>
            </a:pPr>
            <a:r>
              <a:rPr lang="tr-TR" dirty="0" smtClean="0">
                <a:solidFill>
                  <a:schemeClr val="tx1"/>
                </a:solidFill>
              </a:rPr>
              <a:t>Okuldaki başarısında bir düşüş varsa,</a:t>
            </a:r>
          </a:p>
          <a:p>
            <a:pPr algn="l" fontAlgn="base"/>
            <a:endParaRPr lang="tr-TR" dirty="0" smtClean="0">
              <a:solidFill>
                <a:schemeClr val="tx1"/>
              </a:solidFill>
            </a:endParaRPr>
          </a:p>
          <a:p>
            <a:pPr algn="l" fontAlgn="base">
              <a:buFont typeface="Wingdings" pitchFamily="2" charset="2"/>
              <a:buChar char="Ø"/>
            </a:pPr>
            <a:r>
              <a:rPr lang="tr-TR" dirty="0" smtClean="0">
                <a:solidFill>
                  <a:schemeClr val="tx1"/>
                </a:solidFill>
              </a:rPr>
              <a:t>Neden göstermeden ek para istiyorsa zorbalığa maruz kalıyor olabilir.</a:t>
            </a: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908720"/>
            <a:ext cx="7772400" cy="1470025"/>
          </a:xfrm>
        </p:spPr>
        <p:style>
          <a:lnRef idx="1">
            <a:schemeClr val="accent4"/>
          </a:lnRef>
          <a:fillRef idx="2">
            <a:schemeClr val="accent4"/>
          </a:fillRef>
          <a:effectRef idx="1">
            <a:schemeClr val="accent4"/>
          </a:effectRef>
          <a:fontRef idx="minor">
            <a:schemeClr val="dk1"/>
          </a:fontRef>
        </p:style>
        <p:txBody>
          <a:bodyPr/>
          <a:lstStyle/>
          <a:p>
            <a:r>
              <a:rPr lang="tr-TR" b="1" dirty="0" smtClean="0"/>
              <a:t>Zorbalığın sebepleri nelerdir?</a:t>
            </a: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9218" name="Picture 2"/>
          <p:cNvPicPr>
            <a:picLocks noChangeAspect="1" noChangeArrowheads="1"/>
          </p:cNvPicPr>
          <p:nvPr/>
        </p:nvPicPr>
        <p:blipFill>
          <a:blip r:embed="rId3" cstate="print"/>
          <a:srcRect/>
          <a:stretch>
            <a:fillRect/>
          </a:stretch>
        </p:blipFill>
        <p:spPr bwMode="auto">
          <a:xfrm>
            <a:off x="2051720" y="2708920"/>
            <a:ext cx="4752528" cy="2478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052502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971600" y="476672"/>
            <a:ext cx="7056784" cy="5184576"/>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lgn="l" fontAlgn="base">
              <a:buFont typeface="Wingdings" pitchFamily="2" charset="2"/>
              <a:buChar char="Ø"/>
            </a:pPr>
            <a:endParaRPr lang="tr-TR" dirty="0" smtClean="0">
              <a:solidFill>
                <a:schemeClr val="tx1"/>
              </a:solidFill>
            </a:endParaRPr>
          </a:p>
          <a:p>
            <a:pPr algn="l" fontAlgn="base">
              <a:buFont typeface="Wingdings" pitchFamily="2" charset="2"/>
              <a:buChar char="Ø"/>
            </a:pPr>
            <a:r>
              <a:rPr lang="tr-TR" dirty="0" smtClean="0">
                <a:solidFill>
                  <a:schemeClr val="tx1"/>
                </a:solidFill>
              </a:rPr>
              <a:t>Zorbalığı </a:t>
            </a:r>
            <a:r>
              <a:rPr lang="tr-TR" dirty="0" smtClean="0">
                <a:solidFill>
                  <a:schemeClr val="tx1"/>
                </a:solidFill>
              </a:rPr>
              <a:t>yapan çocuğun saldırgan mizaçlı olması.</a:t>
            </a:r>
          </a:p>
          <a:p>
            <a:pPr algn="l" fontAlgn="base"/>
            <a:endParaRPr lang="tr-TR" dirty="0" smtClean="0">
              <a:solidFill>
                <a:schemeClr val="tx1"/>
              </a:solidFill>
            </a:endParaRPr>
          </a:p>
          <a:p>
            <a:pPr algn="l" fontAlgn="base">
              <a:buFont typeface="Wingdings" pitchFamily="2" charset="2"/>
              <a:buChar char="Ø"/>
            </a:pPr>
            <a:r>
              <a:rPr lang="tr-TR" dirty="0" smtClean="0">
                <a:solidFill>
                  <a:schemeClr val="tx1"/>
                </a:solidFill>
              </a:rPr>
              <a:t>Kişiye, isteklerini saldırganlık dışında başka bir yolla ifade edebileceğini öğretecek bir insanın olmayışı.</a:t>
            </a:r>
          </a:p>
          <a:p>
            <a:pPr algn="l" fontAlgn="base"/>
            <a:endParaRPr lang="tr-TR" dirty="0" smtClean="0">
              <a:solidFill>
                <a:schemeClr val="tx1"/>
              </a:solidFill>
            </a:endParaRPr>
          </a:p>
          <a:p>
            <a:pPr algn="l" fontAlgn="base">
              <a:buFont typeface="Wingdings" pitchFamily="2" charset="2"/>
              <a:buChar char="Ø"/>
            </a:pPr>
            <a:r>
              <a:rPr lang="tr-TR" dirty="0" smtClean="0">
                <a:solidFill>
                  <a:schemeClr val="tx1"/>
                </a:solidFill>
              </a:rPr>
              <a:t>Fiziksel gücün aile içinde sorun çözme yolu olarak görülmesi ve bu tür davranışlara maruz kalan kişinin davranışı model alarak aynı şeyi kendisinden yaşça küçük veya güçsüz kişilere yapması.</a:t>
            </a:r>
          </a:p>
          <a:p>
            <a:pPr algn="l" fontAlgn="base"/>
            <a:endParaRPr lang="tr-TR" dirty="0" smtClean="0">
              <a:solidFill>
                <a:schemeClr val="tx1"/>
              </a:solidFill>
            </a:endParaRPr>
          </a:p>
          <a:p>
            <a:pPr algn="l" fontAlgn="base">
              <a:buFont typeface="Wingdings" pitchFamily="2" charset="2"/>
              <a:buChar char="Ø"/>
            </a:pPr>
            <a:r>
              <a:rPr lang="tr-TR" dirty="0" smtClean="0">
                <a:solidFill>
                  <a:schemeClr val="tx1"/>
                </a:solidFill>
              </a:rPr>
              <a:t>Anne, baba ya da öğretmenlerin karşılaştıkları zorbalıklara müdahale etmeyerek, aslında zorbalığın işe yaradığı mesajını çocuğa vermeleri.</a:t>
            </a:r>
          </a:p>
          <a:p>
            <a:pPr algn="l"/>
            <a:endParaRPr lang="tr-TR"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23528" y="908720"/>
            <a:ext cx="5256584" cy="504056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l" fontAlgn="base">
              <a:buFont typeface="Wingdings" pitchFamily="2" charset="2"/>
              <a:buChar char="Ø"/>
            </a:pPr>
            <a:r>
              <a:rPr lang="tr-TR" dirty="0" smtClean="0">
                <a:solidFill>
                  <a:schemeClr val="tx1"/>
                </a:solidFill>
              </a:rPr>
              <a:t>Kendileri hakkında olumsuz sözler duyan çocuklar ve gençlerin, başkalarına saldırarak kendilerini iyi ve güçlü hissetme ihtiyacı içinde olmaları.</a:t>
            </a:r>
          </a:p>
          <a:p>
            <a:pPr algn="l" fontAlgn="base"/>
            <a:endParaRPr lang="tr-TR" dirty="0" smtClean="0">
              <a:solidFill>
                <a:schemeClr val="tx1"/>
              </a:solidFill>
            </a:endParaRPr>
          </a:p>
          <a:p>
            <a:pPr algn="l" fontAlgn="base">
              <a:buFont typeface="Wingdings" pitchFamily="2" charset="2"/>
              <a:buChar char="Ø"/>
            </a:pPr>
            <a:r>
              <a:rPr lang="tr-TR" dirty="0" smtClean="0">
                <a:solidFill>
                  <a:schemeClr val="tx1"/>
                </a:solidFill>
              </a:rPr>
              <a:t>Bir akran grubunda yer alabilmek için kendisini ispat etmek istemesi ve bu yüzden şiddet içeren davranışlar sergilemesi.</a:t>
            </a:r>
          </a:p>
          <a:p>
            <a:pPr algn="l" fontAlgn="base"/>
            <a:endParaRPr lang="tr-TR" dirty="0" smtClean="0">
              <a:solidFill>
                <a:schemeClr val="tx1"/>
              </a:solidFill>
            </a:endParaRPr>
          </a:p>
          <a:p>
            <a:pPr algn="l" fontAlgn="base">
              <a:buFont typeface="Wingdings" pitchFamily="2" charset="2"/>
              <a:buChar char="Ø"/>
            </a:pPr>
            <a:r>
              <a:rPr lang="tr-TR" dirty="0" smtClean="0">
                <a:solidFill>
                  <a:schemeClr val="tx1"/>
                </a:solidFill>
              </a:rPr>
              <a:t>Acı verdikleri kişinin yaşadıklarının sorumluluğunu kendi üstüne almaması, aksine bundan haz alması, haklılığından çok emin bir biçimde karşısındaki kişinin onu kışkırttığını düşünmesi.</a:t>
            </a: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10242" name="Picture 2"/>
          <p:cNvPicPr>
            <a:picLocks noChangeAspect="1" noChangeArrowheads="1"/>
          </p:cNvPicPr>
          <p:nvPr/>
        </p:nvPicPr>
        <p:blipFill>
          <a:blip r:embed="rId3" cstate="print"/>
          <a:srcRect/>
          <a:stretch>
            <a:fillRect/>
          </a:stretch>
        </p:blipFill>
        <p:spPr bwMode="auto">
          <a:xfrm>
            <a:off x="5868144" y="1268760"/>
            <a:ext cx="2867025" cy="4264496"/>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tr-TR" b="1" dirty="0" smtClean="0"/>
              <a:t>Kız ve erkek zorbalığı arasında bir fark var mıdır?</a:t>
            </a: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971600" y="692696"/>
            <a:ext cx="7344816" cy="5256584"/>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tr-TR" sz="2400" dirty="0" smtClean="0">
                <a:solidFill>
                  <a:schemeClr val="tx1"/>
                </a:solidFill>
              </a:rPr>
              <a:t>Zorbalık okullarda yaşanan oldukça yaygın bir şiddet türüdür. Yaşça küçük olan ya da fiziksel olarak daha güçsüz olan öğrenci(</a:t>
            </a:r>
            <a:r>
              <a:rPr lang="tr-TR" sz="2400" dirty="0" err="1" smtClean="0">
                <a:solidFill>
                  <a:schemeClr val="tx1"/>
                </a:solidFill>
              </a:rPr>
              <a:t>ler</a:t>
            </a:r>
            <a:r>
              <a:rPr lang="tr-TR" sz="2400" dirty="0" smtClean="0">
                <a:solidFill>
                  <a:schemeClr val="tx1"/>
                </a:solidFill>
              </a:rPr>
              <a:t>)in, yaşça büyük ya da güçlü olan öğrenciler tarafından hırpalanması ya da küçük düşürülmesi anlamına gelen, anaokulundan liseye hatta üniversiteye kadar birçok alanda büyük ölçüde sorun teşkil eden bir sorundur.</a:t>
            </a:r>
            <a:endParaRPr lang="tr-TR" sz="2400"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2050" name="Picture 2"/>
          <p:cNvPicPr>
            <a:picLocks noChangeAspect="1" noChangeArrowheads="1"/>
          </p:cNvPicPr>
          <p:nvPr/>
        </p:nvPicPr>
        <p:blipFill>
          <a:blip r:embed="rId3" cstate="print"/>
          <a:srcRect/>
          <a:stretch>
            <a:fillRect/>
          </a:stretch>
        </p:blipFill>
        <p:spPr bwMode="auto">
          <a:xfrm>
            <a:off x="1043608" y="4005064"/>
            <a:ext cx="3888432" cy="1944216"/>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87624" y="836712"/>
            <a:ext cx="6400800" cy="4608512"/>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gn="l"/>
            <a:endParaRPr lang="tr-TR" sz="3100" dirty="0" smtClean="0">
              <a:solidFill>
                <a:schemeClr val="tx1"/>
              </a:solidFill>
            </a:endParaRPr>
          </a:p>
          <a:p>
            <a:pPr algn="l"/>
            <a:r>
              <a:rPr lang="tr-TR" sz="3100" dirty="0" smtClean="0">
                <a:solidFill>
                  <a:schemeClr val="tx1"/>
                </a:solidFill>
              </a:rPr>
              <a:t>Zorbalık </a:t>
            </a:r>
            <a:r>
              <a:rPr lang="tr-TR" sz="3100" dirty="0" smtClean="0">
                <a:solidFill>
                  <a:schemeClr val="tx1"/>
                </a:solidFill>
              </a:rPr>
              <a:t>sanılanın aksine sadece erkekler arasında görülmez, hem kızlar hem de erkekler bu tarz davranışları göstermektedirler. </a:t>
            </a:r>
          </a:p>
          <a:p>
            <a:pPr algn="l"/>
            <a:endParaRPr lang="tr-TR" sz="3100" dirty="0" smtClean="0">
              <a:solidFill>
                <a:schemeClr val="tx1"/>
              </a:solidFill>
            </a:endParaRPr>
          </a:p>
          <a:p>
            <a:pPr algn="l"/>
            <a:r>
              <a:rPr lang="tr-TR" sz="3100" dirty="0" smtClean="0">
                <a:solidFill>
                  <a:schemeClr val="tx1"/>
                </a:solidFill>
              </a:rPr>
              <a:t>Kızlar ve erkekler arasındaki tek fark, zorbalığın yapılış biçimidir. Bu bağlamda, kızların çoğunlukla karşısındaki kişiye psikolojik zorbalık yaptıkları söylenebilir. </a:t>
            </a: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980728"/>
            <a:ext cx="5112568" cy="4824536"/>
          </a:xfrm>
        </p:spPr>
        <p:style>
          <a:lnRef idx="1">
            <a:schemeClr val="accent3"/>
          </a:lnRef>
          <a:fillRef idx="3">
            <a:schemeClr val="accent3"/>
          </a:fillRef>
          <a:effectRef idx="2">
            <a:schemeClr val="accent3"/>
          </a:effectRef>
          <a:fontRef idx="minor">
            <a:schemeClr val="lt1"/>
          </a:fontRef>
        </p:style>
        <p:txBody>
          <a:bodyPr>
            <a:normAutofit fontScale="77500" lnSpcReduction="20000"/>
          </a:bodyPr>
          <a:lstStyle/>
          <a:p>
            <a:pPr algn="l"/>
            <a:endParaRPr lang="tr-TR" dirty="0" smtClean="0">
              <a:solidFill>
                <a:schemeClr val="tx1"/>
              </a:solidFill>
            </a:endParaRPr>
          </a:p>
          <a:p>
            <a:pPr algn="l"/>
            <a:r>
              <a:rPr lang="tr-TR" dirty="0" smtClean="0">
                <a:solidFill>
                  <a:schemeClr val="tx1"/>
                </a:solidFill>
              </a:rPr>
              <a:t>Örneğin</a:t>
            </a:r>
            <a:r>
              <a:rPr lang="tr-TR" dirty="0" smtClean="0">
                <a:solidFill>
                  <a:schemeClr val="tx1"/>
                </a:solidFill>
              </a:rPr>
              <a:t>, arkadaş grubundan dışlamak veya beraber yapılan çeşitli aktivitelere katılmalarını engellemek kızlar arasında sıkça uygulanan zorbalık davranışlarındandır.</a:t>
            </a:r>
          </a:p>
          <a:p>
            <a:pPr algn="l"/>
            <a:r>
              <a:rPr lang="tr-TR" dirty="0" smtClean="0">
                <a:solidFill>
                  <a:schemeClr val="tx1"/>
                </a:solidFill>
              </a:rPr>
              <a:t> </a:t>
            </a:r>
          </a:p>
          <a:p>
            <a:pPr algn="l"/>
            <a:endParaRPr lang="tr-TR" dirty="0" smtClean="0">
              <a:solidFill>
                <a:schemeClr val="tx1"/>
              </a:solidFill>
            </a:endParaRPr>
          </a:p>
          <a:p>
            <a:pPr algn="l"/>
            <a:r>
              <a:rPr lang="tr-TR" dirty="0" smtClean="0">
                <a:solidFill>
                  <a:schemeClr val="tx1"/>
                </a:solidFill>
              </a:rPr>
              <a:t>Erkeklerse, daha çok fiziksel zorbalık yaparlar. İtme, vurma, direk sözel aşağılama ya da hakaret etmek erkekler arasında daha yaygın olan zorbalık çeşitleridir</a:t>
            </a:r>
            <a:r>
              <a:rPr lang="tr-TR" dirty="0" smtClean="0"/>
              <a:t>.</a:t>
            </a: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11266" name="Picture 2"/>
          <p:cNvPicPr>
            <a:picLocks noChangeAspect="1" noChangeArrowheads="1"/>
          </p:cNvPicPr>
          <p:nvPr/>
        </p:nvPicPr>
        <p:blipFill>
          <a:blip r:embed="rId3" cstate="print"/>
          <a:srcRect/>
          <a:stretch>
            <a:fillRect/>
          </a:stretch>
        </p:blipFill>
        <p:spPr bwMode="auto">
          <a:xfrm>
            <a:off x="6012160" y="1340768"/>
            <a:ext cx="2912740" cy="4176464"/>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style>
          <a:lnRef idx="1">
            <a:schemeClr val="accent3"/>
          </a:lnRef>
          <a:fillRef idx="3">
            <a:schemeClr val="accent3"/>
          </a:fillRef>
          <a:effectRef idx="2">
            <a:schemeClr val="accent3"/>
          </a:effectRef>
          <a:fontRef idx="minor">
            <a:schemeClr val="lt1"/>
          </a:fontRef>
        </p:style>
        <p:txBody>
          <a:bodyPr/>
          <a:lstStyle/>
          <a:p>
            <a:r>
              <a:rPr lang="nl-NL" b="1" dirty="0" smtClean="0"/>
              <a:t>Zorbalık en çok nerelerde gerçekleşir?</a:t>
            </a: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87624" y="980728"/>
            <a:ext cx="6472808" cy="5064968"/>
          </a:xfrm>
        </p:spPr>
        <p:style>
          <a:lnRef idx="1">
            <a:schemeClr val="accent5"/>
          </a:lnRef>
          <a:fillRef idx="2">
            <a:schemeClr val="accent5"/>
          </a:fillRef>
          <a:effectRef idx="1">
            <a:schemeClr val="accent5"/>
          </a:effectRef>
          <a:fontRef idx="minor">
            <a:schemeClr val="dk1"/>
          </a:fontRef>
        </p:style>
        <p:txBody>
          <a:bodyPr>
            <a:normAutofit/>
          </a:bodyPr>
          <a:lstStyle/>
          <a:p>
            <a:pPr algn="l"/>
            <a:endParaRPr lang="tr-TR" sz="2400" dirty="0" smtClean="0">
              <a:solidFill>
                <a:schemeClr val="tx1"/>
              </a:solidFill>
            </a:endParaRPr>
          </a:p>
          <a:p>
            <a:pPr algn="l"/>
            <a:r>
              <a:rPr lang="tr-TR" sz="2400" dirty="0" smtClean="0">
                <a:solidFill>
                  <a:schemeClr val="tx1"/>
                </a:solidFill>
              </a:rPr>
              <a:t>Araştırmalar</a:t>
            </a:r>
            <a:r>
              <a:rPr lang="tr-TR" sz="2400" dirty="0" smtClean="0">
                <a:solidFill>
                  <a:schemeClr val="tx1"/>
                </a:solidFill>
              </a:rPr>
              <a:t>, öğrencilerin zorbalığı en çok sınıfta yapıyor olduğunu gösteriyor. </a:t>
            </a:r>
          </a:p>
          <a:p>
            <a:pPr algn="l"/>
            <a:endParaRPr lang="tr-TR" sz="2400" dirty="0" smtClean="0">
              <a:solidFill>
                <a:schemeClr val="tx1"/>
              </a:solidFill>
            </a:endParaRPr>
          </a:p>
          <a:p>
            <a:pPr algn="l"/>
            <a:r>
              <a:rPr lang="tr-TR" sz="2400" dirty="0" smtClean="0">
                <a:solidFill>
                  <a:schemeClr val="tx1"/>
                </a:solidFill>
              </a:rPr>
              <a:t>Öğretmenin sınıftan çıkmasını bekleyen zorba öğrenciler kısa </a:t>
            </a:r>
            <a:r>
              <a:rPr lang="tr-TR" sz="2400" dirty="0" err="1" smtClean="0">
                <a:solidFill>
                  <a:schemeClr val="tx1"/>
                </a:solidFill>
              </a:rPr>
              <a:t>tenefüs</a:t>
            </a:r>
            <a:r>
              <a:rPr lang="tr-TR" sz="2400" dirty="0" smtClean="0">
                <a:solidFill>
                  <a:schemeClr val="tx1"/>
                </a:solidFill>
              </a:rPr>
              <a:t> aralarında kendilerinden daha güçsüz arkadaşlarını şiddete maruz bırakmakta, sınıfın ardından kantin ve oyun bahçesinde zorbalık devam etmektedir.</a:t>
            </a:r>
            <a:endParaRPr lang="tr-TR" sz="2400"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196752"/>
            <a:ext cx="7772400" cy="1470025"/>
          </a:xfrm>
        </p:spPr>
        <p:style>
          <a:lnRef idx="1">
            <a:schemeClr val="accent3"/>
          </a:lnRef>
          <a:fillRef idx="2">
            <a:schemeClr val="accent3"/>
          </a:fillRef>
          <a:effectRef idx="1">
            <a:schemeClr val="accent3"/>
          </a:effectRef>
          <a:fontRef idx="minor">
            <a:schemeClr val="dk1"/>
          </a:fontRef>
        </p:style>
        <p:txBody>
          <a:bodyPr/>
          <a:lstStyle/>
          <a:p>
            <a:r>
              <a:rPr lang="tr-TR" b="1" dirty="0" smtClean="0"/>
              <a:t>Zorbalığın sonuçları nelerdir?</a:t>
            </a: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12290" name="Picture 2"/>
          <p:cNvPicPr>
            <a:picLocks noChangeAspect="1" noChangeArrowheads="1"/>
          </p:cNvPicPr>
          <p:nvPr/>
        </p:nvPicPr>
        <p:blipFill>
          <a:blip r:embed="rId3" cstate="print"/>
          <a:srcRect/>
          <a:stretch>
            <a:fillRect/>
          </a:stretch>
        </p:blipFill>
        <p:spPr bwMode="auto">
          <a:xfrm>
            <a:off x="2051720" y="3068960"/>
            <a:ext cx="4176464" cy="2664296"/>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47664" y="692696"/>
            <a:ext cx="5576664" cy="5184576"/>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algn="l" fontAlgn="base">
              <a:buFont typeface="Wingdings" pitchFamily="2" charset="2"/>
              <a:buChar char="Ø"/>
            </a:pPr>
            <a:endParaRPr lang="tr-TR" dirty="0" smtClean="0">
              <a:solidFill>
                <a:schemeClr val="tx1"/>
              </a:solidFill>
            </a:endParaRPr>
          </a:p>
          <a:p>
            <a:pPr algn="l" fontAlgn="base">
              <a:buFont typeface="Wingdings" pitchFamily="2" charset="2"/>
              <a:buChar char="Ø"/>
            </a:pPr>
            <a:r>
              <a:rPr lang="tr-TR" dirty="0" smtClean="0">
                <a:solidFill>
                  <a:schemeClr val="tx1"/>
                </a:solidFill>
              </a:rPr>
              <a:t>Zorbalığa </a:t>
            </a:r>
            <a:r>
              <a:rPr lang="tr-TR" dirty="0" smtClean="0">
                <a:solidFill>
                  <a:schemeClr val="tx1"/>
                </a:solidFill>
              </a:rPr>
              <a:t>maruz kalan çocuklar sürekli kendilerine yapılan bu olumsuz davranışları düşündüklerinden içlerine kapanırlar.</a:t>
            </a:r>
          </a:p>
          <a:p>
            <a:pPr algn="l" fontAlgn="base"/>
            <a:endParaRPr lang="tr-TR" dirty="0" smtClean="0">
              <a:solidFill>
                <a:schemeClr val="tx1"/>
              </a:solidFill>
            </a:endParaRPr>
          </a:p>
          <a:p>
            <a:pPr algn="l" fontAlgn="base">
              <a:buFont typeface="Wingdings" pitchFamily="2" charset="2"/>
              <a:buChar char="Ø"/>
            </a:pPr>
            <a:r>
              <a:rPr lang="tr-TR" dirty="0" smtClean="0">
                <a:solidFill>
                  <a:schemeClr val="tx1"/>
                </a:solidFill>
              </a:rPr>
              <a:t>Zorbalıkla baş edemedikleri için yoğun bir utanç ve yenilgi hissederler.</a:t>
            </a:r>
          </a:p>
          <a:p>
            <a:pPr algn="l" fontAlgn="base"/>
            <a:endParaRPr lang="tr-TR" dirty="0" smtClean="0">
              <a:solidFill>
                <a:schemeClr val="tx1"/>
              </a:solidFill>
            </a:endParaRPr>
          </a:p>
          <a:p>
            <a:pPr algn="l" fontAlgn="base">
              <a:buFont typeface="Wingdings" pitchFamily="2" charset="2"/>
              <a:buChar char="Ø"/>
            </a:pPr>
            <a:r>
              <a:rPr lang="tr-TR" dirty="0" smtClean="0">
                <a:solidFill>
                  <a:schemeClr val="tx1"/>
                </a:solidFill>
              </a:rPr>
              <a:t>Kendilerini çirkin, işe yaramaz ya da değersiz biri olarak görebilirler.</a:t>
            </a:r>
          </a:p>
          <a:p>
            <a:pPr algn="l" fontAlgn="base"/>
            <a:endParaRPr lang="tr-TR" dirty="0" smtClean="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7092280" y="5733256"/>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835696" y="764704"/>
            <a:ext cx="5616624" cy="4608512"/>
          </a:xfrm>
        </p:spPr>
        <p:style>
          <a:lnRef idx="1">
            <a:schemeClr val="accent6"/>
          </a:lnRef>
          <a:fillRef idx="2">
            <a:schemeClr val="accent6"/>
          </a:fillRef>
          <a:effectRef idx="1">
            <a:schemeClr val="accent6"/>
          </a:effectRef>
          <a:fontRef idx="minor">
            <a:schemeClr val="dk1"/>
          </a:fontRef>
        </p:style>
        <p:txBody>
          <a:bodyPr>
            <a:noAutofit/>
          </a:bodyPr>
          <a:lstStyle/>
          <a:p>
            <a:pPr algn="l" fontAlgn="base"/>
            <a:r>
              <a:rPr lang="tr-TR" sz="2800" dirty="0" smtClean="0"/>
              <a:t>Zorbalığa başvuran öğrenciler ise ileriki yaşamlarında suç işlemeye devam ederler. Yapılan araştırmalara göre 6. ve 9. sınıf öğrencileri arasında zorba olduğu saptananların, 24 yaşına gelene kadar en az bir kez bir suçtan ötürü mahkemelik oldukları bulunmuştur.</a:t>
            </a: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71600" y="836712"/>
            <a:ext cx="6400800" cy="4802088"/>
          </a:xfrm>
        </p:spPr>
        <p:style>
          <a:lnRef idx="1">
            <a:schemeClr val="accent3"/>
          </a:lnRef>
          <a:fillRef idx="2">
            <a:schemeClr val="accent3"/>
          </a:fillRef>
          <a:effectRef idx="1">
            <a:schemeClr val="accent3"/>
          </a:effectRef>
          <a:fontRef idx="minor">
            <a:schemeClr val="dk1"/>
          </a:fontRef>
        </p:style>
        <p:txBody>
          <a:bodyPr/>
          <a:lstStyle/>
          <a:p>
            <a:pPr algn="l" fontAlgn="base">
              <a:buFont typeface="Wingdings" pitchFamily="2" charset="2"/>
              <a:buChar char="Ø"/>
            </a:pPr>
            <a:endParaRPr lang="tr-TR" sz="2800" dirty="0" smtClean="0">
              <a:solidFill>
                <a:schemeClr val="tx1"/>
              </a:solidFill>
            </a:endParaRPr>
          </a:p>
          <a:p>
            <a:pPr algn="l" fontAlgn="base">
              <a:buFont typeface="Wingdings" pitchFamily="2" charset="2"/>
              <a:buChar char="Ø"/>
            </a:pPr>
            <a:r>
              <a:rPr lang="tr-TR" sz="2800" dirty="0" smtClean="0">
                <a:solidFill>
                  <a:schemeClr val="tx1"/>
                </a:solidFill>
              </a:rPr>
              <a:t>Zorba </a:t>
            </a:r>
            <a:r>
              <a:rPr lang="tr-TR" sz="2800" dirty="0" smtClean="0">
                <a:solidFill>
                  <a:schemeClr val="tx1"/>
                </a:solidFill>
              </a:rPr>
              <a:t>çocuklar ergenlikte ve yetişkinlikte uyumlu insan ilişkileri kurmakta ve geliştirmekte sorunlar yaşayabilir.</a:t>
            </a:r>
          </a:p>
          <a:p>
            <a:pPr algn="l" fontAlgn="base"/>
            <a:endParaRPr lang="tr-TR" sz="2800" dirty="0" smtClean="0">
              <a:solidFill>
                <a:schemeClr val="tx1"/>
              </a:solidFill>
            </a:endParaRPr>
          </a:p>
          <a:p>
            <a:pPr algn="l" fontAlgn="base">
              <a:buFont typeface="Wingdings" pitchFamily="2" charset="2"/>
              <a:buChar char="Ø"/>
            </a:pPr>
            <a:r>
              <a:rPr lang="tr-TR" sz="2800" dirty="0" smtClean="0">
                <a:solidFill>
                  <a:schemeClr val="tx1"/>
                </a:solidFill>
              </a:rPr>
              <a:t>Mağdur olan öğrenciler gibi zorba öğrencilerin de okul başarılarının düşük olduğu gözlemlenmektedir.</a:t>
            </a: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style>
          <a:lnRef idx="3">
            <a:schemeClr val="lt1"/>
          </a:lnRef>
          <a:fillRef idx="1">
            <a:schemeClr val="accent3"/>
          </a:fillRef>
          <a:effectRef idx="1">
            <a:schemeClr val="accent3"/>
          </a:effectRef>
          <a:fontRef idx="minor">
            <a:schemeClr val="lt1"/>
          </a:fontRef>
        </p:style>
        <p:txBody>
          <a:bodyPr/>
          <a:lstStyle/>
          <a:p>
            <a:r>
              <a:rPr lang="tr-TR" b="1" dirty="0" smtClean="0"/>
              <a:t>Ebeveyn olarak neler yapılmalıdır?</a:t>
            </a: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87624" y="764704"/>
            <a:ext cx="6400800" cy="4464496"/>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algn="l" fontAlgn="base"/>
            <a:endParaRPr lang="tr-TR" dirty="0" smtClean="0">
              <a:solidFill>
                <a:schemeClr val="tx1"/>
              </a:solidFill>
            </a:endParaRPr>
          </a:p>
          <a:p>
            <a:pPr algn="l" fontAlgn="base"/>
            <a:r>
              <a:rPr lang="tr-TR" dirty="0" smtClean="0">
                <a:solidFill>
                  <a:schemeClr val="tx1"/>
                </a:solidFill>
              </a:rPr>
              <a:t>Yapılması </a:t>
            </a:r>
            <a:r>
              <a:rPr lang="tr-TR" dirty="0" smtClean="0">
                <a:solidFill>
                  <a:schemeClr val="tx1"/>
                </a:solidFill>
              </a:rPr>
              <a:t>gerekenler konusunda çocuklarının görüşlerini almak.</a:t>
            </a:r>
          </a:p>
          <a:p>
            <a:pPr algn="l" fontAlgn="base"/>
            <a:endParaRPr lang="tr-TR" dirty="0" smtClean="0">
              <a:solidFill>
                <a:schemeClr val="tx1"/>
              </a:solidFill>
            </a:endParaRPr>
          </a:p>
          <a:p>
            <a:pPr algn="l" fontAlgn="base"/>
            <a:r>
              <a:rPr lang="tr-TR" dirty="0" smtClean="0">
                <a:solidFill>
                  <a:schemeClr val="tx1"/>
                </a:solidFill>
              </a:rPr>
              <a:t>Çocuklarınızı dinlemek.</a:t>
            </a:r>
          </a:p>
          <a:p>
            <a:pPr algn="l" fontAlgn="base"/>
            <a:endParaRPr lang="tr-TR" dirty="0" smtClean="0">
              <a:solidFill>
                <a:schemeClr val="tx1"/>
              </a:solidFill>
            </a:endParaRPr>
          </a:p>
          <a:p>
            <a:pPr algn="l" fontAlgn="base"/>
            <a:r>
              <a:rPr lang="tr-TR" dirty="0" smtClean="0">
                <a:solidFill>
                  <a:schemeClr val="tx1"/>
                </a:solidFill>
              </a:rPr>
              <a:t>Onlara sorunlarını anladıklarını söylemek.</a:t>
            </a:r>
          </a:p>
          <a:p>
            <a:pPr algn="l" fontAlgn="base"/>
            <a:endParaRPr lang="tr-TR" dirty="0" smtClean="0">
              <a:solidFill>
                <a:schemeClr val="tx1"/>
              </a:solidFill>
            </a:endParaRPr>
          </a:p>
          <a:p>
            <a:pPr algn="l" fontAlgn="base"/>
            <a:r>
              <a:rPr lang="tr-TR" dirty="0" smtClean="0">
                <a:solidFill>
                  <a:schemeClr val="tx1"/>
                </a:solidFill>
              </a:rPr>
              <a:t>Yaşanmış olan olayla ilgili temel gerçekleri doğru biçimde öğrenebilmek için çocuğu istediği kadar konuşmaya özendirmek.</a:t>
            </a:r>
          </a:p>
          <a:p>
            <a:pPr algn="l" fontAlgn="base"/>
            <a:endParaRPr lang="tr-TR" dirty="0" smtClean="0">
              <a:solidFill>
                <a:schemeClr val="tx1"/>
              </a:solidFill>
            </a:endParaRPr>
          </a:p>
          <a:p>
            <a:pPr algn="l"/>
            <a:endParaRPr lang="tr-TR"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15616" y="908720"/>
            <a:ext cx="6400800" cy="5090120"/>
          </a:xfrm>
        </p:spPr>
        <p:style>
          <a:lnRef idx="1">
            <a:schemeClr val="accent2"/>
          </a:lnRef>
          <a:fillRef idx="2">
            <a:schemeClr val="accent2"/>
          </a:fillRef>
          <a:effectRef idx="1">
            <a:schemeClr val="accent2"/>
          </a:effectRef>
          <a:fontRef idx="minor">
            <a:schemeClr val="dk1"/>
          </a:fontRef>
        </p:style>
        <p:txBody>
          <a:bodyPr>
            <a:normAutofit/>
          </a:bodyPr>
          <a:lstStyle/>
          <a:p>
            <a:pPr algn="l"/>
            <a:endParaRPr lang="tr-TR" sz="2800" dirty="0" smtClean="0">
              <a:solidFill>
                <a:schemeClr val="tx1"/>
              </a:solidFill>
            </a:endParaRPr>
          </a:p>
          <a:p>
            <a:pPr algn="l"/>
            <a:endParaRPr lang="tr-TR" sz="2800" dirty="0" smtClean="0">
              <a:solidFill>
                <a:schemeClr val="tx1"/>
              </a:solidFill>
            </a:endParaRPr>
          </a:p>
          <a:p>
            <a:pPr algn="l"/>
            <a:r>
              <a:rPr lang="tr-TR" sz="2800" dirty="0" smtClean="0">
                <a:solidFill>
                  <a:schemeClr val="tx1"/>
                </a:solidFill>
              </a:rPr>
              <a:t>Başka </a:t>
            </a:r>
            <a:r>
              <a:rPr lang="tr-TR" sz="2800" dirty="0" smtClean="0">
                <a:solidFill>
                  <a:schemeClr val="tx1"/>
                </a:solidFill>
              </a:rPr>
              <a:t>bir deyişle zorbalık, güçlü olan bireyin kendi kazanç ve memnuniyeti için kendisine karşı koyamayacak kadar güçsüz olana tekrarlayan ve acı veren nitelikte fiziksel, duygusal, sosyal ve sözel saldırılarda bulunmasıdır.</a:t>
            </a:r>
            <a:endParaRPr lang="tr-TR" sz="2800"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99592" y="692696"/>
            <a:ext cx="7558608" cy="4896544"/>
          </a:xfrm>
        </p:spPr>
        <p:style>
          <a:lnRef idx="1">
            <a:schemeClr val="accent3"/>
          </a:lnRef>
          <a:fillRef idx="2">
            <a:schemeClr val="accent3"/>
          </a:fillRef>
          <a:effectRef idx="1">
            <a:schemeClr val="accent3"/>
          </a:effectRef>
          <a:fontRef idx="minor">
            <a:schemeClr val="dk1"/>
          </a:fontRef>
        </p:style>
        <p:txBody>
          <a:bodyPr>
            <a:noAutofit/>
          </a:bodyPr>
          <a:lstStyle/>
          <a:p>
            <a:pPr algn="l" fontAlgn="base"/>
            <a:r>
              <a:rPr lang="tr-TR" sz="2400" dirty="0" smtClean="0">
                <a:latin typeface="+mn-lt"/>
              </a:rPr>
              <a:t>Olayın yalnızca bir yönünü dinlediğinizi göz önünde bulundurarak geniş düşünmek.</a:t>
            </a:r>
            <a:br>
              <a:rPr lang="tr-TR" sz="2400" dirty="0" smtClean="0">
                <a:latin typeface="+mn-lt"/>
              </a:rPr>
            </a:br>
            <a:r>
              <a:rPr lang="tr-TR" sz="2400" dirty="0" smtClean="0">
                <a:latin typeface="+mn-lt"/>
              </a:rPr>
              <a:t/>
            </a:r>
            <a:br>
              <a:rPr lang="tr-TR" sz="2400" dirty="0" smtClean="0">
                <a:latin typeface="+mn-lt"/>
              </a:rPr>
            </a:br>
            <a:r>
              <a:rPr lang="tr-TR" sz="2400" dirty="0" smtClean="0">
                <a:latin typeface="+mn-lt"/>
              </a:rPr>
              <a:t>Sorularınızı çocuğu incitmeden yumuşak bir şekilde sormak.</a:t>
            </a:r>
            <a:br>
              <a:rPr lang="tr-TR" sz="2400" dirty="0" smtClean="0">
                <a:latin typeface="+mn-lt"/>
              </a:rPr>
            </a:br>
            <a:r>
              <a:rPr lang="tr-TR" sz="2400" dirty="0" smtClean="0">
                <a:latin typeface="+mn-lt"/>
              </a:rPr>
              <a:t/>
            </a:r>
            <a:br>
              <a:rPr lang="tr-TR" sz="2400" dirty="0" smtClean="0">
                <a:latin typeface="+mn-lt"/>
              </a:rPr>
            </a:br>
            <a:r>
              <a:rPr lang="tr-TR" sz="2400" dirty="0" smtClean="0">
                <a:latin typeface="+mn-lt"/>
              </a:rPr>
              <a:t>Çocuğun yaşadıklarını iyice düşünmesine yardımcı olmak ve  yapılabileceklerin belirlenmesinde çocuğa yardımcı olmak.</a:t>
            </a: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tr-TR" b="1" dirty="0" smtClean="0"/>
              <a:t>Ebeveyn olarak neler yapılmamalıdır?</a:t>
            </a: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71600" y="548680"/>
            <a:ext cx="6400800" cy="5544616"/>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algn="l" fontAlgn="base">
              <a:buFont typeface="Wingdings" pitchFamily="2" charset="2"/>
              <a:buChar char="§"/>
            </a:pPr>
            <a:endParaRPr lang="tr-TR" dirty="0" smtClean="0">
              <a:solidFill>
                <a:schemeClr val="tx1"/>
              </a:solidFill>
            </a:endParaRPr>
          </a:p>
          <a:p>
            <a:pPr algn="l" fontAlgn="base">
              <a:buFont typeface="Wingdings" pitchFamily="2" charset="2"/>
              <a:buChar char="§"/>
            </a:pPr>
            <a:r>
              <a:rPr lang="tr-TR" dirty="0" smtClean="0">
                <a:solidFill>
                  <a:schemeClr val="tx1"/>
                </a:solidFill>
              </a:rPr>
              <a:t>Öfkelenmek </a:t>
            </a:r>
            <a:r>
              <a:rPr lang="tr-TR" dirty="0" smtClean="0">
                <a:solidFill>
                  <a:schemeClr val="tx1"/>
                </a:solidFill>
              </a:rPr>
              <a:t>ya da sinirlenmek.</a:t>
            </a:r>
          </a:p>
          <a:p>
            <a:pPr algn="l" fontAlgn="base"/>
            <a:endParaRPr lang="tr-TR" dirty="0" smtClean="0">
              <a:solidFill>
                <a:schemeClr val="tx1"/>
              </a:solidFill>
            </a:endParaRPr>
          </a:p>
          <a:p>
            <a:pPr algn="l" fontAlgn="base">
              <a:buFont typeface="Wingdings" pitchFamily="2" charset="2"/>
              <a:buChar char="§"/>
            </a:pPr>
            <a:r>
              <a:rPr lang="tr-TR" dirty="0" smtClean="0">
                <a:solidFill>
                  <a:schemeClr val="tx1"/>
                </a:solidFill>
              </a:rPr>
              <a:t>Yaşanan olumsuz durumdan ötürü suçluluk ya da utanç duymak.</a:t>
            </a:r>
          </a:p>
          <a:p>
            <a:pPr algn="l" fontAlgn="base"/>
            <a:endParaRPr lang="tr-TR" dirty="0" smtClean="0">
              <a:solidFill>
                <a:schemeClr val="tx1"/>
              </a:solidFill>
            </a:endParaRPr>
          </a:p>
          <a:p>
            <a:pPr algn="l" fontAlgn="base">
              <a:buFont typeface="Wingdings" pitchFamily="2" charset="2"/>
              <a:buChar char="§"/>
            </a:pPr>
            <a:r>
              <a:rPr lang="tr-TR" dirty="0" smtClean="0">
                <a:solidFill>
                  <a:schemeClr val="tx1"/>
                </a:solidFill>
              </a:rPr>
              <a:t>Çocuğun konunun önemli olmadığını düşünmesine neden olmak.</a:t>
            </a:r>
          </a:p>
          <a:p>
            <a:pPr algn="l" fontAlgn="base"/>
            <a:endParaRPr lang="tr-TR" dirty="0" smtClean="0">
              <a:solidFill>
                <a:schemeClr val="tx1"/>
              </a:solidFill>
            </a:endParaRPr>
          </a:p>
          <a:p>
            <a:pPr algn="l" fontAlgn="base">
              <a:buFont typeface="Wingdings" pitchFamily="2" charset="2"/>
              <a:buChar char="§"/>
            </a:pPr>
            <a:r>
              <a:rPr lang="tr-TR" dirty="0" smtClean="0">
                <a:solidFill>
                  <a:schemeClr val="tx1"/>
                </a:solidFill>
              </a:rPr>
              <a:t>Çocuğu veya okulu suçlamak.</a:t>
            </a:r>
          </a:p>
          <a:p>
            <a:pPr algn="l" fontAlgn="base"/>
            <a:endParaRPr lang="tr-TR" dirty="0" smtClean="0">
              <a:solidFill>
                <a:schemeClr val="tx1"/>
              </a:solidFill>
            </a:endParaRPr>
          </a:p>
          <a:p>
            <a:pPr algn="l" fontAlgn="base">
              <a:buFont typeface="Wingdings" pitchFamily="2" charset="2"/>
              <a:buChar char="§"/>
            </a:pPr>
            <a:r>
              <a:rPr lang="tr-TR" dirty="0" smtClean="0">
                <a:solidFill>
                  <a:schemeClr val="tx1"/>
                </a:solidFill>
              </a:rPr>
              <a:t>Gerçekleri bilmeden kişileri suçlamak veya suçu yükleyecek kişiler aramak.</a:t>
            </a:r>
          </a:p>
          <a:p>
            <a:pPr algn="l" fontAlgn="base"/>
            <a:endParaRPr lang="tr-TR" dirty="0" smtClean="0">
              <a:solidFill>
                <a:schemeClr val="tx1"/>
              </a:solidFill>
            </a:endParaRPr>
          </a:p>
          <a:p>
            <a:pPr algn="l" fontAlgn="base">
              <a:buFont typeface="Wingdings" pitchFamily="2" charset="2"/>
              <a:buChar char="§"/>
            </a:pPr>
            <a:r>
              <a:rPr lang="tr-TR" dirty="0" smtClean="0">
                <a:solidFill>
                  <a:schemeClr val="tx1"/>
                </a:solidFill>
              </a:rPr>
              <a:t>Tüm ayrıntıları hemen öğrenmeyi istemek ve kolay çözümler aramak.</a:t>
            </a: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7308304" y="5805264"/>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403648" y="1124744"/>
            <a:ext cx="6400800" cy="2880320"/>
          </a:xfrm>
        </p:spPr>
        <p:style>
          <a:lnRef idx="1">
            <a:schemeClr val="accent3"/>
          </a:lnRef>
          <a:fillRef idx="2">
            <a:schemeClr val="accent3"/>
          </a:fillRef>
          <a:effectRef idx="1">
            <a:schemeClr val="accent3"/>
          </a:effectRef>
          <a:fontRef idx="minor">
            <a:schemeClr val="dk1"/>
          </a:fontRef>
        </p:style>
        <p:txBody>
          <a:bodyPr>
            <a:normAutofit/>
          </a:bodyPr>
          <a:lstStyle/>
          <a:p>
            <a:r>
              <a:rPr lang="tr-TR" sz="4000" dirty="0" smtClean="0">
                <a:solidFill>
                  <a:schemeClr val="tx1"/>
                </a:solidFill>
              </a:rPr>
              <a:t>KATILIMINIZ VE SABRINIZ İÇİN TEŞEKKÜRLER</a:t>
            </a:r>
            <a:endParaRPr lang="tr-TR" sz="4000"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5" name="Picture 2"/>
          <p:cNvPicPr>
            <a:picLocks noChangeAspect="1" noChangeArrowheads="1"/>
          </p:cNvPicPr>
          <p:nvPr/>
        </p:nvPicPr>
        <p:blipFill>
          <a:blip r:embed="rId3" cstate="print"/>
          <a:srcRect/>
          <a:stretch>
            <a:fillRect/>
          </a:stretch>
        </p:blipFill>
        <p:spPr bwMode="auto">
          <a:xfrm>
            <a:off x="1259632" y="2348880"/>
            <a:ext cx="6899825" cy="3001516"/>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404664"/>
            <a:ext cx="7772400" cy="1470025"/>
          </a:xfrm>
        </p:spPr>
        <p:txBody>
          <a:bodyPr/>
          <a:lstStyle/>
          <a:p>
            <a:r>
              <a:rPr lang="tr-TR" dirty="0" smtClean="0"/>
              <a:t>Neden üstünde durulması gerekir?</a:t>
            </a:r>
            <a:endParaRPr lang="tr-TR" dirty="0"/>
          </a:p>
        </p:txBody>
      </p:sp>
      <p:sp>
        <p:nvSpPr>
          <p:cNvPr id="3" name="Alt Başlık 2"/>
          <p:cNvSpPr>
            <a:spLocks noGrp="1"/>
          </p:cNvSpPr>
          <p:nvPr>
            <p:ph type="subTitle" idx="1"/>
          </p:nvPr>
        </p:nvSpPr>
        <p:spPr>
          <a:xfrm>
            <a:off x="1259632" y="1916832"/>
            <a:ext cx="6400800" cy="4104456"/>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lgn="l"/>
            <a:endParaRPr lang="tr-TR" dirty="0" smtClean="0">
              <a:solidFill>
                <a:schemeClr val="tx1"/>
              </a:solidFill>
            </a:endParaRPr>
          </a:p>
          <a:p>
            <a:pPr algn="l"/>
            <a:r>
              <a:rPr lang="tr-TR" dirty="0" smtClean="0">
                <a:solidFill>
                  <a:schemeClr val="tx1"/>
                </a:solidFill>
              </a:rPr>
              <a:t>Çünkü </a:t>
            </a:r>
            <a:r>
              <a:rPr lang="tr-TR" dirty="0" smtClean="0">
                <a:solidFill>
                  <a:schemeClr val="tx1"/>
                </a:solidFill>
              </a:rPr>
              <a:t>zorbaca söz ve eylemlere karışan öğrenci oranları hiç de küçümsenmeyecek orandadır ve zorbalık olgusunun çocuklar üzerindeki psikolojik ve sosyolojik etkileri sadece okul yıllarıyla sınırlı kalmayıp yaşamın sonraki dönemlerinde de devam etme eğilimi göstermektedir. </a:t>
            </a:r>
          </a:p>
          <a:p>
            <a:pPr algn="l"/>
            <a:endParaRPr lang="tr-TR" dirty="0" smtClean="0">
              <a:solidFill>
                <a:schemeClr val="tx1"/>
              </a:solidFill>
            </a:endParaRPr>
          </a:p>
          <a:p>
            <a:pPr algn="l"/>
            <a:r>
              <a:rPr lang="tr-TR" dirty="0" smtClean="0">
                <a:solidFill>
                  <a:schemeClr val="tx1"/>
                </a:solidFill>
              </a:rPr>
              <a:t>Hatta çocukluk döneminde yaşanılan bu olumsuzluklar, yetişkinlikte bireylerin psikolojik sağlığında olumsuz izler bırakmaktadır.</a:t>
            </a:r>
            <a:endParaRPr lang="tr-TR"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7236296" y="5805264"/>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99592" y="332656"/>
            <a:ext cx="7772400" cy="3384376"/>
          </a:xfrm>
        </p:spPr>
        <p:style>
          <a:lnRef idx="3">
            <a:schemeClr val="lt1"/>
          </a:lnRef>
          <a:fillRef idx="1">
            <a:schemeClr val="accent3"/>
          </a:fillRef>
          <a:effectRef idx="1">
            <a:schemeClr val="accent3"/>
          </a:effectRef>
          <a:fontRef idx="minor">
            <a:schemeClr val="lt1"/>
          </a:fontRef>
        </p:style>
        <p:txBody>
          <a:bodyPr/>
          <a:lstStyle/>
          <a:p>
            <a:r>
              <a:rPr lang="tr-TR" b="1" dirty="0" smtClean="0"/>
              <a:t>Zorbalık çeşitleri nelerdir?</a:t>
            </a: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3074" name="Picture 2"/>
          <p:cNvPicPr>
            <a:picLocks noChangeAspect="1" noChangeArrowheads="1"/>
          </p:cNvPicPr>
          <p:nvPr/>
        </p:nvPicPr>
        <p:blipFill>
          <a:blip r:embed="rId3" cstate="print"/>
          <a:srcRect/>
          <a:stretch>
            <a:fillRect/>
          </a:stretch>
        </p:blipFill>
        <p:spPr bwMode="auto">
          <a:xfrm>
            <a:off x="683568" y="3789040"/>
            <a:ext cx="5472608" cy="2736304"/>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71600" y="764704"/>
            <a:ext cx="7340352" cy="1470025"/>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tr-TR" dirty="0" smtClean="0"/>
              <a:t/>
            </a:r>
            <a:br>
              <a:rPr lang="tr-TR" dirty="0" smtClean="0"/>
            </a:br>
            <a:r>
              <a:rPr lang="tr-TR" b="1" dirty="0" smtClean="0"/>
              <a:t> Fiziksel Zorbalık : </a:t>
            </a:r>
            <a:r>
              <a:rPr lang="tr-TR" dirty="0" smtClean="0"/>
              <a:t/>
            </a:r>
            <a:br>
              <a:rPr lang="tr-TR" dirty="0" smtClean="0"/>
            </a:br>
            <a:endParaRPr lang="tr-TR" dirty="0"/>
          </a:p>
        </p:txBody>
      </p:sp>
      <p:sp>
        <p:nvSpPr>
          <p:cNvPr id="3" name="Alt Başlık 2"/>
          <p:cNvSpPr>
            <a:spLocks noGrp="1"/>
          </p:cNvSpPr>
          <p:nvPr>
            <p:ph type="subTitle" idx="1"/>
          </p:nvPr>
        </p:nvSpPr>
        <p:spPr>
          <a:xfrm>
            <a:off x="1043608" y="2204864"/>
            <a:ext cx="6472808" cy="3096344"/>
          </a:xfrm>
        </p:spPr>
        <p:style>
          <a:lnRef idx="1">
            <a:schemeClr val="dk1"/>
          </a:lnRef>
          <a:fillRef idx="2">
            <a:schemeClr val="dk1"/>
          </a:fillRef>
          <a:effectRef idx="1">
            <a:schemeClr val="dk1"/>
          </a:effectRef>
          <a:fontRef idx="minor">
            <a:schemeClr val="dk1"/>
          </a:fontRef>
        </p:style>
        <p:txBody>
          <a:bodyPr>
            <a:noAutofit/>
          </a:bodyPr>
          <a:lstStyle/>
          <a:p>
            <a:pPr algn="l">
              <a:buFont typeface="Arial" pitchFamily="34" charset="0"/>
              <a:buChar char="•"/>
            </a:pPr>
            <a:r>
              <a:rPr lang="tr-TR" sz="2400" dirty="0" smtClean="0">
                <a:solidFill>
                  <a:schemeClr val="tx1"/>
                </a:solidFill>
              </a:rPr>
              <a:t>Dövmek</a:t>
            </a:r>
          </a:p>
          <a:p>
            <a:pPr algn="l">
              <a:buFont typeface="Arial" pitchFamily="34" charset="0"/>
              <a:buChar char="•"/>
            </a:pPr>
            <a:r>
              <a:rPr lang="tr-TR" sz="2400" dirty="0" smtClean="0">
                <a:solidFill>
                  <a:schemeClr val="tx1"/>
                </a:solidFill>
              </a:rPr>
              <a:t>Tekme atmak</a:t>
            </a:r>
          </a:p>
          <a:p>
            <a:pPr algn="l">
              <a:buFont typeface="Arial" pitchFamily="34" charset="0"/>
              <a:buChar char="•"/>
            </a:pPr>
            <a:r>
              <a:rPr lang="tr-TR" sz="2400" dirty="0" smtClean="0">
                <a:solidFill>
                  <a:schemeClr val="tx1"/>
                </a:solidFill>
              </a:rPr>
              <a:t> Tokat atmak</a:t>
            </a:r>
          </a:p>
          <a:p>
            <a:pPr algn="l">
              <a:buFont typeface="Arial" pitchFamily="34" charset="0"/>
              <a:buChar char="•"/>
            </a:pPr>
            <a:r>
              <a:rPr lang="tr-TR" sz="2400" dirty="0" smtClean="0">
                <a:solidFill>
                  <a:schemeClr val="tx1"/>
                </a:solidFill>
              </a:rPr>
              <a:t>İtmek</a:t>
            </a:r>
          </a:p>
          <a:p>
            <a:pPr algn="l">
              <a:buFont typeface="Arial" pitchFamily="34" charset="0"/>
              <a:buChar char="•"/>
            </a:pPr>
            <a:r>
              <a:rPr lang="tr-TR" sz="2400" dirty="0" smtClean="0">
                <a:solidFill>
                  <a:schemeClr val="tx1"/>
                </a:solidFill>
              </a:rPr>
              <a:t>Saç ya da kulak çekmek</a:t>
            </a:r>
          </a:p>
          <a:p>
            <a:pPr algn="l">
              <a:buFont typeface="Arial" pitchFamily="34" charset="0"/>
              <a:buChar char="•"/>
            </a:pPr>
            <a:r>
              <a:rPr lang="tr-TR" sz="2400" dirty="0" smtClean="0">
                <a:solidFill>
                  <a:schemeClr val="tx1"/>
                </a:solidFill>
              </a:rPr>
              <a:t> Dürtmek</a:t>
            </a:r>
          </a:p>
          <a:p>
            <a:pPr algn="l">
              <a:buFont typeface="Arial" pitchFamily="34" charset="0"/>
              <a:buChar char="•"/>
            </a:pPr>
            <a:r>
              <a:rPr lang="tr-TR" sz="2400" dirty="0" smtClean="0">
                <a:solidFill>
                  <a:schemeClr val="tx1"/>
                </a:solidFill>
              </a:rPr>
              <a:t> Tükürmek, vb</a:t>
            </a:r>
            <a:endParaRPr lang="tr-TR" sz="2400"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5122" name="Picture 2"/>
          <p:cNvPicPr>
            <a:picLocks noChangeAspect="1" noChangeArrowheads="1"/>
          </p:cNvPicPr>
          <p:nvPr/>
        </p:nvPicPr>
        <p:blipFill>
          <a:blip r:embed="rId3" cstate="print"/>
          <a:srcRect/>
          <a:stretch>
            <a:fillRect/>
          </a:stretch>
        </p:blipFill>
        <p:spPr bwMode="auto">
          <a:xfrm>
            <a:off x="4716016" y="2204864"/>
            <a:ext cx="3524250" cy="3096344"/>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47664" y="1916832"/>
            <a:ext cx="5400600" cy="4032448"/>
          </a:xfrm>
        </p:spPr>
        <p:style>
          <a:lnRef idx="1">
            <a:schemeClr val="accent3"/>
          </a:lnRef>
          <a:fillRef idx="3">
            <a:schemeClr val="accent3"/>
          </a:fillRef>
          <a:effectRef idx="2">
            <a:schemeClr val="accent3"/>
          </a:effectRef>
          <a:fontRef idx="minor">
            <a:schemeClr val="lt1"/>
          </a:fontRef>
        </p:style>
        <p:txBody>
          <a:bodyPr>
            <a:noAutofit/>
          </a:bodyPr>
          <a:lstStyle/>
          <a:p>
            <a:pPr algn="l">
              <a:buFont typeface="Arial" pitchFamily="34" charset="0"/>
              <a:buChar char="•"/>
            </a:pPr>
            <a:r>
              <a:rPr lang="tr-TR" sz="2400" dirty="0" smtClean="0">
                <a:solidFill>
                  <a:schemeClr val="tx1"/>
                </a:solidFill>
              </a:rPr>
              <a:t>Dalga geçmek</a:t>
            </a:r>
          </a:p>
          <a:p>
            <a:pPr algn="l">
              <a:buFont typeface="Arial" pitchFamily="34" charset="0"/>
              <a:buChar char="•"/>
            </a:pPr>
            <a:r>
              <a:rPr lang="tr-TR" sz="2400" dirty="0" smtClean="0">
                <a:solidFill>
                  <a:schemeClr val="tx1"/>
                </a:solidFill>
              </a:rPr>
              <a:t> Alay etmek</a:t>
            </a:r>
          </a:p>
          <a:p>
            <a:pPr algn="l">
              <a:buFont typeface="Arial" pitchFamily="34" charset="0"/>
              <a:buChar char="•"/>
            </a:pPr>
            <a:r>
              <a:rPr lang="tr-TR" sz="2400" dirty="0" smtClean="0">
                <a:solidFill>
                  <a:schemeClr val="tx1"/>
                </a:solidFill>
              </a:rPr>
              <a:t> Kızdırmak</a:t>
            </a:r>
          </a:p>
          <a:p>
            <a:pPr algn="l">
              <a:buFont typeface="Arial" pitchFamily="34" charset="0"/>
              <a:buChar char="•"/>
            </a:pPr>
            <a:r>
              <a:rPr lang="tr-TR" sz="2400" dirty="0" smtClean="0">
                <a:solidFill>
                  <a:schemeClr val="tx1"/>
                </a:solidFill>
              </a:rPr>
              <a:t>Korkutmak</a:t>
            </a:r>
          </a:p>
          <a:p>
            <a:pPr algn="l">
              <a:buFont typeface="Arial" pitchFamily="34" charset="0"/>
              <a:buChar char="•"/>
            </a:pPr>
            <a:r>
              <a:rPr lang="tr-TR" sz="2400" dirty="0" smtClean="0">
                <a:solidFill>
                  <a:schemeClr val="tx1"/>
                </a:solidFill>
              </a:rPr>
              <a:t>Kötü isimler takmak</a:t>
            </a:r>
          </a:p>
          <a:p>
            <a:pPr algn="l">
              <a:buFont typeface="Arial" pitchFamily="34" charset="0"/>
              <a:buChar char="•"/>
            </a:pPr>
            <a:r>
              <a:rPr lang="tr-TR" sz="2400" dirty="0" smtClean="0">
                <a:solidFill>
                  <a:schemeClr val="tx1"/>
                </a:solidFill>
              </a:rPr>
              <a:t> Küfür etmek</a:t>
            </a:r>
          </a:p>
          <a:p>
            <a:pPr algn="l">
              <a:buFont typeface="Arial" pitchFamily="34" charset="0"/>
              <a:buChar char="•"/>
            </a:pPr>
            <a:r>
              <a:rPr lang="tr-TR" sz="2400" dirty="0" smtClean="0">
                <a:solidFill>
                  <a:schemeClr val="tx1"/>
                </a:solidFill>
              </a:rPr>
              <a:t>Kişiye ya da ailesine hakaret etmek </a:t>
            </a:r>
          </a:p>
          <a:p>
            <a:pPr algn="l">
              <a:buFont typeface="Arial" pitchFamily="34" charset="0"/>
              <a:buChar char="•"/>
            </a:pPr>
            <a:endParaRPr lang="tr-TR" sz="2000"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7020272" y="5805264"/>
            <a:ext cx="1643042" cy="785818"/>
          </a:xfrm>
          <a:prstGeom prst="ellipse">
            <a:avLst/>
          </a:prstGeom>
          <a:ln>
            <a:noFill/>
          </a:ln>
          <a:effectLst>
            <a:softEdge rad="112500"/>
          </a:effectLst>
        </p:spPr>
      </p:pic>
      <p:sp>
        <p:nvSpPr>
          <p:cNvPr id="6" name="Başlık 1"/>
          <p:cNvSpPr txBox="1">
            <a:spLocks/>
          </p:cNvSpPr>
          <p:nvPr/>
        </p:nvSpPr>
        <p:spPr>
          <a:xfrm>
            <a:off x="1115616" y="404664"/>
            <a:ext cx="6624736" cy="147002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smtClean="0">
                <a:ln>
                  <a:noFill/>
                </a:ln>
                <a:solidFill>
                  <a:schemeClr val="dk1"/>
                </a:solidFill>
                <a:effectLst/>
                <a:uLnTx/>
                <a:uFillTx/>
                <a:latin typeface="+mn-lt"/>
                <a:ea typeface="+mn-ea"/>
                <a:cs typeface="+mn-cs"/>
              </a:rPr>
              <a:t>Sözel Zorbalık </a:t>
            </a:r>
            <a:endParaRPr kumimoji="0" lang="tr-TR" sz="4400" b="0"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xmlns="" val="105250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188640"/>
            <a:ext cx="7772400" cy="1470025"/>
          </a:xfrm>
        </p:spPr>
        <p:style>
          <a:lnRef idx="3">
            <a:schemeClr val="lt1"/>
          </a:lnRef>
          <a:fillRef idx="1">
            <a:schemeClr val="accent6"/>
          </a:fillRef>
          <a:effectRef idx="1">
            <a:schemeClr val="accent6"/>
          </a:effectRef>
          <a:fontRef idx="minor">
            <a:schemeClr val="lt1"/>
          </a:fontRef>
        </p:style>
        <p:txBody>
          <a:bodyPr/>
          <a:lstStyle/>
          <a:p>
            <a:r>
              <a:rPr lang="tr-TR" b="1" dirty="0" smtClean="0"/>
              <a:t>Sözel Zorbalık </a:t>
            </a:r>
            <a:endParaRPr lang="tr-TR" dirty="0"/>
          </a:p>
        </p:txBody>
      </p:sp>
      <p:sp>
        <p:nvSpPr>
          <p:cNvPr id="3" name="Alt Başlık 2"/>
          <p:cNvSpPr>
            <a:spLocks noGrp="1"/>
          </p:cNvSpPr>
          <p:nvPr>
            <p:ph type="subTitle" idx="1"/>
          </p:nvPr>
        </p:nvSpPr>
        <p:spPr>
          <a:xfrm>
            <a:off x="539552" y="1844824"/>
            <a:ext cx="5400600" cy="3960440"/>
          </a:xfrm>
        </p:spPr>
        <p:style>
          <a:lnRef idx="1">
            <a:schemeClr val="accent6"/>
          </a:lnRef>
          <a:fillRef idx="2">
            <a:schemeClr val="accent6"/>
          </a:fillRef>
          <a:effectRef idx="1">
            <a:schemeClr val="accent6"/>
          </a:effectRef>
          <a:fontRef idx="minor">
            <a:schemeClr val="dk1"/>
          </a:fontRef>
        </p:style>
        <p:txBody>
          <a:bodyPr>
            <a:noAutofit/>
          </a:bodyPr>
          <a:lstStyle/>
          <a:p>
            <a:pPr algn="l">
              <a:buFont typeface="Arial" pitchFamily="34" charset="0"/>
              <a:buChar char="•"/>
            </a:pPr>
            <a:r>
              <a:rPr lang="tr-TR" sz="2400" dirty="0" smtClean="0">
                <a:solidFill>
                  <a:schemeClr val="tx1"/>
                </a:solidFill>
              </a:rPr>
              <a:t>Küçük düşürücü-incitici-hakaret edici sözler söylemek </a:t>
            </a:r>
          </a:p>
          <a:p>
            <a:pPr algn="l">
              <a:buFont typeface="Arial" pitchFamily="34" charset="0"/>
              <a:buChar char="•"/>
            </a:pPr>
            <a:r>
              <a:rPr lang="tr-TR" sz="2400" dirty="0" smtClean="0">
                <a:solidFill>
                  <a:schemeClr val="tx1"/>
                </a:solidFill>
              </a:rPr>
              <a:t>Zihinsel olarak geri olduğunu söyleyerek kendisini kötü hissetmesine sebep olmak, </a:t>
            </a:r>
          </a:p>
          <a:p>
            <a:pPr algn="l">
              <a:buFont typeface="Arial" pitchFamily="34" charset="0"/>
              <a:buChar char="•"/>
            </a:pPr>
            <a:r>
              <a:rPr lang="tr-TR" sz="2400" dirty="0" smtClean="0">
                <a:solidFill>
                  <a:schemeClr val="tx1"/>
                </a:solidFill>
              </a:rPr>
              <a:t>Kaba şakalar yapmak, </a:t>
            </a:r>
          </a:p>
          <a:p>
            <a:pPr algn="l">
              <a:buFont typeface="Arial" pitchFamily="34" charset="0"/>
              <a:buChar char="•"/>
            </a:pPr>
            <a:r>
              <a:rPr lang="tr-TR" sz="2400" dirty="0" smtClean="0">
                <a:solidFill>
                  <a:schemeClr val="tx1"/>
                </a:solidFill>
              </a:rPr>
              <a:t>Sataşmak, </a:t>
            </a:r>
          </a:p>
          <a:p>
            <a:pPr algn="l">
              <a:buFont typeface="Arial" pitchFamily="34" charset="0"/>
              <a:buChar char="•"/>
            </a:pPr>
            <a:r>
              <a:rPr lang="tr-TR" sz="2400" dirty="0" smtClean="0">
                <a:solidFill>
                  <a:schemeClr val="tx1"/>
                </a:solidFill>
              </a:rPr>
              <a:t>Tehdit etmek</a:t>
            </a:r>
          </a:p>
          <a:p>
            <a:pPr algn="l">
              <a:buFont typeface="Arial" pitchFamily="34" charset="0"/>
              <a:buChar char="•"/>
            </a:pPr>
            <a:r>
              <a:rPr lang="tr-TR" sz="2400" dirty="0" smtClean="0">
                <a:solidFill>
                  <a:schemeClr val="tx1"/>
                </a:solidFill>
              </a:rPr>
              <a:t>maddi durumuyla alay etmek, vb.</a:t>
            </a:r>
            <a:endParaRPr lang="tr-TR" sz="2400"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4098" name="Picture 2"/>
          <p:cNvPicPr>
            <a:picLocks noChangeAspect="1" noChangeArrowheads="1"/>
          </p:cNvPicPr>
          <p:nvPr/>
        </p:nvPicPr>
        <p:blipFill>
          <a:blip r:embed="rId3" cstate="print"/>
          <a:srcRect/>
          <a:stretch>
            <a:fillRect/>
          </a:stretch>
        </p:blipFill>
        <p:spPr bwMode="auto">
          <a:xfrm>
            <a:off x="6084168" y="1916832"/>
            <a:ext cx="2448272" cy="3744416"/>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188640"/>
            <a:ext cx="7772400" cy="1470025"/>
          </a:xfrm>
        </p:spPr>
        <p:txBody>
          <a:bodyPr/>
          <a:lstStyle/>
          <a:p>
            <a:r>
              <a:rPr lang="tr-TR" b="1" dirty="0" smtClean="0"/>
              <a:t>Psikolojik Zorbalık</a:t>
            </a:r>
            <a:endParaRPr lang="tr-TR" dirty="0"/>
          </a:p>
        </p:txBody>
      </p:sp>
      <p:sp>
        <p:nvSpPr>
          <p:cNvPr id="3" name="Alt Başlık 2"/>
          <p:cNvSpPr>
            <a:spLocks noGrp="1"/>
          </p:cNvSpPr>
          <p:nvPr>
            <p:ph type="subTitle" idx="1"/>
          </p:nvPr>
        </p:nvSpPr>
        <p:spPr>
          <a:xfrm>
            <a:off x="1331640" y="1628800"/>
            <a:ext cx="6400800" cy="3888432"/>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l">
              <a:buFont typeface="Arial" pitchFamily="34" charset="0"/>
              <a:buChar char="•"/>
            </a:pPr>
            <a:r>
              <a:rPr lang="tr-TR" sz="2800" dirty="0" smtClean="0">
                <a:solidFill>
                  <a:schemeClr val="tx1"/>
                </a:solidFill>
              </a:rPr>
              <a:t>Kişiyi kasıtlı olarak grup dışında tutup yalnızlığa itmek</a:t>
            </a:r>
          </a:p>
          <a:p>
            <a:pPr algn="l">
              <a:buFont typeface="Arial" pitchFamily="34" charset="0"/>
              <a:buChar char="•"/>
            </a:pPr>
            <a:r>
              <a:rPr lang="tr-TR" sz="2800" dirty="0" smtClean="0">
                <a:solidFill>
                  <a:schemeClr val="tx1"/>
                </a:solidFill>
              </a:rPr>
              <a:t>Oyun veya diğer etkinliklere almamak, izole etmek</a:t>
            </a:r>
          </a:p>
          <a:p>
            <a:pPr algn="l">
              <a:buFont typeface="Arial" pitchFamily="34" charset="0"/>
              <a:buChar char="•"/>
            </a:pPr>
            <a:r>
              <a:rPr lang="tr-TR" sz="2800" dirty="0" smtClean="0">
                <a:solidFill>
                  <a:schemeClr val="tx1"/>
                </a:solidFill>
              </a:rPr>
              <a:t> Yok saymak</a:t>
            </a:r>
          </a:p>
          <a:p>
            <a:pPr algn="l">
              <a:buFont typeface="Arial" pitchFamily="34" charset="0"/>
              <a:buChar char="•"/>
            </a:pPr>
            <a:r>
              <a:rPr lang="tr-TR" sz="2800" dirty="0" smtClean="0">
                <a:solidFill>
                  <a:schemeClr val="tx1"/>
                </a:solidFill>
              </a:rPr>
              <a:t> Görmezden gelmek</a:t>
            </a:r>
          </a:p>
          <a:p>
            <a:pPr algn="l">
              <a:buFont typeface="Arial" pitchFamily="34" charset="0"/>
              <a:buChar char="•"/>
            </a:pPr>
            <a:r>
              <a:rPr lang="tr-TR" sz="2800" dirty="0" smtClean="0">
                <a:solidFill>
                  <a:schemeClr val="tx1"/>
                </a:solidFill>
              </a:rPr>
              <a:t> Dışlamak</a:t>
            </a:r>
          </a:p>
          <a:p>
            <a:pPr algn="l">
              <a:buFont typeface="Arial" pitchFamily="34" charset="0"/>
              <a:buChar char="•"/>
            </a:pPr>
            <a:r>
              <a:rPr lang="tr-TR" sz="2800" dirty="0" smtClean="0">
                <a:solidFill>
                  <a:schemeClr val="tx1"/>
                </a:solidFill>
              </a:rPr>
              <a:t>Hakkında yalan-yanlış dedikodular yapmak</a:t>
            </a:r>
          </a:p>
          <a:p>
            <a:pPr algn="l">
              <a:buFont typeface="Arial" pitchFamily="34" charset="0"/>
              <a:buChar char="•"/>
            </a:pPr>
            <a:r>
              <a:rPr lang="tr-TR" sz="2800" dirty="0" smtClean="0">
                <a:solidFill>
                  <a:schemeClr val="tx1"/>
                </a:solidFill>
              </a:rPr>
              <a:t> Başka insanlarla arasını  açmaya çalışmak, </a:t>
            </a:r>
            <a:r>
              <a:rPr lang="tr-TR" sz="2600" dirty="0" smtClean="0">
                <a:solidFill>
                  <a:schemeClr val="tx1"/>
                </a:solidFill>
              </a:rPr>
              <a:t>vb.</a:t>
            </a:r>
            <a:endParaRPr lang="tr-TR" sz="2600"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890</Words>
  <Application>Microsoft Office PowerPoint</Application>
  <PresentationFormat>Ekran Gösterisi (4:3)</PresentationFormat>
  <Paragraphs>138</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Ofis Teması</vt:lpstr>
      <vt:lpstr>ZORBALIK VE ZORBA DAVRANIŞLA MÜCADELE</vt:lpstr>
      <vt:lpstr>Slayt 2</vt:lpstr>
      <vt:lpstr>Slayt 3</vt:lpstr>
      <vt:lpstr>Neden üstünde durulması gerekir?</vt:lpstr>
      <vt:lpstr>Zorbalık çeşitleri nelerdir?</vt:lpstr>
      <vt:lpstr>  Fiziksel Zorbalık :  </vt:lpstr>
      <vt:lpstr>Slayt 7</vt:lpstr>
      <vt:lpstr>Sözel Zorbalık </vt:lpstr>
      <vt:lpstr>Psikolojik Zorbalık</vt:lpstr>
      <vt:lpstr>Cinsel Zorbalık :  </vt:lpstr>
      <vt:lpstr>Bir söz ya da eyleme ne zaman zorbalık diyebiliriz?</vt:lpstr>
      <vt:lpstr>Slayt 12</vt:lpstr>
      <vt:lpstr>Zorbalığın belirtileri nelerdir?</vt:lpstr>
      <vt:lpstr>Slayt 14</vt:lpstr>
      <vt:lpstr>Slayt 15</vt:lpstr>
      <vt:lpstr>Zorbalığın sebepleri nelerdir?</vt:lpstr>
      <vt:lpstr>Slayt 17</vt:lpstr>
      <vt:lpstr>Slayt 18</vt:lpstr>
      <vt:lpstr>Kız ve erkek zorbalığı arasında bir fark var mıdır?</vt:lpstr>
      <vt:lpstr>Slayt 20</vt:lpstr>
      <vt:lpstr>Slayt 21</vt:lpstr>
      <vt:lpstr>Zorbalık en çok nerelerde gerçekleşir?</vt:lpstr>
      <vt:lpstr>Slayt 23</vt:lpstr>
      <vt:lpstr>Zorbalığın sonuçları nelerdir?</vt:lpstr>
      <vt:lpstr>Slayt 25</vt:lpstr>
      <vt:lpstr>Zorbalığa başvuran öğrenciler ise ileriki yaşamlarında suç işlemeye devam ederler. Yapılan araştırmalara göre 6. ve 9. sınıf öğrencileri arasında zorba olduğu saptananların, 24 yaşına gelene kadar en az bir kez bir suçtan ötürü mahkemelik oldukları bulunmuştur.</vt:lpstr>
      <vt:lpstr>Slayt 27</vt:lpstr>
      <vt:lpstr>Ebeveyn olarak neler yapılmalıdır?</vt:lpstr>
      <vt:lpstr>Slayt 29</vt:lpstr>
      <vt:lpstr>Olayın yalnızca bir yönünü dinlediğinizi göz önünde bulundurarak geniş düşünmek.  Sorularınızı çocuğu incitmeden yumuşak bir şekilde sormak.  Çocuğun yaşadıklarını iyice düşünmesine yardımcı olmak ve  yapılabileceklerin belirlenmesinde çocuğa yardımcı olmak.</vt:lpstr>
      <vt:lpstr>Ebeveyn olarak neler yapılmamalıdır?</vt:lpstr>
      <vt:lpstr>Slayt 32</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ram</dc:creator>
  <cp:lastModifiedBy>Lenovo</cp:lastModifiedBy>
  <cp:revision>12</cp:revision>
  <dcterms:created xsi:type="dcterms:W3CDTF">2016-10-24T11:30:10Z</dcterms:created>
  <dcterms:modified xsi:type="dcterms:W3CDTF">2016-11-01T12:37:00Z</dcterms:modified>
</cp:coreProperties>
</file>