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94" r:id="rId6"/>
    <p:sldId id="288" r:id="rId7"/>
    <p:sldId id="289" r:id="rId8"/>
    <p:sldId id="290" r:id="rId9"/>
    <p:sldId id="291" r:id="rId10"/>
    <p:sldId id="293" r:id="rId11"/>
    <p:sldId id="275" r:id="rId12"/>
    <p:sldId id="292" r:id="rId13"/>
    <p:sldId id="286" r:id="rId14"/>
    <p:sldId id="279" r:id="rId15"/>
    <p:sldId id="265" r:id="rId16"/>
    <p:sldId id="296" r:id="rId17"/>
    <p:sldId id="283" r:id="rId18"/>
    <p:sldId id="267" r:id="rId19"/>
    <p:sldId id="274" r:id="rId20"/>
    <p:sldId id="281" r:id="rId21"/>
    <p:sldId id="295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1787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3937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059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434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5744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928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107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7792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9921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5677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771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71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ZORBALIK –AKRAN ZORBALIĞI</a:t>
            </a:r>
            <a:br>
              <a:rPr lang="tr-TR" dirty="0" smtClean="0"/>
            </a:br>
            <a:r>
              <a:rPr lang="tr-TR" dirty="0" smtClean="0"/>
              <a:t>VE BAŞ EDEBİLME YÖNTEMLERİ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Resim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2590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4082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endParaRPr lang="tr-TR" altLang="tr-T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ZORBALIK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NERELERDE OLUR?</a:t>
            </a:r>
          </a:p>
          <a:p>
            <a:pPr algn="l"/>
            <a:endParaRPr lang="tr-TR" alt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altLang="tr-TR" dirty="0" smtClean="0">
                <a:solidFill>
                  <a:schemeClr val="tx1"/>
                </a:solidFill>
                <a:latin typeface="Comic Sans MS" pitchFamily="66" charset="0"/>
              </a:rPr>
              <a:t>Sınıfta</a:t>
            </a:r>
          </a:p>
          <a:p>
            <a:pPr algn="l">
              <a:buFont typeface="Arial" pitchFamily="34" charset="0"/>
              <a:buChar char="•"/>
            </a:pPr>
            <a:r>
              <a:rPr lang="tr-TR" altLang="tr-TR" dirty="0" smtClean="0">
                <a:solidFill>
                  <a:schemeClr val="tx1"/>
                </a:solidFill>
                <a:latin typeface="Comic Sans MS" pitchFamily="66" charset="0"/>
              </a:rPr>
              <a:t>Koridorda</a:t>
            </a:r>
          </a:p>
          <a:p>
            <a:pPr algn="l">
              <a:buFont typeface="Arial" pitchFamily="34" charset="0"/>
              <a:buChar char="•"/>
            </a:pPr>
            <a:r>
              <a:rPr lang="tr-TR" altLang="tr-TR" dirty="0" smtClean="0">
                <a:solidFill>
                  <a:schemeClr val="tx1"/>
                </a:solidFill>
                <a:latin typeface="Comic Sans MS" pitchFamily="66" charset="0"/>
              </a:rPr>
              <a:t>Okul çevresinde</a:t>
            </a:r>
          </a:p>
          <a:p>
            <a:pPr algn="l">
              <a:buFont typeface="Arial" pitchFamily="34" charset="0"/>
              <a:buChar char="•"/>
            </a:pPr>
            <a:r>
              <a:rPr lang="tr-TR" altLang="tr-TR" dirty="0" smtClean="0">
                <a:solidFill>
                  <a:schemeClr val="tx1"/>
                </a:solidFill>
                <a:latin typeface="Comic Sans MS" pitchFamily="66" charset="0"/>
              </a:rPr>
              <a:t>Oyun alanında</a:t>
            </a:r>
          </a:p>
          <a:p>
            <a:pPr algn="l">
              <a:buFont typeface="Arial" pitchFamily="34" charset="0"/>
              <a:buChar char="•"/>
            </a:pPr>
            <a:r>
              <a:rPr lang="tr-TR" altLang="tr-TR" dirty="0" smtClean="0">
                <a:solidFill>
                  <a:schemeClr val="tx1"/>
                </a:solidFill>
                <a:latin typeface="Comic Sans MS" pitchFamily="66" charset="0"/>
              </a:rPr>
              <a:t>Servislerde</a:t>
            </a:r>
          </a:p>
          <a:p>
            <a:pPr algn="l">
              <a:buFont typeface="Arial" pitchFamily="34" charset="0"/>
              <a:buChar char="•"/>
            </a:pPr>
            <a:r>
              <a:rPr lang="tr-TR" altLang="tr-TR" dirty="0" smtClean="0">
                <a:solidFill>
                  <a:schemeClr val="tx1"/>
                </a:solidFill>
                <a:latin typeface="Comic Sans MS" pitchFamily="66" charset="0"/>
              </a:rPr>
              <a:t>İletişim araçlarında</a:t>
            </a:r>
          </a:p>
          <a:p>
            <a:pPr algn="l">
              <a:buFont typeface="Arial" pitchFamily="34" charset="0"/>
              <a:buChar char="•"/>
            </a:pPr>
            <a:r>
              <a:rPr lang="tr-TR" altLang="tr-TR" dirty="0" smtClean="0">
                <a:solidFill>
                  <a:schemeClr val="tx1"/>
                </a:solidFill>
                <a:latin typeface="Comic Sans MS" pitchFamily="66" charset="0"/>
              </a:rPr>
              <a:t>Aynı mahallede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Zorbaca Davranışlara Maruz Kalanlar için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275856" y="980728"/>
            <a:ext cx="504056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Zorbalıkla Baş Etmede Kullanabileceğin Stratejiler </a:t>
            </a:r>
          </a:p>
          <a:p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Yüksek sesle «Hayır « diyerek onu durdurmak </a:t>
            </a:r>
          </a:p>
          <a:p>
            <a:r>
              <a:rPr lang="tr-TR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Söylediklerini, yaptıklarını umursamamak için kendini meşgul etmek</a:t>
            </a:r>
          </a:p>
          <a:p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Güvendiğin bir yetişkine haber vermek, yardım istemek</a:t>
            </a:r>
          </a:p>
          <a:p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Ortamı terk etmek</a:t>
            </a:r>
            <a:endParaRPr lang="tr-T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28555">
            <a:off x="-402168" y="2728078"/>
            <a:ext cx="4176464" cy="25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164288" y="5805264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Alt Başlık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4680520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Zorbaca Davranışlar Sergileyenler için</a:t>
            </a:r>
          </a:p>
          <a:p>
            <a:pPr algn="l"/>
            <a:endParaRPr lang="tr-TR" dirty="0" smtClean="0">
              <a:solidFill>
                <a:srgbClr val="FF0000"/>
              </a:solidFill>
            </a:endParaRP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 Güç ve Güçlü Olmak Nedir?</a:t>
            </a:r>
          </a:p>
          <a:p>
            <a:pPr algn="l"/>
            <a:endParaRPr lang="tr-TR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Fiziksel olarak güçlü olmak </a:t>
            </a:r>
          </a:p>
          <a:p>
            <a:pPr algn="l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 Duygusal olarak güçlü olmak </a:t>
            </a:r>
          </a:p>
          <a:p>
            <a:pPr algn="l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 Sosyal olarak güçlü olmak </a:t>
            </a:r>
          </a:p>
          <a:p>
            <a:pPr algn="l">
              <a:buFont typeface="Arial" pitchFamily="34" charset="0"/>
              <a:buChar char="•"/>
            </a:pPr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Bir kişi farklı alanlarda da güçlü olabilir.(Sporda,müzikte,resimde,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kompozisyonda vb.)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Kendini bir alanda geliştirebilirsin!!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7079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6760840" cy="2592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Başkalarının duygularına önem vermek zayıflık değildir! Öfkeli ve bilerek zarar verici davranışlar sergilemek de güçlü olmak demek değildir. 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UNUTMA! </a:t>
            </a:r>
            <a:r>
              <a:rPr lang="tr-TR" dirty="0" smtClean="0">
                <a:solidFill>
                  <a:srgbClr val="FF0000"/>
                </a:solidFill>
              </a:rPr>
              <a:t>Duygu ve davranışlarını kontrol edebildiğin zaman güçlü olursun.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5832648" cy="22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5832648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Zorbaca Davranışlara İzleyici Kalanlar için</a:t>
            </a:r>
          </a:p>
          <a:p>
            <a:pPr algn="l"/>
            <a:endParaRPr lang="tr-TR" dirty="0" smtClean="0">
              <a:solidFill>
                <a:srgbClr val="FF0000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Önünde zorbaca davranan bir arkadaşın var ise;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 Onu uyarabilirsin,</a:t>
            </a:r>
          </a:p>
          <a:p>
            <a:pPr algn="l"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 »Dur» diyebilirsin.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Zorbalığa uğrayan arkadaşına destek çıkabilirsin. </a:t>
            </a:r>
          </a:p>
          <a:p>
            <a:pPr algn="l"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 Güvendiğin bir yetişkine durumu anlatarak yardım isteyebilirsin. 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Ne olursa olsun sessiz kalma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80728"/>
            <a:ext cx="2232248" cy="451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25400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Zorbalık Davranışına Uğrarsanız;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5688632" cy="37444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Her şeyden önce bu davranışların sizin hatanız olmadığı, böyle bir davranışı kimsenin hak etmediğini ve bunların sadece sizin başınıza gelmediğini aklınızdan çıkarmayın. Dolayısıyla yardım aramaktan utanmayın, çekinmeyin, korkmayın</a:t>
            </a:r>
            <a:r>
              <a:rPr lang="tr-TR" dirty="0" smtClean="0"/>
              <a:t>. </a:t>
            </a:r>
          </a:p>
          <a:p>
            <a:pPr algn="l"/>
            <a:r>
              <a:rPr lang="tr-TR" dirty="0" smtClean="0"/>
              <a:t>	</a:t>
            </a:r>
          </a:p>
          <a:p>
            <a:pPr algn="l"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164288" y="5805264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91880" y="620688"/>
            <a:ext cx="5248672" cy="5472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pPr algn="l"/>
            <a:r>
              <a:rPr lang="tr-TR" dirty="0" smtClean="0"/>
              <a:t>	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 Güvendiğiniz birisine neler yaşadığınızı anlatın. Bu rehber öğretmeniniz, anneniz, babanız, öğretmeniniz, müdürünüz ya da sizden büyük sınıflarda olan başka bir öğrenci olabilir. </a:t>
            </a:r>
          </a:p>
          <a:p>
            <a:pPr algn="l">
              <a:buFont typeface="Wingdings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 Eğer bu kişi size yardım edemezse ya da bir şey yapamazsa güvenebileceğiniz başka birisi bulun. Yardım alana kadar pes etmeyin</a:t>
            </a:r>
            <a:r>
              <a:rPr lang="tr-TR" dirty="0" smtClean="0"/>
              <a:t>. </a:t>
            </a:r>
          </a:p>
          <a:p>
            <a:pPr algn="l"/>
            <a:r>
              <a:rPr lang="tr-TR" dirty="0" smtClean="0"/>
              <a:t>	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20272" y="5805264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2448272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6976864" cy="28803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Özgüveninizi kaybetmemek için </a:t>
            </a:r>
            <a:r>
              <a:rPr lang="tr-TR" dirty="0" smtClean="0">
                <a:solidFill>
                  <a:srgbClr val="FF0000"/>
                </a:solidFill>
              </a:rPr>
              <a:t>‘Bu onların sorunu benim değil!’</a:t>
            </a:r>
            <a:r>
              <a:rPr lang="tr-TR" dirty="0" smtClean="0">
                <a:solidFill>
                  <a:schemeClr val="tx1"/>
                </a:solidFill>
              </a:rPr>
              <a:t> gibi cümleleri kendi kendinize tekrar edebilirsiniz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620688"/>
            <a:ext cx="6400800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pPr algn="l">
              <a:buFont typeface="Wingdings" pitchFamily="2" charset="2"/>
              <a:buChar char="Ø"/>
            </a:pPr>
            <a:r>
              <a:rPr lang="tr-TR" sz="3100" dirty="0" smtClean="0">
                <a:solidFill>
                  <a:schemeClr val="tx1"/>
                </a:solidFill>
              </a:rPr>
              <a:t>Beden duruşunuzu değiştirin. Sırtınız ve başınızı dik tutun. Korktuğunuzu, karşıdaki kişiye belli etmemeye çalışın. Eğer zorbalık yapan çocuk korktuğunuzu anlarsa daha da üstünüze gelebilir. </a:t>
            </a:r>
          </a:p>
          <a:p>
            <a:pPr algn="l"/>
            <a:endParaRPr lang="tr-TR" sz="31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tr-TR" sz="3100" dirty="0" smtClean="0">
                <a:solidFill>
                  <a:schemeClr val="tx1"/>
                </a:solidFill>
              </a:rPr>
              <a:t> Eğer sözlü olarak sizi taciz ediyorsa hiç cevap vermeyin, kafanızı çevirin ya da uzaklaşın. Bir müddet sonra sıkılıp, bırakacaktır. </a:t>
            </a:r>
          </a:p>
          <a:p>
            <a:pPr algn="l"/>
            <a:endParaRPr lang="tr-TR" sz="31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tr-TR" sz="3100" dirty="0" smtClean="0">
                <a:solidFill>
                  <a:schemeClr val="tx1"/>
                </a:solidFill>
              </a:rPr>
              <a:t>Eğer fiziksel güç ya da şiddet kullanmaya kalktıysa hemen oradan uzaklaşmaya çalışın ve güvenli bir yere gidin. </a:t>
            </a:r>
          </a:p>
          <a:p>
            <a:r>
              <a:rPr lang="tr-TR" dirty="0" smtClean="0"/>
              <a:t>	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5968752" cy="34563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 smtClean="0"/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Zorbalık davranışları genellikle tenha yerlerde olur. Öğretmenlerin sizi göremeyecekleri, yardım isteyemeyeceğiniz yerlerde yalnız kalmayın.</a:t>
            </a: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49080"/>
            <a:ext cx="4968552" cy="22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ZORBALIK NEDİR?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11960" y="1700808"/>
            <a:ext cx="3880520" cy="38884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l"/>
            <a:r>
              <a:rPr lang="tr-TR" dirty="0" smtClean="0">
                <a:solidFill>
                  <a:schemeClr val="tx1"/>
                </a:solidFill>
              </a:rPr>
              <a:t>Zorbalık, güç eşitliğinin olmadığı, süreklilik gösteren zarar verici veya rahatsız edici saldırgan davranışları tanımlamak üzere kullanılır. 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Ancak okullarda yaşanan en yaygın zorbalık biçimi öğrenciler arasında yaşanan ve akran zorbalığı olarak adlandırılan zorbalıktır. </a:t>
            </a: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Lenovo\Desktop\indi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396044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664" y="692696"/>
            <a:ext cx="6112768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Unutmayın ki ;</a:t>
            </a: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ZORBALIK DURDURULABİLİR!!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Kendinizi güvende hissetmek en doğal hakkınız.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20272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933056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984776" cy="378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635896" y="1340768"/>
            <a:ext cx="468052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DİNLEDİĞİNİZ İÇİN TEŞEKKÜRLER!!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Akran Zorbalığı Nedir?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40760" cy="36499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tr-TR" sz="2800" dirty="0" smtClean="0">
              <a:solidFill>
                <a:schemeClr val="tx1"/>
              </a:solidFill>
            </a:endParaRPr>
          </a:p>
          <a:p>
            <a:pPr algn="l"/>
            <a:r>
              <a:rPr lang="tr-TR" sz="2800" dirty="0" smtClean="0">
                <a:solidFill>
                  <a:schemeClr val="tx1"/>
                </a:solidFill>
              </a:rPr>
              <a:t>Akran </a:t>
            </a:r>
            <a:r>
              <a:rPr lang="tr-TR" sz="2800" dirty="0" smtClean="0">
                <a:solidFill>
                  <a:schemeClr val="tx1"/>
                </a:solidFill>
              </a:rPr>
              <a:t>zorbalığı, bir ya da birden çok öğrencinin kendilerinden daha güçsüz öğrencileri kasıtlı ve sürekli olarak rahatsız etmesi ile sonuçlanan ve kurbanın kendisini koruyamayacak durumda olduğu bir saldırganlık türüdür.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Bir davranışın zorbalık olduğunu şunlardan anlayabiliriz: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164288" y="5877272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400800" cy="41044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Zorbalık, bilinçli ve istençli olarak yapılan ve mağdura fiziksel, zihinsel, sosyal ya da psikolojik zarar verme amacı güden söz ve eylemlerdir.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 Zorbalığın belli bir süre tekrarlanma özelliği vardır. Ayda en az 2-3 kez herhangi bir zorbalık türüne uğrayanlara mağdur, ayda en az 2-3 kez zorbaca eylemlerde bulunanlara da zorba denir. </a:t>
            </a:r>
          </a:p>
          <a:p>
            <a:pPr algn="l">
              <a:buFont typeface="Wingdings" pitchFamily="2" charset="2"/>
              <a:buChar char="q"/>
            </a:pPr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 Zorbaca davranışlara uğrayan mağdurların kendini koruyamayacak ve savunamayacak durumda olması söz konusudur. </a:t>
            </a:r>
          </a:p>
        </p:txBody>
      </p:sp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41044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Zorbalar </a:t>
            </a:r>
            <a:r>
              <a:rPr lang="tr-TR" dirty="0" smtClean="0">
                <a:solidFill>
                  <a:schemeClr val="tx1"/>
                </a:solidFill>
              </a:rPr>
              <a:t>eylemlerini bireysel veya grupla yapabildikleri gibi, kurbanlar da bu eylemlerden bireysel ya da grup olarak zarar görebilmektedirler.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 • Zorbalar, bu tür eylemlerinden dolayı genellikle kendilerine bazı menfaatler sağlarlar.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• Zorbalar, kurban ya da kurbanların acı çekmesinden genellikle haz duyarlar.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6768752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Zorba Davranışlar Nelerdir?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6624736" cy="326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Fiziksel Zorbalık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35059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Saç çekme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 Vurma, 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İtme,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Tekmeleme ya da tokat atma,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 Dövme, 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Tükürme, 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Korkutarak özel eşyalara zarar verme ya da el koyma, vb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772400" cy="1470025"/>
          </a:xfrm>
        </p:spPr>
        <p:txBody>
          <a:bodyPr/>
          <a:lstStyle/>
          <a:p>
            <a:pPr lvl="0"/>
            <a:r>
              <a:rPr lang="tr-TR" dirty="0" smtClean="0">
                <a:solidFill>
                  <a:srgbClr val="FF0000"/>
                </a:solidFill>
              </a:rPr>
              <a:t>Sözel Zorbalık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>
              <a:buFont typeface="Wingdings" pitchFamily="2" charset="2"/>
              <a:buChar char="Ø"/>
            </a:pPr>
            <a:endParaRPr lang="tr-TR" sz="2800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Hoş </a:t>
            </a:r>
            <a:r>
              <a:rPr lang="tr-TR" sz="2800" dirty="0" smtClean="0">
                <a:solidFill>
                  <a:schemeClr val="tx1"/>
                </a:solidFill>
              </a:rPr>
              <a:t>olmayan isimler takma </a:t>
            </a:r>
          </a:p>
          <a:p>
            <a:pPr lvl="0" algn="l"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Alay etmek</a:t>
            </a:r>
          </a:p>
          <a:p>
            <a:pPr lvl="0" algn="l"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Hakkında söylentiler çıkarmak</a:t>
            </a:r>
          </a:p>
          <a:p>
            <a:pPr lvl="0" algn="l"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Tehdit etmek </a:t>
            </a:r>
          </a:p>
          <a:p>
            <a:pPr lvl="0" algn="l"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Bir sırrını herkese yayma</a:t>
            </a:r>
          </a:p>
          <a:p>
            <a:pPr lvl="0" algn="l"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Küçük düşürücü ve incitici sözler söylemek vb.</a:t>
            </a:r>
          </a:p>
          <a:p>
            <a:pPr lvl="0" algn="l">
              <a:buFont typeface="Wingdings" pitchFamily="2" charset="2"/>
              <a:buChar char="Ø"/>
            </a:pPr>
            <a:endParaRPr lang="tr-TR" sz="2800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Duygusal Zorbalık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4496544" cy="32899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Oyunlara almamak,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Etkinliklerde dışlamak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Arkadaş çevresinde görmezden gelmek</a:t>
            </a: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Hakkında dedikodu yaymak vb.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297103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614</Words>
  <Application>Microsoft Office PowerPoint</Application>
  <PresentationFormat>Ekran Gösterisi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ZORBALIK –AKRAN ZORBALIĞI VE BAŞ EDEBİLME YÖNTEMLERİ</vt:lpstr>
      <vt:lpstr>ZORBALIK NEDİR?   </vt:lpstr>
      <vt:lpstr>Akran Zorbalığı Nedir?</vt:lpstr>
      <vt:lpstr>Bir davranışın zorbalık olduğunu şunlardan anlayabiliriz:</vt:lpstr>
      <vt:lpstr>Slayt 5</vt:lpstr>
      <vt:lpstr>Zorba Davranışlar Nelerdir?</vt:lpstr>
      <vt:lpstr>Fiziksel Zorbalık</vt:lpstr>
      <vt:lpstr>Sözel Zorbalık </vt:lpstr>
      <vt:lpstr>Duygusal Zorbalık</vt:lpstr>
      <vt:lpstr>Slayt 10</vt:lpstr>
      <vt:lpstr>Zorbaca Davranışlara Maruz Kalanlar için </vt:lpstr>
      <vt:lpstr>Slayt 12</vt:lpstr>
      <vt:lpstr>Slayt 13</vt:lpstr>
      <vt:lpstr>Slayt 14</vt:lpstr>
      <vt:lpstr>Zorbalık Davranışına Uğrarsanız;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</dc:creator>
  <cp:lastModifiedBy>Lenovo</cp:lastModifiedBy>
  <cp:revision>56</cp:revision>
  <dcterms:created xsi:type="dcterms:W3CDTF">2016-10-24T11:30:10Z</dcterms:created>
  <dcterms:modified xsi:type="dcterms:W3CDTF">2016-11-01T12:21:58Z</dcterms:modified>
</cp:coreProperties>
</file>