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5" r:id="rId15"/>
    <p:sldId id="257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27.10.2016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87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27.10.2016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37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27.10.2016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59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27.10.2016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348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27.10.2016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744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27.10.2016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8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27.10.2016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078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27.10.2016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792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27.10.2016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21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27.10.2016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77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27.10.2016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1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4407-97FD-4901-8626-E24228CBD4CA}" type="datetimeFigureOut">
              <a:rPr lang="tr-TR" smtClean="0"/>
              <a:pPr/>
              <a:t>27.10.2016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16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304;nternet%20ve%20&#199;ocuk%20istismar&#305;%20clare%20story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Siber%20zorbal&#305;k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tr/url?sa=i&amp;rct=j&amp;q=&amp;esrc=s&amp;frm=1&amp;source=images&amp;cd=&amp;cad=rja&amp;docid=EscHi4_Qwz9YoM&amp;tbnid=Kc3rTrcM_V2J0M:&amp;ved=0CAUQjRw&amp;url=http://ekonomi.haberturk.com/makro-ekonomi/haber/143779-kimlik-numarasi-parayla-ogrenilecek&amp;ei=qRyJUpT8EOK90QWQ6ICQDg&amp;bvm=bv.56643336,d.bGE&amp;psig=AFQjCNGGImP8Zsb2vQ44hTHPjwO-t6QdgA&amp;ust=13848038360793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87624" y="908720"/>
            <a:ext cx="6552728" cy="1872208"/>
          </a:xfrm>
        </p:spPr>
        <p:txBody>
          <a:bodyPr>
            <a:noAutofit/>
          </a:bodyPr>
          <a:lstStyle/>
          <a:p>
            <a:r>
              <a:rPr lang="tr-TR" sz="6000" b="1" dirty="0" smtClean="0"/>
              <a:t>TEMİZ İNTERNET </a:t>
            </a:r>
            <a:br>
              <a:rPr lang="tr-TR" sz="6000" b="1" dirty="0" smtClean="0"/>
            </a:br>
            <a:r>
              <a:rPr lang="tr-TR" sz="6000" b="1" dirty="0" smtClean="0"/>
              <a:t>KULLANIMI</a:t>
            </a:r>
            <a:endParaRPr lang="tr-TR" sz="6000" b="1" dirty="0"/>
          </a:p>
        </p:txBody>
      </p:sp>
      <p:pic>
        <p:nvPicPr>
          <p:cNvPr id="5" name="4 Resim" descr="Resi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996952"/>
            <a:ext cx="3096344" cy="301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2"/>
                </a:solidFill>
              </a:rPr>
              <a:t>İPUCU - 3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b="1" dirty="0"/>
              <a:t>Her gelen e-postayı cevaplamayın/açmayın.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dirty="0"/>
              <a:t>Hırsızlar zaman zaman bankaları ya da alışveriş sitelerini taklit ederek size e-posta gönderebilir, bilgilerinizi güncellemenizi isteyebilir.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dirty="0"/>
              <a:t>Böyle bir e-posta alırsanız, e-posta gerçek gibi görünse bile cevap vermeyin ve ilgili kurumla iletişime geçin.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308304" y="5949280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50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2"/>
                </a:solidFill>
              </a:rPr>
              <a:t>İPUCU - 4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tr-TR" b="1" dirty="0"/>
              <a:t>Yazılımlarınızı güncel tutun!</a:t>
            </a:r>
          </a:p>
          <a:p>
            <a:pPr>
              <a:buClr>
                <a:schemeClr val="accent2"/>
              </a:buClr>
            </a:pPr>
            <a:r>
              <a:rPr lang="tr-TR" dirty="0"/>
              <a:t>İşletim sisteminizi ve anti-virüs yazılımlarını sürekli güncel tutun. </a:t>
            </a:r>
          </a:p>
          <a:p>
            <a:pPr>
              <a:buClr>
                <a:schemeClr val="accent2"/>
              </a:buClr>
            </a:pPr>
            <a:r>
              <a:rPr lang="tr-TR" dirty="0"/>
              <a:t>Bu programlar kötü niyetli kişilerin bilgisayarınıza girip bilgilerinizi ele geçirmesini engeller.</a:t>
            </a:r>
          </a:p>
          <a:p>
            <a:pPr>
              <a:buClr>
                <a:schemeClr val="accent2"/>
              </a:buClr>
            </a:pPr>
            <a:r>
              <a:rPr lang="tr-TR" dirty="0"/>
              <a:t>Güncelleme yaptığınızda ilgili yazılımdaki güvenlik açıklarını kapatmış ve böylece izinsiz girişleri engellemiş olursunuz.</a:t>
            </a:r>
          </a:p>
          <a:p>
            <a:endParaRPr lang="tr-TR" dirty="0"/>
          </a:p>
        </p:txBody>
      </p:sp>
      <p:pic>
        <p:nvPicPr>
          <p:cNvPr id="5" name="Picture 2" descr="http://www.yasarcanturk.com/wp-content/uploads/2011/11/internet_temizli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25" y="5445224"/>
            <a:ext cx="2781275" cy="14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1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2"/>
                </a:solidFill>
              </a:rPr>
              <a:t>İPUCU - 5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tr-TR" b="1" dirty="0"/>
              <a:t>Her yerden bağlanmayın!</a:t>
            </a:r>
          </a:p>
          <a:p>
            <a:pPr>
              <a:buClr>
                <a:schemeClr val="accent2"/>
              </a:buClr>
            </a:pPr>
            <a:r>
              <a:rPr lang="tr-TR" dirty="0"/>
              <a:t>Eğer internet </a:t>
            </a:r>
            <a:r>
              <a:rPr lang="tr-TR" dirty="0" err="1"/>
              <a:t>cafe</a:t>
            </a:r>
            <a:r>
              <a:rPr lang="tr-TR" dirty="0"/>
              <a:t>, AVM gibi kablosuz (</a:t>
            </a:r>
            <a:r>
              <a:rPr lang="tr-TR" dirty="0" err="1"/>
              <a:t>WiFi</a:t>
            </a:r>
            <a:r>
              <a:rPr lang="tr-TR" dirty="0"/>
              <a:t>) internet erişimi sunan bir yerden internete bağlanıyorsanız, alışveriş ya da bankacılık işlemlerini yapmayın.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236296" y="6067236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E:\TiB\webgozcu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2945" t="13341" r="2359" b="10329"/>
          <a:stretch/>
        </p:blipFill>
        <p:spPr bwMode="auto">
          <a:xfrm>
            <a:off x="2987824" y="4935560"/>
            <a:ext cx="3312368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7611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2"/>
                </a:solidFill>
              </a:rPr>
              <a:t>İPUCU - 6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tr-TR" b="1" dirty="0"/>
              <a:t>Oturumu kapatın!</a:t>
            </a:r>
          </a:p>
          <a:p>
            <a:pPr>
              <a:buClr>
                <a:schemeClr val="accent2"/>
              </a:buClr>
            </a:pPr>
            <a:r>
              <a:rPr lang="tr-TR" dirty="0"/>
              <a:t>Ortak kullanıma açık bilgisayarlardan internet kullanıyorsanız, bilgisayardan kalkmadan önce bütün hesaplarınızdan çıktığınızdan emin olun.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092280" y="5733256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sondakika.com/haber-foto/132/guvenli-internet-21-ilde-30-bin-kisiye-anlatildi-3879132_9081_3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99"/>
          <a:stretch>
            <a:fillRect/>
          </a:stretch>
        </p:blipFill>
        <p:spPr bwMode="auto">
          <a:xfrm>
            <a:off x="3203848" y="3574552"/>
            <a:ext cx="3174968" cy="2857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3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2"/>
                </a:solidFill>
              </a:rPr>
              <a:t>İPUCU - </a:t>
            </a:r>
            <a:r>
              <a:rPr lang="tr-TR" b="1" dirty="0" smtClean="0">
                <a:solidFill>
                  <a:schemeClr val="accent2"/>
                </a:solidFill>
              </a:rPr>
              <a:t>7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/>
          <a:lstStyle/>
          <a:p>
            <a:r>
              <a:rPr lang="tr-TR" dirty="0" smtClean="0"/>
              <a:t>İnternette okuduğunuz her bilgiye itibar etmeyin. O bilgiyi en az 3 kaynaktan daha araştırın.</a:t>
            </a: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948264" y="5733256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E:\TiB\sık_kullanılanlar.ti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55776" y="4548236"/>
            <a:ext cx="3600400" cy="7972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9735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altLang="tr-TR" dirty="0"/>
              <a:t>İnternet Kötü müdür?</a:t>
            </a:r>
            <a:br>
              <a:rPr lang="tr-TR" altLang="tr-TR" dirty="0"/>
            </a:b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236296" y="5949280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3" descr="200611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556792"/>
            <a:ext cx="6045200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SOSYAL AĞLARIN KULLANIMI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tr-TR" b="1" dirty="0"/>
              <a:t>Paylaştığın bilgilere dikkat et! </a:t>
            </a:r>
          </a:p>
          <a:p>
            <a:pPr>
              <a:buClr>
                <a:schemeClr val="accent2"/>
              </a:buClr>
            </a:pPr>
            <a:r>
              <a:rPr lang="tr-TR" dirty="0"/>
              <a:t>Unutma! Paylaştığın fotoğraf, video ya da benzeri herhangi bir bilgi senin kontrolünden çıkar ve her yere gidebilir.</a:t>
            </a:r>
          </a:p>
          <a:p>
            <a:pPr>
              <a:buClr>
                <a:schemeClr val="accent2"/>
              </a:buClr>
            </a:pPr>
            <a:r>
              <a:rPr lang="tr-TR" dirty="0"/>
              <a:t>Koyduğun fotoğraflarda ve videolarda görünen bir cadde veya sokak tabelası, arka planda görünen bir simge, mekan ismi gibi detaylar kötü niyetli kişilerin yaşadığınız yeri belirlemesine yardım edebilir.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308304" y="5949280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65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SOSYAL AĞLARIN KULLANIMI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tr-TR" b="1" dirty="0"/>
              <a:t>Gizlilik ayarlarını yap! </a:t>
            </a:r>
          </a:p>
          <a:p>
            <a:pPr>
              <a:buClr>
                <a:schemeClr val="accent2"/>
              </a:buClr>
            </a:pPr>
            <a:r>
              <a:rPr lang="tr-TR" dirty="0"/>
              <a:t>Profilinizi herkese açık hale getirmeyin. </a:t>
            </a:r>
          </a:p>
          <a:p>
            <a:pPr>
              <a:buClr>
                <a:schemeClr val="accent2"/>
              </a:buClr>
            </a:pPr>
            <a:r>
              <a:rPr lang="tr-TR" dirty="0"/>
              <a:t>Profilinizi kimlerin görüntüleyebileceği ile ilgili gizlilik ayarlarını mutlaka yapın.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236296" y="5949280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24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SOSYAL AĞLARIN KULLANIMI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tr-TR" b="1" dirty="0"/>
              <a:t>Tanımadığına güvenme! </a:t>
            </a:r>
          </a:p>
          <a:p>
            <a:pPr>
              <a:buClr>
                <a:schemeClr val="accent2"/>
              </a:buClr>
            </a:pPr>
            <a:r>
              <a:rPr lang="tr-TR" dirty="0"/>
              <a:t>Sosyal ağlarda </a:t>
            </a:r>
            <a:endParaRPr lang="tr-TR" dirty="0" smtClean="0"/>
          </a:p>
          <a:p>
            <a:pPr marL="0" indent="0">
              <a:buClr>
                <a:schemeClr val="accent2"/>
              </a:buClr>
              <a:buNone/>
            </a:pPr>
            <a:r>
              <a:rPr lang="tr-TR" dirty="0" smtClean="0"/>
              <a:t>tanımadığın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tr-TR" dirty="0" smtClean="0"/>
              <a:t>kişilere </a:t>
            </a:r>
            <a:r>
              <a:rPr lang="tr-TR" dirty="0"/>
              <a:t>özel </a:t>
            </a:r>
            <a:endParaRPr lang="tr-TR" dirty="0" smtClean="0"/>
          </a:p>
          <a:p>
            <a:pPr marL="0" indent="0">
              <a:buClr>
                <a:schemeClr val="accent2"/>
              </a:buClr>
              <a:buNone/>
            </a:pPr>
            <a:r>
              <a:rPr lang="tr-TR" dirty="0" smtClean="0"/>
              <a:t>bilgilerini verme.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tr-TR" dirty="0" smtClean="0">
                <a:hlinkClick r:id="rId2" action="ppaction://hlinkfile"/>
              </a:rPr>
              <a:t>İnternet ve Çocuk istismarı </a:t>
            </a:r>
            <a:r>
              <a:rPr lang="tr-TR" dirty="0" err="1" smtClean="0">
                <a:hlinkClick r:id="rId2" action="ppaction://hlinkfile"/>
              </a:rPr>
              <a:t>clare</a:t>
            </a:r>
            <a:r>
              <a:rPr lang="tr-TR" dirty="0" smtClean="0">
                <a:hlinkClick r:id="rId2" action="ppaction://hlinkfile"/>
              </a:rPr>
              <a:t> story.mp4</a:t>
            </a:r>
            <a:endParaRPr lang="tr-TR" dirty="0"/>
          </a:p>
        </p:txBody>
      </p:sp>
      <p:pic>
        <p:nvPicPr>
          <p:cNvPr id="1026" name="Picture 2" descr="C:\Users\ram\Desktop\internet_yalanla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504056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cer\Desktop\LOGO\RAM1 001.bmp"/>
          <p:cNvPicPr>
            <a:picLocks noChangeAspect="1" noChangeArrowheads="1"/>
          </p:cNvPicPr>
          <p:nvPr/>
        </p:nvPicPr>
        <p:blipFill>
          <a:blip r:embed="rId4" cstate="print"/>
          <a:srcRect l="4713" t="378" r="70966" b="91173"/>
          <a:stretch>
            <a:fillRect/>
          </a:stretch>
        </p:blipFill>
        <p:spPr bwMode="auto">
          <a:xfrm>
            <a:off x="7197319" y="6038472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7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SOSYAL AĞLARIN KULLANIMI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tr-TR" sz="3600" b="1" dirty="0"/>
              <a:t>Zorbalık yapma! </a:t>
            </a:r>
          </a:p>
          <a:p>
            <a:pPr>
              <a:buClr>
                <a:schemeClr val="accent2"/>
              </a:buClr>
            </a:pPr>
            <a:r>
              <a:rPr lang="tr-TR" dirty="0"/>
              <a:t>Sosyal ağlarda, günlük hayatta söylemeyeceğiniz sözleri yazmayın ve yapmayacağınız davranışlarda bulunmayın</a:t>
            </a:r>
            <a:r>
              <a:rPr lang="tr-TR" dirty="0" smtClean="0"/>
              <a:t>.</a:t>
            </a:r>
          </a:p>
          <a:p>
            <a:pPr>
              <a:buClr>
                <a:schemeClr val="accent2"/>
              </a:buClr>
            </a:pPr>
            <a:r>
              <a:rPr lang="tr-TR" smtClean="0">
                <a:hlinkClick r:id="rId2" action="ppaction://hlinkfile"/>
              </a:rPr>
              <a:t>Siber zorbalık.mp4</a:t>
            </a: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7308304" y="5949280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69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832648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marL="285750" indent="-285750" algn="just">
              <a:lnSpc>
                <a:spcPct val="130000"/>
              </a:lnSpc>
              <a:spcBef>
                <a:spcPct val="0"/>
              </a:spcBef>
              <a:buFont typeface="Times New Roman" pitchFamily="18" charset="0"/>
              <a:buNone/>
              <a:defRPr/>
            </a:pPr>
            <a:r>
              <a:rPr lang="tr-TR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                                         İnternet</a:t>
            </a:r>
            <a:r>
              <a:rPr lang="tr-TR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, 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tr-TR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Dünyamızı değiştiriyor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tr-TR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Ailemizin yeni bir üyesi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tr-TR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Hayatımızın vazgeçilmez bir parçası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tr-TR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Bir tıkla </a:t>
            </a:r>
            <a:r>
              <a:rPr lang="tr-TR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ea typeface="Tahoma" pitchFamily="34" charset="0"/>
                <a:cs typeface="Tahoma" pitchFamily="34" charset="0"/>
              </a:rPr>
              <a:t>dünya</a:t>
            </a:r>
            <a:r>
              <a:rPr lang="tr-TR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ayaklarımızın altında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tr-TR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Eşsiz bir kütüphane bir okul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tr-TR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Bilinçli kullanıldığı takdirde hayatı oldukça verimli kılan bir araç</a:t>
            </a:r>
            <a:endParaRPr lang="en-US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948264" y="5717976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5400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395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SOSYAL AĞLARIN KULLANIMI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</a:pPr>
            <a:r>
              <a:rPr lang="tr-TR" sz="3600" b="1" dirty="0"/>
              <a:t>İhbar et! </a:t>
            </a:r>
          </a:p>
          <a:p>
            <a:pPr>
              <a:buClr>
                <a:schemeClr val="accent2"/>
              </a:buClr>
            </a:pPr>
            <a:r>
              <a:rPr lang="tr-TR" dirty="0"/>
              <a:t>Kendinizin ya da ailenizin tehlikede olduğunu </a:t>
            </a:r>
          </a:p>
          <a:p>
            <a:pPr>
              <a:buClr>
                <a:schemeClr val="accent2"/>
              </a:buClr>
              <a:buNone/>
            </a:pPr>
            <a:r>
              <a:rPr lang="tr-TR" dirty="0"/>
              <a:t>    hissettiğinizde mutlaka harekete geçin. </a:t>
            </a:r>
          </a:p>
          <a:p>
            <a:pPr>
              <a:buClr>
                <a:schemeClr val="accent2"/>
              </a:buClr>
            </a:pPr>
            <a:r>
              <a:rPr lang="tr-TR" dirty="0"/>
              <a:t>İnternette karşılaşabileceğiniz uygunsuz içerikli, zararlı ve rahatsız edici siteleri ihbar edin.</a:t>
            </a:r>
          </a:p>
          <a:p>
            <a:pPr>
              <a:buNone/>
            </a:pPr>
            <a:r>
              <a:rPr lang="tr-TR" dirty="0"/>
              <a:t>	</a:t>
            </a:r>
          </a:p>
          <a:p>
            <a:pPr>
              <a:buNone/>
            </a:pPr>
            <a:r>
              <a:rPr lang="tr-TR" dirty="0"/>
              <a:t>	Şikayet için;</a:t>
            </a:r>
          </a:p>
          <a:p>
            <a:pPr marL="880110" lvl="1" indent="-514350">
              <a:lnSpc>
                <a:spcPct val="150000"/>
              </a:lnSpc>
            </a:pPr>
            <a:r>
              <a:rPr lang="tr-TR" sz="3600" b="1" dirty="0">
                <a:solidFill>
                  <a:srgbClr val="FF0000"/>
                </a:solidFill>
              </a:rPr>
              <a:t>www.ihbarweb.org.tr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236296" y="5877272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30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tr-TR" b="1" dirty="0"/>
              <a:t>TEŞEKKÜRLER!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tr-TR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tr-TR" sz="4800" i="1" dirty="0">
                <a:solidFill>
                  <a:schemeClr val="accent2"/>
                </a:solidFill>
              </a:rPr>
              <a:t> </a:t>
            </a:r>
            <a:r>
              <a:rPr lang="tr-TR" sz="4800" i="1" dirty="0" smtClean="0">
                <a:solidFill>
                  <a:schemeClr val="accent2"/>
                </a:solidFill>
              </a:rPr>
              <a:t>          Beni </a:t>
            </a:r>
            <a:r>
              <a:rPr lang="tr-TR" sz="4800" i="1" dirty="0">
                <a:solidFill>
                  <a:schemeClr val="accent2"/>
                </a:solidFill>
              </a:rPr>
              <a:t>dinlediğiniz için</a:t>
            </a:r>
            <a:r>
              <a:rPr lang="tr-TR" sz="4800" i="1" dirty="0" smtClean="0">
                <a:solidFill>
                  <a:schemeClr val="accent2"/>
                </a:solidFill>
              </a:rPr>
              <a:t>…</a:t>
            </a:r>
            <a:endParaRPr lang="tr-TR" sz="4800" i="1" dirty="0">
              <a:solidFill>
                <a:schemeClr val="accent2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308304" y="5877272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5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1 DAKİKADA İNTERNETTE NELER OLUYOR?</a:t>
            </a: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092280" y="5733256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İçerik Yer Tutucus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692696"/>
            <a:ext cx="849694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1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İnterneti En Çok Hangi Amaçlarla Kullanıyoruz?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dirty="0"/>
              <a:t>Araştırma yapmak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dirty="0"/>
              <a:t>Sohbet etmek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dirty="0"/>
              <a:t>Sosyal paylaşım (</a:t>
            </a:r>
            <a:r>
              <a:rPr lang="tr-TR" dirty="0" err="1"/>
              <a:t>facebook</a:t>
            </a:r>
            <a:r>
              <a:rPr lang="tr-TR" dirty="0"/>
              <a:t>, </a:t>
            </a:r>
            <a:r>
              <a:rPr lang="tr-TR" dirty="0" err="1"/>
              <a:t>twitter</a:t>
            </a:r>
            <a:r>
              <a:rPr lang="tr-TR" dirty="0"/>
              <a:t> vb.) sitelerinde paylaşım yapmak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dirty="0"/>
              <a:t>İnternet bankacılığını kullanmak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dirty="0"/>
              <a:t>E-posta almak/göndermek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dirty="0"/>
              <a:t>Oyun oynamak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dirty="0"/>
              <a:t>Film izlemek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dirty="0"/>
              <a:t>Müzik dinlemek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dirty="0"/>
              <a:t>Alışveriş yapmak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308304" y="6051956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kuheylan.wikispaces.com/file/view/ed2e482a-da9c-4474-905e-c0d2e03bbcdd-444x333.jpg/325406574/ed2e482a-da9c-4474-905e-c0d2e03bbcdd-444x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3068960"/>
            <a:ext cx="3673736" cy="2755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0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İnternet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tr-TR" dirty="0"/>
              <a:t>İnternetten yararlanmak herkesin temel hakkıdır.</a:t>
            </a:r>
          </a:p>
          <a:p>
            <a:pPr>
              <a:lnSpc>
                <a:spcPct val="150000"/>
              </a:lnSpc>
              <a:buNone/>
            </a:pPr>
            <a:r>
              <a:rPr lang="tr-TR" dirty="0"/>
              <a:t>İnternet, sizi istediğiniz yere götüren uçan halı gibidir.</a:t>
            </a:r>
          </a:p>
          <a:p>
            <a:pPr>
              <a:lnSpc>
                <a:spcPct val="150000"/>
              </a:lnSpc>
              <a:buNone/>
            </a:pPr>
            <a:r>
              <a:rPr lang="tr-TR" dirty="0"/>
              <a:t>İnternet, dünyamıza açılan bir özgürlük penceresidir.</a:t>
            </a:r>
          </a:p>
          <a:p>
            <a:pPr>
              <a:lnSpc>
                <a:spcPct val="150000"/>
              </a:lnSpc>
              <a:buNone/>
            </a:pPr>
            <a:r>
              <a:rPr lang="tr-TR" b="1" dirty="0">
                <a:solidFill>
                  <a:schemeClr val="accent2"/>
                </a:solidFill>
              </a:rPr>
              <a:t>O hâlde,</a:t>
            </a:r>
          </a:p>
          <a:p>
            <a:pPr>
              <a:lnSpc>
                <a:spcPct val="150000"/>
              </a:lnSpc>
              <a:buNone/>
            </a:pPr>
            <a:r>
              <a:rPr lang="tr-TR" i="1" dirty="0"/>
              <a:t>Evinizin dış kapısını ardına kadar açık bırakır mısınız?</a:t>
            </a:r>
          </a:p>
          <a:p>
            <a:pPr>
              <a:lnSpc>
                <a:spcPct val="150000"/>
              </a:lnSpc>
              <a:buNone/>
            </a:pPr>
            <a:r>
              <a:rPr lang="tr-TR" i="1" dirty="0"/>
              <a:t>Her pencereden başınızı çıkarıp bakar mısınız?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452320" y="6038472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54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İnternetin Riskleri</a:t>
            </a:r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tr-TR" b="1" dirty="0">
                <a:ea typeface="Arial Unicode MS" pitchFamily="34" charset="-128"/>
                <a:cs typeface="Arial Unicode MS" pitchFamily="34" charset="-128"/>
              </a:rPr>
              <a:t>Yanlış veya zararlı bilgiye erişim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tr-TR" b="1" dirty="0">
                <a:ea typeface="Arial Unicode MS" pitchFamily="34" charset="-128"/>
                <a:cs typeface="Arial Unicode MS" pitchFamily="34" charset="-128"/>
              </a:rPr>
              <a:t>Siber zorbalık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tr-TR" b="1" dirty="0">
                <a:ea typeface="Arial Unicode MS" pitchFamily="34" charset="-128"/>
                <a:cs typeface="Arial Unicode MS" pitchFamily="34" charset="-128"/>
              </a:rPr>
              <a:t>Sanal dolandırıcılık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tr-TR" b="1" dirty="0">
                <a:ea typeface="Arial Unicode MS" pitchFamily="34" charset="-128"/>
                <a:cs typeface="Arial Unicode MS" pitchFamily="34" charset="-128"/>
              </a:rPr>
              <a:t>Kişisel bilgilerin paylaşımı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tr-TR" b="1" dirty="0">
                <a:ea typeface="Arial Unicode MS" pitchFamily="34" charset="-128"/>
                <a:cs typeface="Arial Unicode MS" pitchFamily="34" charset="-128"/>
              </a:rPr>
              <a:t>Zararlı yazılımlar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Porno</a:t>
            </a:r>
            <a:r>
              <a:rPr lang="tr-TR" b="1" dirty="0" err="1">
                <a:ea typeface="Arial Unicode MS" pitchFamily="34" charset="-128"/>
                <a:cs typeface="Arial Unicode MS" pitchFamily="34" charset="-128"/>
              </a:rPr>
              <a:t>grafi</a:t>
            </a:r>
            <a:r>
              <a:rPr lang="tr-TR" b="1" dirty="0">
                <a:ea typeface="Arial Unicode MS" pitchFamily="34" charset="-128"/>
                <a:cs typeface="Arial Unicode MS" pitchFamily="34" charset="-128"/>
              </a:rPr>
              <a:t>/Çocuk İstismarı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tr-TR" b="1" dirty="0">
                <a:ea typeface="Arial Unicode MS" pitchFamily="34" charset="-128"/>
                <a:cs typeface="Arial Unicode MS" pitchFamily="34" charset="-128"/>
              </a:rPr>
              <a:t>Oyun ve internet bağımlılığı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tr-TR" b="1" dirty="0">
                <a:ea typeface="Arial Unicode MS" pitchFamily="34" charset="-128"/>
                <a:cs typeface="Arial Unicode MS" pitchFamily="34" charset="-128"/>
              </a:rPr>
              <a:t>Yabancılarla çevrimiçi ve çevrimdışı iletişim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tr-TR" b="1" dirty="0">
                <a:ea typeface="Arial Unicode MS" pitchFamily="34" charset="-128"/>
                <a:cs typeface="Arial Unicode MS" pitchFamily="34" charset="-128"/>
              </a:rPr>
              <a:t>Şiddet / Nefret / Irkçılık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380312" y="5949280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329" y="3429000"/>
            <a:ext cx="1916112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11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380312" y="5949280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guvenliinternet.org/images/guvenli/pratik_hdr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1560" y="1916832"/>
            <a:ext cx="8229600" cy="2451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59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2"/>
                </a:solidFill>
              </a:rPr>
              <a:t>İPUCU - 1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b="1" dirty="0"/>
              <a:t>Güvenli şifreler oluşturun!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dirty="0"/>
              <a:t>Güvenli bir şifre, en az 8 karakterden oluşur.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dirty="0"/>
              <a:t>Büyük-küçük harfler, semboller ve sayılar kullanın.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dirty="0"/>
              <a:t>Tüm hesaplar için aynı şifre kullanılmamalı.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dirty="0"/>
              <a:t>Şifre düzenli olarak değiştirilmeli.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dirty="0"/>
              <a:t>Kişisel bilgileri içermemeli.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380312" y="6067236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49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2"/>
                </a:solidFill>
              </a:rPr>
              <a:t>İPUCU - 2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b="1" dirty="0"/>
              <a:t>Kimseye kişisel bilgilerinizi vermeyin!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tr-TR" b="1" dirty="0"/>
              <a:t>Anne kızlık soyadı, </a:t>
            </a:r>
            <a:br>
              <a:rPr lang="tr-TR" b="1" dirty="0"/>
            </a:br>
            <a:r>
              <a:rPr lang="tr-TR" b="1" dirty="0"/>
              <a:t>doğum tarihi,</a:t>
            </a:r>
            <a:br>
              <a:rPr lang="tr-TR" b="1" dirty="0"/>
            </a:br>
            <a:r>
              <a:rPr lang="tr-TR" b="1" dirty="0"/>
              <a:t>telefon numarası,</a:t>
            </a:r>
            <a:br>
              <a:rPr lang="tr-TR" b="1" dirty="0"/>
            </a:br>
            <a:r>
              <a:rPr lang="tr-TR" b="1" dirty="0"/>
              <a:t>adres bilgisi vb.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 descr="http://im.haberturk.com/2009/04/30/143779_detay.jpg?12410725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28336"/>
            <a:ext cx="3007315" cy="3744416"/>
          </a:xfrm>
          <a:prstGeom prst="rect">
            <a:avLst/>
          </a:prstGeom>
          <a:noFill/>
        </p:spPr>
      </p:pic>
      <p:pic>
        <p:nvPicPr>
          <p:cNvPr id="5" name="Picture 6" descr="C:\Users\Acer\Desktop\LOGO\RAM1 001.bmp"/>
          <p:cNvPicPr>
            <a:picLocks noChangeAspect="1" noChangeArrowheads="1"/>
          </p:cNvPicPr>
          <p:nvPr/>
        </p:nvPicPr>
        <p:blipFill>
          <a:blip r:embed="rId4" cstate="print"/>
          <a:srcRect l="4713" t="378" r="70966" b="91173"/>
          <a:stretch>
            <a:fillRect/>
          </a:stretch>
        </p:blipFill>
        <p:spPr bwMode="auto">
          <a:xfrm>
            <a:off x="7380312" y="6060243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90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528</Words>
  <Application>Microsoft Office PowerPoint</Application>
  <PresentationFormat>Ekran Gösterisi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TEMİZ İNTERNET  KULLANIMI</vt:lpstr>
      <vt:lpstr>PowerPoint Sunusu</vt:lpstr>
      <vt:lpstr>1 DAKİKADA İNTERNETTE NELER OLUYOR?</vt:lpstr>
      <vt:lpstr>İnterneti En Çok Hangi Amaçlarla Kullanıyoruz?</vt:lpstr>
      <vt:lpstr>İnternet</vt:lpstr>
      <vt:lpstr>İnternetin Riskleri</vt:lpstr>
      <vt:lpstr>PowerPoint Sunusu</vt:lpstr>
      <vt:lpstr>İNTERNETİN GÜVENLİ KULLANIMI İPUCU - 1</vt:lpstr>
      <vt:lpstr>İNTERNETİN GÜVENLİ KULLANIMI İPUCU - 2</vt:lpstr>
      <vt:lpstr>İNTERNETİN GÜVENLİ KULLANIMI İPUCU - 3</vt:lpstr>
      <vt:lpstr>İNTERNETİN GÜVENLİ KULLANIMI İPUCU - 4</vt:lpstr>
      <vt:lpstr>İNTERNETİN GÜVENLİ KULLANIMI İPUCU - 5</vt:lpstr>
      <vt:lpstr>İNTERNETİN GÜVENLİ KULLANIMI İPUCU - 6</vt:lpstr>
      <vt:lpstr>İNTERNETİN GÜVENLİ KULLANIMI İPUCU - 7</vt:lpstr>
      <vt:lpstr>İnternet Kötü müdür? </vt:lpstr>
      <vt:lpstr>SOSYAL AĞLARIN KULLANIMI</vt:lpstr>
      <vt:lpstr>SOSYAL AĞLARIN KULLANIMI</vt:lpstr>
      <vt:lpstr>SOSYAL AĞLARIN KULLANIMI</vt:lpstr>
      <vt:lpstr>SOSYAL AĞLARIN KULLANIMI</vt:lpstr>
      <vt:lpstr>SOSYAL AĞLARIN KULLANIMI</vt:lpstr>
      <vt:lpstr>TEŞEKKÜRLER!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ram</dc:creator>
  <cp:lastModifiedBy>ram</cp:lastModifiedBy>
  <cp:revision>15</cp:revision>
  <dcterms:created xsi:type="dcterms:W3CDTF">2016-10-24T11:30:10Z</dcterms:created>
  <dcterms:modified xsi:type="dcterms:W3CDTF">2016-10-27T06:47:26Z</dcterms:modified>
</cp:coreProperties>
</file>