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6" r:id="rId4"/>
    <p:sldId id="262" r:id="rId5"/>
    <p:sldId id="272" r:id="rId6"/>
    <p:sldId id="276" r:id="rId7"/>
    <p:sldId id="263" r:id="rId8"/>
    <p:sldId id="264" r:id="rId9"/>
    <p:sldId id="265" r:id="rId10"/>
    <p:sldId id="277" r:id="rId11"/>
    <p:sldId id="267" r:id="rId12"/>
    <p:sldId id="260" r:id="rId13"/>
    <p:sldId id="268" r:id="rId14"/>
    <p:sldId id="269" r:id="rId15"/>
    <p:sldId id="270" r:id="rId16"/>
    <p:sldId id="271" r:id="rId17"/>
    <p:sldId id="274" r:id="rId18"/>
    <p:sldId id="275" r:id="rId19"/>
    <p:sldId id="279" r:id="rId20"/>
    <p:sldId id="278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26.10.2016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26.10.2016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26.10.2016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26.10.2016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Resim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1285860"/>
            <a:ext cx="3943553" cy="394355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5929354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     Şirketler için artık sadece iyi ve kaliteli üretmek yeterli olmayıp üretken kaynakları korumaları ve sürdürülebilir kılmaları da gerekiyor.</a:t>
            </a:r>
          </a:p>
          <a:p>
            <a:pPr>
              <a:buNone/>
            </a:pPr>
            <a:r>
              <a:rPr lang="tr-TR" dirty="0" smtClean="0"/>
              <a:t>       Şirketlerin başarısı artık ticari kriterlerle değil sosyal sorumluluk kavramıyla yani topluma ne ölçüde katkı sağladıklarıyla ölçülmektedir.</a:t>
            </a:r>
          </a:p>
          <a:p>
            <a:endParaRPr lang="tr-TR" dirty="0"/>
          </a:p>
        </p:txBody>
      </p:sp>
      <p:pic>
        <p:nvPicPr>
          <p:cNvPr id="4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7500958" y="5786454"/>
            <a:ext cx="1643042" cy="785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/>
              <a:t>Peki siz bu dünyada ne kadar duyarlısınız?</a:t>
            </a:r>
          </a:p>
          <a:p>
            <a:endParaRPr lang="tr-TR" dirty="0"/>
          </a:p>
        </p:txBody>
      </p:sp>
      <p:pic>
        <p:nvPicPr>
          <p:cNvPr id="5" name="4 Resim" descr="shutterstock_1594114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3000373"/>
            <a:ext cx="4429156" cy="3357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6" descr="C:\Users\Acer\Desktop\LOGO\RAM1 001.bmp"/>
          <p:cNvPicPr>
            <a:picLocks noChangeAspect="1" noChangeArrowheads="1"/>
          </p:cNvPicPr>
          <p:nvPr/>
        </p:nvPicPr>
        <p:blipFill>
          <a:blip r:embed="rId3" cstate="print"/>
          <a:srcRect l="4713" t="378" r="70966" b="91173"/>
          <a:stretch>
            <a:fillRect/>
          </a:stretch>
        </p:blipFill>
        <p:spPr bwMode="auto">
          <a:xfrm>
            <a:off x="7500958" y="5786454"/>
            <a:ext cx="1643042" cy="785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1785926"/>
            <a:ext cx="8229600" cy="1143000"/>
          </a:xfrm>
        </p:spPr>
        <p:txBody>
          <a:bodyPr/>
          <a:lstStyle/>
          <a:p>
            <a:r>
              <a:rPr lang="tr-TR" dirty="0" smtClean="0"/>
              <a:t>Her 60 saniyede bir tür yok oluyor.</a:t>
            </a:r>
            <a:endParaRPr lang="tr-TR" dirty="0"/>
          </a:p>
        </p:txBody>
      </p:sp>
      <p:pic>
        <p:nvPicPr>
          <p:cNvPr id="6" name="5 İçerik Yer Tutucusu" descr="environmental_awareness_grey_se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3143248"/>
            <a:ext cx="6408443" cy="33829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1 Başlık"/>
          <p:cNvSpPr txBox="1">
            <a:spLocks/>
          </p:cNvSpPr>
          <p:nvPr/>
        </p:nvSpPr>
        <p:spPr>
          <a:xfrm>
            <a:off x="357158" y="3571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Sosyal Sorumluluk Başlıklı Afişler</a:t>
            </a:r>
            <a:endParaRPr kumimoji="0" lang="tr-TR" sz="4400" b="1" i="0" u="none" strike="noStrike" kern="1200" cap="all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Daha az kağıt kullan,gezegeni kurtar.</a:t>
            </a:r>
            <a:endParaRPr lang="tr-TR" dirty="0"/>
          </a:p>
        </p:txBody>
      </p:sp>
      <p:pic>
        <p:nvPicPr>
          <p:cNvPr id="4" name="3 İçerik Yer Tutucusu" descr="SAAS_01369_6705993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5682" r="1464" b="9084"/>
          <a:stretch>
            <a:fillRect/>
          </a:stretch>
        </p:blipFill>
        <p:spPr>
          <a:xfrm>
            <a:off x="1554691" y="1857364"/>
            <a:ext cx="5946267" cy="38576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Naylon poşetler öldürür.</a:t>
            </a:r>
            <a:endParaRPr lang="tr-TR" dirty="0"/>
          </a:p>
        </p:txBody>
      </p:sp>
      <p:pic>
        <p:nvPicPr>
          <p:cNvPr id="4" name="3 İçerik Yer Tutucusu" descr="Impactantes-anuncios-de-campañas-ambientales-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857364"/>
            <a:ext cx="8229600" cy="43087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Sen bir çizim değilsin. </a:t>
            </a:r>
            <a:r>
              <a:rPr lang="tr-TR" dirty="0" err="1" smtClean="0"/>
              <a:t>Anoreksiya'ya</a:t>
            </a:r>
            <a:r>
              <a:rPr lang="tr-TR" dirty="0" smtClean="0"/>
              <a:t> hayır.</a:t>
            </a:r>
            <a:endParaRPr lang="tr-TR" dirty="0"/>
          </a:p>
        </p:txBody>
      </p:sp>
      <p:pic>
        <p:nvPicPr>
          <p:cNvPr id="4" name="3 İçerik Yer Tutucusu" descr="article-2311770-1962796D000005DC-170_634x3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571612"/>
            <a:ext cx="7191631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Sigara içtiğinde seni böyle görüyoruz.</a:t>
            </a:r>
            <a:endParaRPr lang="tr-TR" dirty="0"/>
          </a:p>
        </p:txBody>
      </p:sp>
      <p:pic>
        <p:nvPicPr>
          <p:cNvPr id="4" name="3 İçerik Yer Tutucusu" descr="redesignrepublic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1857364"/>
            <a:ext cx="6041113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Aç insanlara yardım etmenin ne kadar kolay olduğunu görüyor musun?</a:t>
            </a:r>
            <a:br>
              <a:rPr lang="tr-TR" b="1" dirty="0" smtClean="0"/>
            </a:br>
            <a:endParaRPr lang="tr-TR" dirty="0"/>
          </a:p>
        </p:txBody>
      </p:sp>
      <p:pic>
        <p:nvPicPr>
          <p:cNvPr id="4" name="3 İçerik Yer Tutucusu" descr="faim-dans-le-mon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2000240"/>
            <a:ext cx="6929486" cy="41259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Ne ekersen onu biçersin: Denizleri temiz tutun.</a:t>
            </a:r>
            <a:br>
              <a:rPr lang="tr-TR" b="1" dirty="0" smtClean="0"/>
            </a:br>
            <a:endParaRPr lang="tr-TR" dirty="0"/>
          </a:p>
        </p:txBody>
      </p:sp>
      <p:pic>
        <p:nvPicPr>
          <p:cNvPr id="4" name="3 İçerik Yer Tutucusu" descr="Ocean-plastic-blog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928802"/>
            <a:ext cx="6345400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e-ekst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357298"/>
            <a:ext cx="6305784" cy="51647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4 Metin kutusu"/>
          <p:cNvSpPr txBox="1"/>
          <p:nvPr/>
        </p:nvSpPr>
        <p:spPr>
          <a:xfrm>
            <a:off x="1357290" y="428604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Faturanı e-ekstre olarak al,ağacı koru.</a:t>
            </a:r>
            <a:endParaRPr lang="tr-TR" sz="2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Başlık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defTabSz="913926">
              <a:defRPr/>
            </a:pPr>
            <a:r>
              <a:rPr lang="tr-T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SOSYAL SORUMLULUK</a:t>
            </a:r>
          </a:p>
        </p:txBody>
      </p:sp>
      <p:sp>
        <p:nvSpPr>
          <p:cNvPr id="13315" name="2 İçerik Yer Tutucusu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42722" indent="-342722" defTabSz="913926">
              <a:buNone/>
              <a:defRPr/>
            </a:pPr>
            <a:r>
              <a:rPr lang="tr-TR" b="1" dirty="0" smtClean="0"/>
              <a:t>          </a:t>
            </a:r>
            <a:r>
              <a:rPr lang="tr-TR" b="1" dirty="0" smtClean="0">
                <a:latin typeface="Comic Sans MS" pitchFamily="66" charset="0"/>
              </a:rPr>
              <a:t>Sorumluluk; </a:t>
            </a:r>
            <a:r>
              <a:rPr lang="tr-TR" dirty="0" smtClean="0">
                <a:latin typeface="Comic Sans MS" pitchFamily="66" charset="0"/>
              </a:rPr>
              <a:t>kişinin davranışlarını ve kendi yetki alanına giren herhangi bir olayın sonuçlarını üstlenmesidir. </a:t>
            </a:r>
          </a:p>
          <a:p>
            <a:pPr marL="342722" indent="-342722" defTabSz="913926">
              <a:buNone/>
              <a:defRPr/>
            </a:pPr>
            <a:r>
              <a:rPr lang="tr-TR" b="1" dirty="0" smtClean="0">
                <a:latin typeface="Comic Sans MS" pitchFamily="66" charset="0"/>
              </a:rPr>
              <a:t>      </a:t>
            </a:r>
          </a:p>
        </p:txBody>
      </p:sp>
      <p:pic>
        <p:nvPicPr>
          <p:cNvPr id="4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7500958" y="5786454"/>
            <a:ext cx="1643042" cy="785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4 Resim" descr="sorumlulu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3714752"/>
            <a:ext cx="3286128" cy="2689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smtClean="0"/>
              <a:t>   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 Yaşadığımız çevreye,topluma ve dünyaya karşı sorumluluklarımızın </a:t>
            </a:r>
            <a:r>
              <a:rPr lang="tr-TR" dirty="0" smtClean="0"/>
              <a:t>farkına varmak için sunu küçük bir parçaydı.</a:t>
            </a:r>
            <a:br>
              <a:rPr lang="tr-TR" dirty="0" smtClean="0"/>
            </a:br>
            <a:r>
              <a:rPr lang="tr-TR" dirty="0" smtClean="0"/>
              <a:t>Sizlerin yaşamınız boyunca büyük parçayı görebilme ve buna uygun yaşayabilmeniz temennisiyle..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             Dinlediğiniz için teşekkür ederim</a:t>
            </a:r>
            <a:r>
              <a:rPr lang="tr-TR" dirty="0" smtClean="0"/>
              <a:t>.</a:t>
            </a:r>
            <a:r>
              <a:rPr lang="tr-TR" dirty="0" smtClean="0">
                <a:sym typeface="Wingdings" pitchFamily="2" charset="2"/>
              </a:rPr>
              <a:t></a:t>
            </a:r>
            <a:endParaRPr lang="tr-TR" dirty="0"/>
          </a:p>
        </p:txBody>
      </p:sp>
      <p:pic>
        <p:nvPicPr>
          <p:cNvPr id="4" name="3 Resim" descr="e_ekstre_t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42852"/>
            <a:ext cx="6800872" cy="1954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C:\Users\Acer\Desktop\LOGO\RAM1 001.bmp"/>
          <p:cNvPicPr>
            <a:picLocks noChangeAspect="1" noChangeArrowheads="1"/>
          </p:cNvPicPr>
          <p:nvPr/>
        </p:nvPicPr>
        <p:blipFill>
          <a:blip r:embed="rId3" cstate="print"/>
          <a:srcRect l="4713" t="378" r="70966" b="91173"/>
          <a:stretch>
            <a:fillRect/>
          </a:stretch>
        </p:blipFill>
        <p:spPr bwMode="auto">
          <a:xfrm>
            <a:off x="4071934" y="6072182"/>
            <a:ext cx="1643042" cy="785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r>
              <a:rPr lang="tr-TR" b="1" dirty="0" smtClean="0">
                <a:latin typeface="Comic Sans MS" pitchFamily="66" charset="0"/>
              </a:rPr>
              <a:t> </a:t>
            </a:r>
            <a:r>
              <a:rPr lang="tr-TR" sz="2400" b="1" dirty="0" smtClean="0">
                <a:latin typeface="Comic Sans MS" pitchFamily="66" charset="0"/>
              </a:rPr>
              <a:t>Sosyal Sorumluluk;</a:t>
            </a:r>
            <a:r>
              <a:rPr lang="tr-TR" sz="2400" dirty="0" smtClean="0">
                <a:latin typeface="Comic Sans MS" pitchFamily="66" charset="0"/>
              </a:rPr>
              <a:t>bireylerin  davranışlarını,toplumsal sonuçlarını gözeterek düzenlemeleridir. Sosyal sorumlulukla topluma fayda sağlamak ve toplumda fark yaratılmak istenir. Bunun temelinde ise bireylerin veya kurumların gönüllülük ve hayırseverlik anlayışı yatmaktadır.</a:t>
            </a:r>
            <a:endParaRPr lang="tr-TR" dirty="0"/>
          </a:p>
        </p:txBody>
      </p:sp>
      <p:pic>
        <p:nvPicPr>
          <p:cNvPr id="4" name="3 Resim" descr="sosyal-sorumluluk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3000372"/>
            <a:ext cx="7786742" cy="29841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2 İçerik Yer Tutucusu"/>
          <p:cNvSpPr>
            <a:spLocks noGrp="1"/>
          </p:cNvSpPr>
          <p:nvPr>
            <p:ph idx="1"/>
          </p:nvPr>
        </p:nvSpPr>
        <p:spPr>
          <a:xfrm>
            <a:off x="396000" y="404683"/>
            <a:ext cx="8229600" cy="626465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tr-TR" dirty="0" smtClean="0"/>
              <a:t>       Gönüllülük ve hayırseverlik çeşitli derneklerin şirket sahiplerinin ilgi alanı durumundayken sosyal sorumluluk kavramıyla hem özel sektörün hem kamu kurumlarının gündeminde önemli bir yer edinmiştir.</a:t>
            </a:r>
          </a:p>
        </p:txBody>
      </p:sp>
      <p:pic>
        <p:nvPicPr>
          <p:cNvPr id="3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7358082" y="5786454"/>
            <a:ext cx="1643042" cy="785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3 Resim" descr="gg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572" y="3286124"/>
            <a:ext cx="8372856" cy="24700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21429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    Önceleri şirket sahiplerinin inisiyatifleriyle gerçekleştirdikleri hayırseverlik faaliyetleri artık kurumların öncelikli faaliyet alanı haline gelmiştir.Böylece sosyal sorumluluk yaklaşımı  </a:t>
            </a:r>
            <a:r>
              <a:rPr lang="tr-TR" b="1" dirty="0" smtClean="0">
                <a:solidFill>
                  <a:srgbClr val="FF0000"/>
                </a:solidFill>
              </a:rPr>
              <a:t>kurumsal sosyal sorumluluk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yaklaşımıyla yeni bir boyut kazanmıştır.</a:t>
            </a:r>
            <a:endParaRPr lang="tr-TR" dirty="0"/>
          </a:p>
        </p:txBody>
      </p:sp>
      <p:pic>
        <p:nvPicPr>
          <p:cNvPr id="4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7358082" y="5786454"/>
            <a:ext cx="1643042" cy="785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4 Resim" descr="yeşil satınal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3214686"/>
            <a:ext cx="5500726" cy="321613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dc3a20517b8c4e42b96814ee4c4ff87a-9000x900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28659" y="142852"/>
            <a:ext cx="9580096" cy="67151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2 İçerik Yer Tutucusu"/>
          <p:cNvSpPr>
            <a:spLocks noGrp="1"/>
          </p:cNvSpPr>
          <p:nvPr>
            <p:ph idx="1"/>
          </p:nvPr>
        </p:nvSpPr>
        <p:spPr>
          <a:xfrm>
            <a:off x="500034" y="188660"/>
            <a:ext cx="8229600" cy="666934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tr-TR" dirty="0" smtClean="0"/>
              <a:t>            Geçmişte kurumsal sosyal sorumluluk</a:t>
            </a:r>
          </a:p>
          <a:p>
            <a:pPr eaLnBrk="1" hangingPunct="1">
              <a:buFont typeface="Arial" charset="0"/>
              <a:buNone/>
            </a:pPr>
            <a:r>
              <a:rPr lang="tr-TR" dirty="0" smtClean="0"/>
              <a:t>    şirketlerin gündemine gönüllü olarak gelmemiştir.</a:t>
            </a:r>
            <a:br>
              <a:rPr lang="tr-TR" dirty="0" smtClean="0"/>
            </a:br>
            <a:r>
              <a:rPr lang="tr-TR" dirty="0" smtClean="0"/>
              <a:t>  İletişim teknolojilerinin gelişmesi tüketicinin insan ve çevre sağlığına karşı geliştirdiği bilinç şirketlerin sosyal sorumluluk alanına ağırlık vermesine neden olmuştur.</a:t>
            </a:r>
          </a:p>
          <a:p>
            <a:pPr eaLnBrk="1" hangingPunct="1">
              <a:buFont typeface="Arial" charset="0"/>
              <a:buNone/>
            </a:pPr>
            <a:endParaRPr lang="tr-TR" dirty="0" smtClean="0"/>
          </a:p>
        </p:txBody>
      </p:sp>
      <p:pic>
        <p:nvPicPr>
          <p:cNvPr id="3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7286644" y="5786454"/>
            <a:ext cx="1643042" cy="785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3 Resim" descr="114756a5c9571ea26b1b4bfecb9e6cc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4365237"/>
            <a:ext cx="1928826" cy="249276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2 İçerik Yer Tutucusu"/>
          <p:cNvSpPr>
            <a:spLocks noGrp="1"/>
          </p:cNvSpPr>
          <p:nvPr>
            <p:ph idx="1"/>
          </p:nvPr>
        </p:nvSpPr>
        <p:spPr>
          <a:xfrm>
            <a:off x="500034" y="142852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smtClean="0"/>
              <a:t>    </a:t>
            </a:r>
            <a:r>
              <a:rPr lang="tr-TR" sz="2800" dirty="0" smtClean="0"/>
              <a:t>Şirketler ve toplum arasında duygusal bağın kurulmasında kullanılacak en etkili iletişim stratejisi kurumsal sosyal sorumluluk düşüncesiyle faaliyete geçmiştir.</a:t>
            </a:r>
            <a:br>
              <a:rPr lang="tr-TR" sz="2800" dirty="0" smtClean="0"/>
            </a:br>
            <a:r>
              <a:rPr lang="tr-TR" sz="2800" dirty="0" smtClean="0"/>
              <a:t>  </a:t>
            </a:r>
            <a:br>
              <a:rPr lang="tr-TR" sz="2800" dirty="0" smtClean="0"/>
            </a:br>
            <a:r>
              <a:rPr lang="tr-TR" sz="2800" dirty="0" smtClean="0"/>
              <a:t> </a:t>
            </a:r>
            <a:r>
              <a:rPr lang="tr-TR" sz="2800" u="sng" dirty="0" smtClean="0"/>
              <a:t>Örneğin; </a:t>
            </a:r>
            <a:r>
              <a:rPr lang="tr-TR" sz="2800" dirty="0" smtClean="0"/>
              <a:t>NIKE, Endonezya’da çocuk işçilerinin çalıştırılmasının New York </a:t>
            </a:r>
            <a:r>
              <a:rPr lang="tr-TR" sz="2800" dirty="0" err="1" smtClean="0"/>
              <a:t>Times</a:t>
            </a:r>
            <a:r>
              <a:rPr lang="tr-TR" sz="2800" dirty="0" smtClean="0"/>
              <a:t> medya organında yayınlanmasından sonra ciddi bir tüketici boykotuyla karşılaşmıştır.</a:t>
            </a:r>
            <a:endParaRPr lang="tr-TR" dirty="0" smtClean="0"/>
          </a:p>
          <a:p>
            <a:pPr eaLnBrk="1" hangingPunct="1">
              <a:buFont typeface="Arial" charset="0"/>
              <a:buNone/>
            </a:pPr>
            <a:r>
              <a:rPr lang="tr-TR" dirty="0" smtClean="0"/>
              <a:t>  </a:t>
            </a:r>
          </a:p>
        </p:txBody>
      </p:sp>
      <p:pic>
        <p:nvPicPr>
          <p:cNvPr id="4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7358082" y="5786454"/>
            <a:ext cx="1643042" cy="785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4 Resim" descr="pwp_shee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3500438"/>
            <a:ext cx="7929618" cy="2643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2 İçerik Yer Tutucusu"/>
          <p:cNvSpPr>
            <a:spLocks noGrp="1"/>
          </p:cNvSpPr>
          <p:nvPr>
            <p:ph idx="1"/>
          </p:nvPr>
        </p:nvSpPr>
        <p:spPr>
          <a:xfrm>
            <a:off x="250560" y="332676"/>
            <a:ext cx="8375040" cy="6120643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tr-TR" dirty="0" smtClean="0"/>
              <a:t>       Şirketlerin; </a:t>
            </a:r>
            <a:br>
              <a:rPr lang="tr-TR" dirty="0" smtClean="0"/>
            </a:br>
            <a:r>
              <a:rPr lang="tr-TR" dirty="0" smtClean="0"/>
              <a:t>-ekonomik olarak verimli ve karlı olmak</a:t>
            </a:r>
            <a:br>
              <a:rPr lang="tr-TR" dirty="0" smtClean="0"/>
            </a:br>
            <a:r>
              <a:rPr lang="tr-TR" dirty="0" smtClean="0"/>
              <a:t>-hukuki olarak kanunlara uymak</a:t>
            </a:r>
            <a:br>
              <a:rPr lang="tr-TR" dirty="0" smtClean="0"/>
            </a:br>
            <a:r>
              <a:rPr lang="tr-TR" dirty="0" smtClean="0"/>
              <a:t>-etik olarak toplumsal norm ve beklentilere uyumlu davranmak</a:t>
            </a:r>
            <a:br>
              <a:rPr lang="tr-TR" dirty="0" smtClean="0"/>
            </a:br>
            <a:r>
              <a:rPr lang="tr-TR" dirty="0" smtClean="0"/>
              <a:t>-sosyal olarak toplumsal sorunların çözümüne gönüllü katkıda bulunmak gibi sorumlulukları vardır. </a:t>
            </a:r>
            <a:br>
              <a:rPr lang="tr-TR" dirty="0" smtClean="0"/>
            </a:br>
            <a:endParaRPr lang="tr-TR" dirty="0" smtClean="0"/>
          </a:p>
        </p:txBody>
      </p:sp>
      <p:pic>
        <p:nvPicPr>
          <p:cNvPr id="3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7215206" y="5786454"/>
            <a:ext cx="1643042" cy="785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3 Resim" descr="corporate-social-responsibility-multi-stakeholder-forum_13152958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3924300"/>
            <a:ext cx="2933700" cy="29337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200</Words>
  <Application>Microsoft Office PowerPoint</Application>
  <PresentationFormat>Ekran Gösterisi (4:3)</PresentationFormat>
  <Paragraphs>24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Ofis Teması</vt:lpstr>
      <vt:lpstr>Slayt 1</vt:lpstr>
      <vt:lpstr>SOSYAL SORUMLULUK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Her 60 saniyede bir tür yok oluyor.</vt:lpstr>
      <vt:lpstr>Daha az kağıt kullan,gezegeni kurtar.</vt:lpstr>
      <vt:lpstr>Naylon poşetler öldürür.</vt:lpstr>
      <vt:lpstr>Sen bir çizim değilsin. Anoreksiya'ya hayır.</vt:lpstr>
      <vt:lpstr>Sigara içtiğinde seni böyle görüyoruz.</vt:lpstr>
      <vt:lpstr> Aç insanlara yardım etmenin ne kadar kolay olduğunu görüyor musun? </vt:lpstr>
      <vt:lpstr> Ne ekersen onu biçersin: Denizleri temiz tutun. </vt:lpstr>
      <vt:lpstr>Slayt 19</vt:lpstr>
      <vt:lpstr>Slayt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ALANYA REHBERLİK ve</dc:title>
  <dc:creator>Acer</dc:creator>
  <cp:lastModifiedBy>Acer</cp:lastModifiedBy>
  <cp:revision>37</cp:revision>
  <dcterms:created xsi:type="dcterms:W3CDTF">2016-10-24T11:17:49Z</dcterms:created>
  <dcterms:modified xsi:type="dcterms:W3CDTF">2016-10-26T13:02:41Z</dcterms:modified>
</cp:coreProperties>
</file>