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58" r:id="rId6"/>
    <p:sldId id="283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1787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3937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059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34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5744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928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107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7792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9921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5677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771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4407-97FD-4901-8626-E24228CBD4CA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862B-9E56-40C5-A05D-4B48A03FB9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71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Desktop\Komik-Hayvan-Resimleri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176464" cy="4500166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4860032" y="1412776"/>
            <a:ext cx="39239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600" dirty="0" smtClean="0"/>
              <a:t>SINAV KAYGISI VE BAŞETME YOLLARI </a:t>
            </a:r>
            <a:endParaRPr lang="tr-TR" sz="3600" dirty="0"/>
          </a:p>
        </p:txBody>
      </p:sp>
      <p:pic>
        <p:nvPicPr>
          <p:cNvPr id="5" name="4 Resim" descr="Resim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2590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SINAV KAYGISININ NEDENLERİ NELERDİR?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4176464" cy="354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705232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Zamanı Etkin Kullanamama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75856" y="2060848"/>
            <a:ext cx="4712568" cy="38884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Sınava çalışmaya geç başlama, konuların yetiştirilememesi veya erken başlanmasına karşın zamanı etkin kullanılmaması nedeniyle konuların yetiştirilememesi, konu tekrarın yapılamaması kaygıyı artırır. 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Lenovo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252028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C00000"/>
                </a:solidFill>
              </a:rPr>
              <a:t>Yanlış Ders Çalışma Alışkanlıkları</a:t>
            </a: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128792" cy="23538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Plansız ve programsız ders çalışmak başarısızlığın en önemli kaynağıdır. Kişinin motivasyonunun düşmesine neden olur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Sınava Fazla Anlam Yükleme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4608512" cy="3289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Sınavdan elde edecekleri başarının kişilik değerlerinin bir göstergesi olduğuna inanmak,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Oval Belirtme Çizgisi"/>
          <p:cNvSpPr/>
          <p:nvPr/>
        </p:nvSpPr>
        <p:spPr>
          <a:xfrm rot="891431">
            <a:off x="5868144" y="2060848"/>
            <a:ext cx="2808312" cy="2808312"/>
          </a:xfrm>
          <a:prstGeom prst="wedgeEllipseCallout">
            <a:avLst>
              <a:gd name="adj1" fmla="val -16720"/>
              <a:gd name="adj2" fmla="val 66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Yüksek puan alırsam sevilen ve sayılan birisi olabilirim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84076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Gerçekçi olmayan düşünceler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160840" cy="4176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“Tüm derslerde başarılı olmalıyım.”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“Sınavı mutlaka kazanmak zorundayım.”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 “Gelecekte mutlu olabilmem için sınavda başarılı olmam şart.” 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“Geçmiş akademik hayatım başarılıydı/başarısızdı, o halde, gelecekteki tüm akademik hayatım boyunca da başarılı/başarısız olacağım.”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804248" y="5805264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Başarısız olma korkusu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47864" y="1700808"/>
            <a:ext cx="4424536" cy="43924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Tüm bildiklerimi unutacağım,düşük not alacağım </a:t>
            </a:r>
            <a:r>
              <a:rPr lang="tr-TR" dirty="0" err="1" smtClean="0">
                <a:solidFill>
                  <a:schemeClr val="tx1"/>
                </a:solidFill>
              </a:rPr>
              <a:t>vb.felaket</a:t>
            </a:r>
            <a:r>
              <a:rPr lang="tr-TR" dirty="0" smtClean="0">
                <a:solidFill>
                  <a:schemeClr val="tx1"/>
                </a:solidFill>
              </a:rPr>
              <a:t> senaryoları öz güveni zedeler.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1431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Aile ve yakın çevrenin yüksek başarı beklentisi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3217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Beklentiler öğrencinin yapabileceği sınırı aştığı durumlarda öğrenci tepkisini yine yoğun sınav kaygısı olarak gösterecektir.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SINAV KAYGISI İLE NASIL BAŞA ÇIKABİLİRİZ?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4392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6764288" cy="108012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Düzenli Çalışma Alışkanlığı Geliştirin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5760640" cy="35059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Günlük hedefler belirlemek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Düzenli aralıklarla tekrarlar yapmak,soru çözmek</a:t>
            </a:r>
          </a:p>
          <a:p>
            <a:pPr algn="l"/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Kendine ve hobilerine zaman ayırmak vb.</a:t>
            </a:r>
          </a:p>
          <a:p>
            <a:pPr algn="l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164288" y="6072182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Doğru Beslenme ve Düzenli Uyku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37219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Unutmayın</a:t>
            </a:r>
            <a:r>
              <a:rPr lang="tr-TR" dirty="0" smtClean="0">
                <a:solidFill>
                  <a:srgbClr val="FF0000"/>
                </a:solidFill>
              </a:rPr>
              <a:t>!!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Beslenme alışkanlıklarımızın doğru olması ve uyku ihtiyacının düzenlenmesi başarıyı arttırır.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200800" cy="41044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r-TR" sz="2800" dirty="0" smtClean="0"/>
              <a:t>Sınav öncesinde öğrenilen bilginin, sınav sırasında etkili bir biçimde kullanılmasına engel olan ve başarının düşmesine yol açan yoğun kaygıya sınav kaygısı denir.</a:t>
            </a:r>
            <a:endParaRPr lang="tr-TR" sz="2800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84076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Olumsuz Düşünce ve İnançlardan Uzak Durun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4320480" cy="3888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0"/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Çalışırsam </a:t>
            </a:r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başarılı olabilirim!</a:t>
            </a:r>
          </a:p>
          <a:p>
            <a:pPr lvl="0"/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Yapabilirim!</a:t>
            </a:r>
          </a:p>
          <a:p>
            <a:pPr lvl="0"/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0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Kendinize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güvenin</a:t>
            </a:r>
          </a:p>
          <a:p>
            <a:pPr lvl="0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0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0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0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3478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rgbClr val="FF0000"/>
                </a:solidFill>
              </a:rPr>
              <a:t>Son ana kadar ders çalışmayın</a:t>
            </a:r>
            <a:r>
              <a:rPr lang="sv-SE" sz="3600" dirty="0" smtClean="0">
                <a:solidFill>
                  <a:srgbClr val="FF0000"/>
                </a:solidFill>
              </a:rPr>
              <a:t/>
            </a:r>
            <a:br>
              <a:rPr lang="sv-SE" sz="3600" dirty="0" smtClean="0">
                <a:solidFill>
                  <a:srgbClr val="FF0000"/>
                </a:solidFill>
              </a:rPr>
            </a:b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232848" cy="3577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Son ana kadar ders çalışmak kişinin gevşemesine izin vermeyeceği için sınav sonucunu olumsuz etkilemektedir.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Bunun yerine aile ve arkadaşlarla keyifli aktiviteler gerçekleştirilmelidir.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Doğru Nefes Alma ve Gevşeme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120680" cy="19888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İyi nefes ağır, derin ve sessiz </a:t>
            </a:r>
            <a:r>
              <a:rPr lang="tr-TR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olmalıdır!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669674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FF0000"/>
                </a:solidFill>
              </a:rPr>
              <a:t>Nefes Egzersizi: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904856" cy="4464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/>
            <a:endParaRPr lang="tr-TR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Sağ </a:t>
            </a:r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elinizi karnınıza, sol elinizi göğsünüzün üstüne koyun ve gözlerinizi kapatın.</a:t>
            </a:r>
          </a:p>
          <a:p>
            <a:pPr algn="l"/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Nefes almadan önce ciğerlerinizi iyice boşaltın.</a:t>
            </a:r>
          </a:p>
          <a:p>
            <a:pPr algn="l"/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Ağır ağır içinizden bir iki üç diyerek derin bir nefes alın.</a:t>
            </a:r>
          </a:p>
          <a:p>
            <a:pPr algn="l"/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Şimdi yine içinizden bir iki üç diyerek yavaşça boşaltın.</a:t>
            </a:r>
          </a:p>
          <a:p>
            <a:pPr algn="l"/>
            <a:endParaRPr lang="tr-TR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4-5 normal nefes alıp verin</a:t>
            </a:r>
          </a:p>
          <a:p>
            <a:pPr algn="l"/>
            <a:r>
              <a:rPr lang="tr-TR" sz="8000" dirty="0" smtClean="0">
                <a:solidFill>
                  <a:schemeClr val="tx1"/>
                </a:solidFill>
                <a:latin typeface="Comic Sans MS" pitchFamily="66" charset="0"/>
              </a:rPr>
              <a:t>Ve egzersizi bir kez dada tekrar edin.</a:t>
            </a:r>
          </a:p>
          <a:p>
            <a:r>
              <a:rPr lang="tr-TR" dirty="0" smtClean="0"/>
              <a:t> 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47864" y="548680"/>
            <a:ext cx="5464696" cy="509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r-TR" sz="4400" u="sng" dirty="0" smtClean="0">
                <a:solidFill>
                  <a:srgbClr val="FF0000"/>
                </a:solidFill>
              </a:rPr>
              <a:t>Son olarak:</a:t>
            </a:r>
          </a:p>
          <a:p>
            <a:endParaRPr lang="tr-TR" sz="4400" u="sng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tr-T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SINAV SIRASINDA:</a:t>
            </a:r>
          </a:p>
          <a:p>
            <a:pPr algn="l">
              <a:lnSpc>
                <a:spcPct val="80000"/>
              </a:lnSpc>
            </a:pPr>
            <a:endParaRPr lang="tr-TR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tr-TR" sz="3600" dirty="0" smtClean="0">
                <a:solidFill>
                  <a:schemeClr val="tx1"/>
                </a:solidFill>
              </a:rPr>
              <a:t>Sınava en iyi yapabildiğiniz bölümden başlayın.</a:t>
            </a:r>
          </a:p>
          <a:p>
            <a:pPr algn="l">
              <a:buFont typeface="Wingdings" pitchFamily="2" charset="2"/>
              <a:buChar char="q"/>
            </a:pPr>
            <a:r>
              <a:rPr lang="tr-TR" sz="3600" dirty="0" smtClean="0">
                <a:solidFill>
                  <a:schemeClr val="tx1"/>
                </a:solidFill>
              </a:rPr>
              <a:t>Yapamadığınız sorulara çok zaman ayırmayın. Onları sona bırakın.</a:t>
            </a:r>
          </a:p>
          <a:p>
            <a:pPr algn="l">
              <a:buFont typeface="Wingdings" pitchFamily="2" charset="2"/>
              <a:buChar char="q"/>
            </a:pPr>
            <a:r>
              <a:rPr lang="tr-TR" sz="3600" dirty="0" smtClean="0">
                <a:solidFill>
                  <a:schemeClr val="tx1"/>
                </a:solidFill>
              </a:rPr>
              <a:t>Soruları dikkatlice okuyun.</a:t>
            </a:r>
          </a:p>
          <a:p>
            <a:pPr algn="l">
              <a:buFont typeface="Wingdings" pitchFamily="2" charset="2"/>
              <a:buChar char="q"/>
            </a:pPr>
            <a:r>
              <a:rPr lang="tr-TR" sz="3600" dirty="0" smtClean="0">
                <a:solidFill>
                  <a:schemeClr val="tx1"/>
                </a:solidFill>
              </a:rPr>
              <a:t>Üst üste birkaç soruyu yapamıyorsanız yada dikkatinizin dağıldığını düşünüyorsanız, biraz mola verin</a:t>
            </a:r>
            <a:r>
              <a:rPr lang="tr-TR" sz="3600" dirty="0" smtClean="0"/>
              <a:t>.</a:t>
            </a:r>
          </a:p>
          <a:p>
            <a:endParaRPr lang="tr-TR" sz="4400" u="sng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5202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u="sng" dirty="0" smtClean="0">
                <a:solidFill>
                  <a:srgbClr val="FF0000"/>
                </a:solidFill>
              </a:rPr>
              <a:t>Sınavdan Sonra:</a:t>
            </a:r>
            <a:endParaRPr lang="tr-TR" sz="3600" u="sng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Dinlenin.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Sınavınız nasıl geçerse geçsin kendinizi ödüllendirin.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Hoşlandığınız, zevk aldığınız şeyler yapın.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Sınavdan sonra başarısız olduğunuz yerleri saptayın, eksiklerinizi ve yanlışlarınızı görün. Sonraki sınav için çalışmanız gereken konuları belirleyin.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128792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Yüz metrelik yola da, bin kilometrelik yolculuğa da bir adımla başlarız.. 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92280" y="5877272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59766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4005064"/>
            <a:ext cx="6694512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BAŞARILAR </a:t>
            </a:r>
            <a:r>
              <a:rPr lang="tr-TR" dirty="0" smtClean="0"/>
              <a:t>DİLERİM!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66967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696200" cy="8794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600" dirty="0" smtClean="0">
                <a:solidFill>
                  <a:srgbClr val="FF0000"/>
                </a:solidFill>
              </a:rPr>
              <a:t>KAYGI DÜZEYİ GRAFİGİ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4"/>
            <a:ext cx="7696200" cy="4038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İSTENİLEN KAYGI ORTA DÜZEY KAYGIDIR.</a:t>
            </a:r>
          </a:p>
        </p:txBody>
      </p:sp>
      <p:sp>
        <p:nvSpPr>
          <p:cNvPr id="6148" name="Line 11"/>
          <p:cNvSpPr>
            <a:spLocks noChangeShapeType="1"/>
          </p:cNvSpPr>
          <p:nvPr/>
        </p:nvSpPr>
        <p:spPr bwMode="auto">
          <a:xfrm>
            <a:off x="1908175" y="4437063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49" name="Freeform 14"/>
          <p:cNvSpPr>
            <a:spLocks/>
          </p:cNvSpPr>
          <p:nvPr/>
        </p:nvSpPr>
        <p:spPr bwMode="auto">
          <a:xfrm>
            <a:off x="1901825" y="2655888"/>
            <a:ext cx="5283200" cy="1670050"/>
          </a:xfrm>
          <a:custGeom>
            <a:avLst/>
            <a:gdLst>
              <a:gd name="T0" fmla="*/ 0 w 3328"/>
              <a:gd name="T1" fmla="*/ 2147483647 h 1052"/>
              <a:gd name="T2" fmla="*/ 2147483647 w 3328"/>
              <a:gd name="T3" fmla="*/ 2147483647 h 1052"/>
              <a:gd name="T4" fmla="*/ 2147483647 w 3328"/>
              <a:gd name="T5" fmla="*/ 2147483647 h 1052"/>
              <a:gd name="T6" fmla="*/ 2147483647 w 3328"/>
              <a:gd name="T7" fmla="*/ 2147483647 h 1052"/>
              <a:gd name="T8" fmla="*/ 2147483647 w 3328"/>
              <a:gd name="T9" fmla="*/ 2147483647 h 1052"/>
              <a:gd name="T10" fmla="*/ 2147483647 w 3328"/>
              <a:gd name="T11" fmla="*/ 2147483647 h 1052"/>
              <a:gd name="T12" fmla="*/ 2147483647 w 3328"/>
              <a:gd name="T13" fmla="*/ 2147483647 h 1052"/>
              <a:gd name="T14" fmla="*/ 2147483647 w 3328"/>
              <a:gd name="T15" fmla="*/ 2147483647 h 1052"/>
              <a:gd name="T16" fmla="*/ 2147483647 w 3328"/>
              <a:gd name="T17" fmla="*/ 2147483647 h 1052"/>
              <a:gd name="T18" fmla="*/ 2147483647 w 3328"/>
              <a:gd name="T19" fmla="*/ 2147483647 h 1052"/>
              <a:gd name="T20" fmla="*/ 2147483647 w 3328"/>
              <a:gd name="T21" fmla="*/ 2147483647 h 1052"/>
              <a:gd name="T22" fmla="*/ 2147483647 w 3328"/>
              <a:gd name="T23" fmla="*/ 2147483647 h 1052"/>
              <a:gd name="T24" fmla="*/ 2147483647 w 3328"/>
              <a:gd name="T25" fmla="*/ 2147483647 h 1052"/>
              <a:gd name="T26" fmla="*/ 2147483647 w 3328"/>
              <a:gd name="T27" fmla="*/ 2147483647 h 1052"/>
              <a:gd name="T28" fmla="*/ 2147483647 w 3328"/>
              <a:gd name="T29" fmla="*/ 2147483647 h 1052"/>
              <a:gd name="T30" fmla="*/ 2147483647 w 3328"/>
              <a:gd name="T31" fmla="*/ 2147483647 h 1052"/>
              <a:gd name="T32" fmla="*/ 2147483647 w 3328"/>
              <a:gd name="T33" fmla="*/ 0 h 1052"/>
              <a:gd name="T34" fmla="*/ 2147483647 w 3328"/>
              <a:gd name="T35" fmla="*/ 2147483647 h 1052"/>
              <a:gd name="T36" fmla="*/ 2147483647 w 3328"/>
              <a:gd name="T37" fmla="*/ 2147483647 h 1052"/>
              <a:gd name="T38" fmla="*/ 2147483647 w 3328"/>
              <a:gd name="T39" fmla="*/ 2147483647 h 1052"/>
              <a:gd name="T40" fmla="*/ 2147483647 w 3328"/>
              <a:gd name="T41" fmla="*/ 2147483647 h 1052"/>
              <a:gd name="T42" fmla="*/ 2147483647 w 3328"/>
              <a:gd name="T43" fmla="*/ 2147483647 h 1052"/>
              <a:gd name="T44" fmla="*/ 2147483647 w 3328"/>
              <a:gd name="T45" fmla="*/ 2147483647 h 1052"/>
              <a:gd name="T46" fmla="*/ 2147483647 w 3328"/>
              <a:gd name="T47" fmla="*/ 2147483647 h 1052"/>
              <a:gd name="T48" fmla="*/ 2147483647 w 3328"/>
              <a:gd name="T49" fmla="*/ 2147483647 h 1052"/>
              <a:gd name="T50" fmla="*/ 2147483647 w 3328"/>
              <a:gd name="T51" fmla="*/ 2147483647 h 1052"/>
              <a:gd name="T52" fmla="*/ 2147483647 w 3328"/>
              <a:gd name="T53" fmla="*/ 2147483647 h 1052"/>
              <a:gd name="T54" fmla="*/ 2147483647 w 3328"/>
              <a:gd name="T55" fmla="*/ 2147483647 h 1052"/>
              <a:gd name="T56" fmla="*/ 2147483647 w 3328"/>
              <a:gd name="T57" fmla="*/ 2147483647 h 1052"/>
              <a:gd name="T58" fmla="*/ 2147483647 w 3328"/>
              <a:gd name="T59" fmla="*/ 2147483647 h 1052"/>
              <a:gd name="T60" fmla="*/ 2147483647 w 3328"/>
              <a:gd name="T61" fmla="*/ 2147483647 h 1052"/>
              <a:gd name="T62" fmla="*/ 2147483647 w 3328"/>
              <a:gd name="T63" fmla="*/ 2147483647 h 1052"/>
              <a:gd name="T64" fmla="*/ 2147483647 w 3328"/>
              <a:gd name="T65" fmla="*/ 2147483647 h 1052"/>
              <a:gd name="T66" fmla="*/ 2147483647 w 3328"/>
              <a:gd name="T67" fmla="*/ 2147483647 h 10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328" h="1052">
                <a:moveTo>
                  <a:pt x="0" y="1024"/>
                </a:moveTo>
                <a:cubicBezTo>
                  <a:pt x="33" y="991"/>
                  <a:pt x="65" y="979"/>
                  <a:pt x="100" y="951"/>
                </a:cubicBezTo>
                <a:cubicBezTo>
                  <a:pt x="123" y="933"/>
                  <a:pt x="134" y="905"/>
                  <a:pt x="155" y="887"/>
                </a:cubicBezTo>
                <a:cubicBezTo>
                  <a:pt x="198" y="849"/>
                  <a:pt x="230" y="839"/>
                  <a:pt x="274" y="814"/>
                </a:cubicBezTo>
                <a:cubicBezTo>
                  <a:pt x="316" y="790"/>
                  <a:pt x="350" y="762"/>
                  <a:pt x="393" y="741"/>
                </a:cubicBezTo>
                <a:cubicBezTo>
                  <a:pt x="428" y="704"/>
                  <a:pt x="490" y="689"/>
                  <a:pt x="539" y="677"/>
                </a:cubicBezTo>
                <a:cubicBezTo>
                  <a:pt x="548" y="671"/>
                  <a:pt x="557" y="663"/>
                  <a:pt x="567" y="658"/>
                </a:cubicBezTo>
                <a:cubicBezTo>
                  <a:pt x="584" y="650"/>
                  <a:pt x="621" y="640"/>
                  <a:pt x="621" y="640"/>
                </a:cubicBezTo>
                <a:cubicBezTo>
                  <a:pt x="654" y="617"/>
                  <a:pt x="701" y="571"/>
                  <a:pt x="740" y="558"/>
                </a:cubicBezTo>
                <a:cubicBezTo>
                  <a:pt x="781" y="517"/>
                  <a:pt x="801" y="462"/>
                  <a:pt x="850" y="430"/>
                </a:cubicBezTo>
                <a:cubicBezTo>
                  <a:pt x="862" y="394"/>
                  <a:pt x="888" y="381"/>
                  <a:pt x="923" y="366"/>
                </a:cubicBezTo>
                <a:cubicBezTo>
                  <a:pt x="941" y="358"/>
                  <a:pt x="978" y="348"/>
                  <a:pt x="978" y="348"/>
                </a:cubicBezTo>
                <a:cubicBezTo>
                  <a:pt x="1041" y="301"/>
                  <a:pt x="1110" y="308"/>
                  <a:pt x="1188" y="302"/>
                </a:cubicBezTo>
                <a:cubicBezTo>
                  <a:pt x="1219" y="292"/>
                  <a:pt x="1231" y="275"/>
                  <a:pt x="1261" y="265"/>
                </a:cubicBezTo>
                <a:cubicBezTo>
                  <a:pt x="1301" y="227"/>
                  <a:pt x="1354" y="212"/>
                  <a:pt x="1399" y="183"/>
                </a:cubicBezTo>
                <a:cubicBezTo>
                  <a:pt x="1423" y="146"/>
                  <a:pt x="1428" y="139"/>
                  <a:pt x="1472" y="128"/>
                </a:cubicBezTo>
                <a:cubicBezTo>
                  <a:pt x="1526" y="72"/>
                  <a:pt x="1589" y="24"/>
                  <a:pt x="1664" y="0"/>
                </a:cubicBezTo>
                <a:cubicBezTo>
                  <a:pt x="1727" y="8"/>
                  <a:pt x="1783" y="20"/>
                  <a:pt x="1847" y="28"/>
                </a:cubicBezTo>
                <a:cubicBezTo>
                  <a:pt x="1896" y="44"/>
                  <a:pt x="1904" y="69"/>
                  <a:pt x="1947" y="101"/>
                </a:cubicBezTo>
                <a:cubicBezTo>
                  <a:pt x="1998" y="139"/>
                  <a:pt x="2031" y="162"/>
                  <a:pt x="2084" y="192"/>
                </a:cubicBezTo>
                <a:cubicBezTo>
                  <a:pt x="2116" y="210"/>
                  <a:pt x="2133" y="231"/>
                  <a:pt x="2167" y="247"/>
                </a:cubicBezTo>
                <a:cubicBezTo>
                  <a:pt x="2194" y="274"/>
                  <a:pt x="2212" y="290"/>
                  <a:pt x="2249" y="302"/>
                </a:cubicBezTo>
                <a:cubicBezTo>
                  <a:pt x="2293" y="335"/>
                  <a:pt x="2333" y="375"/>
                  <a:pt x="2386" y="393"/>
                </a:cubicBezTo>
                <a:cubicBezTo>
                  <a:pt x="2431" y="441"/>
                  <a:pt x="2504" y="454"/>
                  <a:pt x="2560" y="485"/>
                </a:cubicBezTo>
                <a:cubicBezTo>
                  <a:pt x="2656" y="537"/>
                  <a:pt x="2580" y="509"/>
                  <a:pt x="2642" y="530"/>
                </a:cubicBezTo>
                <a:cubicBezTo>
                  <a:pt x="2679" y="569"/>
                  <a:pt x="2764" y="603"/>
                  <a:pt x="2816" y="613"/>
                </a:cubicBezTo>
                <a:cubicBezTo>
                  <a:pt x="2864" y="645"/>
                  <a:pt x="2924" y="656"/>
                  <a:pt x="2980" y="668"/>
                </a:cubicBezTo>
                <a:cubicBezTo>
                  <a:pt x="3046" y="712"/>
                  <a:pt x="3015" y="694"/>
                  <a:pt x="3072" y="722"/>
                </a:cubicBezTo>
                <a:cubicBezTo>
                  <a:pt x="3081" y="734"/>
                  <a:pt x="3088" y="748"/>
                  <a:pt x="3099" y="759"/>
                </a:cubicBezTo>
                <a:cubicBezTo>
                  <a:pt x="3110" y="770"/>
                  <a:pt x="3126" y="774"/>
                  <a:pt x="3136" y="786"/>
                </a:cubicBezTo>
                <a:cubicBezTo>
                  <a:pt x="3142" y="794"/>
                  <a:pt x="3141" y="805"/>
                  <a:pt x="3145" y="814"/>
                </a:cubicBezTo>
                <a:cubicBezTo>
                  <a:pt x="3160" y="845"/>
                  <a:pt x="3170" y="847"/>
                  <a:pt x="3200" y="869"/>
                </a:cubicBezTo>
                <a:cubicBezTo>
                  <a:pt x="3219" y="916"/>
                  <a:pt x="3224" y="925"/>
                  <a:pt x="3264" y="951"/>
                </a:cubicBezTo>
                <a:cubicBezTo>
                  <a:pt x="3286" y="984"/>
                  <a:pt x="3311" y="1016"/>
                  <a:pt x="3328" y="10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1403350" y="4652963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Düşük kaygı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3924300" y="4724400"/>
            <a:ext cx="1008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/>
              <a:t>Orta düzey kaygı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6588125" y="4797425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Yüksek kaygı</a:t>
            </a:r>
          </a:p>
        </p:txBody>
      </p:sp>
      <p:sp>
        <p:nvSpPr>
          <p:cNvPr id="6153" name="Line 19"/>
          <p:cNvSpPr>
            <a:spLocks noChangeShapeType="1"/>
          </p:cNvSpPr>
          <p:nvPr/>
        </p:nvSpPr>
        <p:spPr bwMode="auto">
          <a:xfrm>
            <a:off x="219551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54" name="Line 21"/>
          <p:cNvSpPr>
            <a:spLocks noChangeShapeType="1"/>
          </p:cNvSpPr>
          <p:nvPr/>
        </p:nvSpPr>
        <p:spPr bwMode="auto">
          <a:xfrm>
            <a:off x="6948488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2174875" y="45704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-1</a:t>
            </a:r>
          </a:p>
        </p:txBody>
      </p:sp>
      <p:sp>
        <p:nvSpPr>
          <p:cNvPr id="6156" name="Text Box 23"/>
          <p:cNvSpPr txBox="1">
            <a:spLocks noChangeArrowheads="1"/>
          </p:cNvSpPr>
          <p:nvPr/>
        </p:nvSpPr>
        <p:spPr bwMode="auto">
          <a:xfrm>
            <a:off x="19796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-1</a:t>
            </a:r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4427538" y="44370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0</a:t>
            </a:r>
          </a:p>
        </p:txBody>
      </p:sp>
      <p:sp>
        <p:nvSpPr>
          <p:cNvPr id="6158" name="Text Box 25"/>
          <p:cNvSpPr txBox="1">
            <a:spLocks noChangeArrowheads="1"/>
          </p:cNvSpPr>
          <p:nvPr/>
        </p:nvSpPr>
        <p:spPr bwMode="auto">
          <a:xfrm>
            <a:off x="6588125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/>
              <a:t>+1</a:t>
            </a:r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>
            <a:off x="3348038" y="32845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0" name="Line 27"/>
          <p:cNvSpPr>
            <a:spLocks noChangeShapeType="1"/>
          </p:cNvSpPr>
          <p:nvPr/>
        </p:nvSpPr>
        <p:spPr bwMode="auto">
          <a:xfrm>
            <a:off x="5940425" y="34290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1" name="Line 28"/>
          <p:cNvSpPr>
            <a:spLocks noChangeShapeType="1"/>
          </p:cNvSpPr>
          <p:nvPr/>
        </p:nvSpPr>
        <p:spPr bwMode="auto">
          <a:xfrm flipH="1">
            <a:off x="3348038" y="31416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2" name="Line 42"/>
          <p:cNvSpPr>
            <a:spLocks noChangeShapeType="1"/>
          </p:cNvSpPr>
          <p:nvPr/>
        </p:nvSpPr>
        <p:spPr bwMode="auto">
          <a:xfrm flipH="1">
            <a:off x="3348038" y="2708275"/>
            <a:ext cx="12239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3" name="Line 43"/>
          <p:cNvSpPr>
            <a:spLocks noChangeShapeType="1"/>
          </p:cNvSpPr>
          <p:nvPr/>
        </p:nvSpPr>
        <p:spPr bwMode="auto">
          <a:xfrm flipH="1">
            <a:off x="3348038" y="2781300"/>
            <a:ext cx="15843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4" name="Line 44"/>
          <p:cNvSpPr>
            <a:spLocks noChangeShapeType="1"/>
          </p:cNvSpPr>
          <p:nvPr/>
        </p:nvSpPr>
        <p:spPr bwMode="auto">
          <a:xfrm flipH="1">
            <a:off x="3276600" y="2924175"/>
            <a:ext cx="18716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5" name="Line 45"/>
          <p:cNvSpPr>
            <a:spLocks noChangeShapeType="1"/>
          </p:cNvSpPr>
          <p:nvPr/>
        </p:nvSpPr>
        <p:spPr bwMode="auto">
          <a:xfrm flipH="1">
            <a:off x="3492500" y="3068638"/>
            <a:ext cx="18002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6" name="Line 46"/>
          <p:cNvSpPr>
            <a:spLocks noChangeShapeType="1"/>
          </p:cNvSpPr>
          <p:nvPr/>
        </p:nvSpPr>
        <p:spPr bwMode="auto">
          <a:xfrm flipH="1">
            <a:off x="3924300" y="3213100"/>
            <a:ext cx="16557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7" name="Line 47"/>
          <p:cNvSpPr>
            <a:spLocks noChangeShapeType="1"/>
          </p:cNvSpPr>
          <p:nvPr/>
        </p:nvSpPr>
        <p:spPr bwMode="auto">
          <a:xfrm flipH="1">
            <a:off x="4284663" y="3357563"/>
            <a:ext cx="14398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8" name="Line 48"/>
          <p:cNvSpPr>
            <a:spLocks noChangeShapeType="1"/>
          </p:cNvSpPr>
          <p:nvPr/>
        </p:nvSpPr>
        <p:spPr bwMode="auto">
          <a:xfrm flipH="1">
            <a:off x="4572000" y="3429000"/>
            <a:ext cx="1368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69" name="Line 49"/>
          <p:cNvSpPr>
            <a:spLocks noChangeShapeType="1"/>
          </p:cNvSpPr>
          <p:nvPr/>
        </p:nvSpPr>
        <p:spPr bwMode="auto">
          <a:xfrm flipH="1">
            <a:off x="5003800" y="3789363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70" name="Line 50"/>
          <p:cNvSpPr>
            <a:spLocks noChangeShapeType="1"/>
          </p:cNvSpPr>
          <p:nvPr/>
        </p:nvSpPr>
        <p:spPr bwMode="auto">
          <a:xfrm flipH="1">
            <a:off x="5435600" y="400526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71" name="Line 51"/>
          <p:cNvSpPr>
            <a:spLocks noChangeShapeType="1"/>
          </p:cNvSpPr>
          <p:nvPr/>
        </p:nvSpPr>
        <p:spPr bwMode="auto">
          <a:xfrm flipH="1">
            <a:off x="5651500" y="42211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72" name="Line 52"/>
          <p:cNvSpPr>
            <a:spLocks noChangeShapeType="1"/>
          </p:cNvSpPr>
          <p:nvPr/>
        </p:nvSpPr>
        <p:spPr bwMode="auto">
          <a:xfrm>
            <a:off x="4572000" y="26368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73" name="Line 53"/>
          <p:cNvSpPr>
            <a:spLocks noChangeShapeType="1"/>
          </p:cNvSpPr>
          <p:nvPr/>
        </p:nvSpPr>
        <p:spPr bwMode="auto">
          <a:xfrm flipH="1">
            <a:off x="2411413" y="45815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74" name="Line 54"/>
          <p:cNvSpPr>
            <a:spLocks noChangeShapeType="1"/>
          </p:cNvSpPr>
          <p:nvPr/>
        </p:nvSpPr>
        <p:spPr bwMode="auto">
          <a:xfrm>
            <a:off x="5940425" y="45815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1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164288" y="5733256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4824536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Normal Düzeyde kaygı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4824536" cy="30738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 smtClean="0">
              <a:solidFill>
                <a:schemeClr val="hlink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tx1"/>
                </a:solidFill>
              </a:rPr>
              <a:t>  </a:t>
            </a:r>
            <a:r>
              <a:rPr lang="tr-TR" sz="2800" b="1" dirty="0" smtClean="0">
                <a:solidFill>
                  <a:schemeClr val="tx1"/>
                </a:solidFill>
              </a:rPr>
              <a:t>Sizi tetikler</a:t>
            </a:r>
          </a:p>
          <a:p>
            <a:pPr algn="l"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tx1"/>
                </a:solidFill>
              </a:rPr>
              <a:t>  Motivasyonunuzu arttırır</a:t>
            </a:r>
          </a:p>
          <a:p>
            <a:pPr algn="l">
              <a:buFont typeface="Wingdings" pitchFamily="2" charset="2"/>
              <a:buChar char="q"/>
            </a:pPr>
            <a:r>
              <a:rPr lang="tr-TR" sz="2800" b="1" dirty="0" smtClean="0">
                <a:solidFill>
                  <a:schemeClr val="tx1"/>
                </a:solidFill>
              </a:rPr>
              <a:t>  Başarılı olmanıza yardımcı olur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Lenovo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3309739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4824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SINAV KAYGISININ BELİRTİLERİ NELERDİR?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164288" y="5877272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6732240" cy="108012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FİZİKSEL BELİRTİLER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400800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Kalp çarpıntısı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Nefes alıp verişte hızlanma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Kaslarda gerginlik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Ağız kuruluğu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Terleme, üşüme, titreme, ateş basması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Ellerin terlemesi ve titreme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Karın ağrısı, bulanık görme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92280" y="5805264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Lenovo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619375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Duygusal Belirtiler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344816" cy="4824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tr-TR" dirty="0" smtClean="0"/>
              <a:t>• </a:t>
            </a:r>
            <a:r>
              <a:rPr lang="tr-TR" dirty="0" smtClean="0">
                <a:solidFill>
                  <a:schemeClr val="tx1"/>
                </a:solidFill>
              </a:rPr>
              <a:t>Gerginlik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Sinirlilik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Karamsarlık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Hata yapma korkusu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Yetiştirememe endişesi, zamanı az bulma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Panik, karıştırma, kaydırma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Güvensizlik ve çaresizlik duygusu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Bıkkınlık, mutsuzluk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tr-TR" dirty="0" smtClean="0"/>
              <a:t>Zihinsel Belirtiler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6400800" cy="43204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 Felaket yorumları içeren tüm olumsuz düşünceler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Yapamayacağım, rezil olacağım, başaramam, bu sene giremem gibi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Kendini aşırı gözleme,çeşitli düşüncelere takılma ve bu düşünceler arasında gidip gelme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Unutkanlık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Dikkatini toplama ve yoğunlaşmada güçlük, soruları okuma ve anlamada güçlük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Soruları cevaplarken konuları hatırlamada güçlük. Sürekli cevap şıkları arasında kararsız kalma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805264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Desktop\image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05549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tr-TR" dirty="0" smtClean="0"/>
              <a:t>Davranışsal Belirtiler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696744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Öfke davranışları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İnatlaşma, kişilerle, sorularla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Ders çalışmayı bırakma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Sınavı yarım bırakma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Ders çalışmayı erteleme, sınava girmeme,okula dershaneye gitmeme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• Bahane bulma; seneye tekrar girerim, senin yüzünden çalışamadım- kazanamadım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732240" y="5661248"/>
            <a:ext cx="1643042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250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423</Words>
  <Application>Microsoft Office PowerPoint</Application>
  <PresentationFormat>Ekran Gösterisi (4:3)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Sınav öncesinde öğrenilen bilginin, sınav sırasında etkili bir biçimde kullanılmasına engel olan ve başarının düşmesine yol açan yoğun kaygıya sınav kaygısı denir.</vt:lpstr>
      <vt:lpstr>KAYGI DÜZEYİ GRAFİGİ</vt:lpstr>
      <vt:lpstr>Normal Düzeyde kaygı</vt:lpstr>
      <vt:lpstr>SINAV KAYGISININ BELİRTİLERİ NELERDİR?</vt:lpstr>
      <vt:lpstr>FİZİKSEL BELİRTİLER</vt:lpstr>
      <vt:lpstr>Duygusal Belirtiler</vt:lpstr>
      <vt:lpstr>Zihinsel Belirtiler</vt:lpstr>
      <vt:lpstr>Davranışsal Belirtiler</vt:lpstr>
      <vt:lpstr>SINAV KAYGISININ NEDENLERİ NELERDİR?</vt:lpstr>
      <vt:lpstr>Zamanı Etkin Kullanamama</vt:lpstr>
      <vt:lpstr>Yanlış Ders Çalışma Alışkanlıkları </vt:lpstr>
      <vt:lpstr>Sınava Fazla Anlam Yükleme</vt:lpstr>
      <vt:lpstr>Gerçekçi olmayan düşünceler</vt:lpstr>
      <vt:lpstr>Başarısız olma korkusu</vt:lpstr>
      <vt:lpstr>Aile ve yakın çevrenin yüksek başarı beklentisi</vt:lpstr>
      <vt:lpstr>SINAV KAYGISI İLE NASIL BAŞA ÇIKABİLİRİZ?</vt:lpstr>
      <vt:lpstr>Düzenli Çalışma Alışkanlığı Geliştirin</vt:lpstr>
      <vt:lpstr>Doğru Beslenme ve Düzenli Uyku</vt:lpstr>
      <vt:lpstr>Olumsuz Düşünce ve İnançlardan Uzak Durun</vt:lpstr>
      <vt:lpstr>Son ana kadar ders çalışmayın </vt:lpstr>
      <vt:lpstr>Doğru Nefes Alma ve Gevşeme</vt:lpstr>
      <vt:lpstr>Nefes Egzersizi:</vt:lpstr>
      <vt:lpstr>Slayt 24</vt:lpstr>
      <vt:lpstr>Sınavdan Sonra:</vt:lpstr>
      <vt:lpstr>Yüz metrelik yola da, bin kilometrelik yolculuğa da bir adımla başlarız.. </vt:lpstr>
      <vt:lpstr>BAŞARILAR DİLERİM!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</dc:creator>
  <cp:lastModifiedBy>Lenovo</cp:lastModifiedBy>
  <cp:revision>27</cp:revision>
  <dcterms:created xsi:type="dcterms:W3CDTF">2016-10-24T11:30:10Z</dcterms:created>
  <dcterms:modified xsi:type="dcterms:W3CDTF">2016-11-01T11:48:34Z</dcterms:modified>
</cp:coreProperties>
</file>