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legacyDiagramTex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06/relationships/legacyDocTextInfo" Target="legacyDocTextInfo.bin"/><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27.10.2016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27.10.2016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Resim1.png"/>
          <p:cNvPicPr>
            <a:picLocks noChangeAspect="1"/>
          </p:cNvPicPr>
          <p:nvPr/>
        </p:nvPicPr>
        <p:blipFill>
          <a:blip r:embed="rId2" cstate="print"/>
          <a:stretch>
            <a:fillRect/>
          </a:stretch>
        </p:blipFill>
        <p:spPr>
          <a:xfrm>
            <a:off x="2643174" y="1285860"/>
            <a:ext cx="4143404" cy="4143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insan-haklari-ile-ilgili-resimler-6803-7266-f3be.jpg"/>
          <p:cNvPicPr>
            <a:picLocks noGrp="1" noChangeAspect="1"/>
          </p:cNvPicPr>
          <p:nvPr>
            <p:ph idx="1"/>
          </p:nvPr>
        </p:nvPicPr>
        <p:blipFill>
          <a:blip r:embed="rId2" cstate="print"/>
          <a:srcRect t="7317" r="-1000"/>
          <a:stretch>
            <a:fillRect/>
          </a:stretch>
        </p:blipFill>
        <p:spPr>
          <a:xfrm>
            <a:off x="1000100" y="1428736"/>
            <a:ext cx="7215238" cy="5429264"/>
          </a:xfrm>
          <a:prstGeom prst="rect">
            <a:avLst/>
          </a:prstGeom>
        </p:spPr>
      </p:pic>
      <p:pic>
        <p:nvPicPr>
          <p:cNvPr id="6"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İNSAN HAKLARI TARİHÇESİ</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İçerik Yer Tutucusu"/>
          <p:cNvSpPr>
            <a:spLocks noGrp="1"/>
          </p:cNvSpPr>
          <p:nvPr>
            <p:ph idx="1"/>
          </p:nvPr>
        </p:nvSpPr>
        <p:spPr/>
        <p:txBody>
          <a:bodyPr/>
          <a:lstStyle/>
          <a:p>
            <a:pPr>
              <a:buNone/>
            </a:pPr>
            <a:r>
              <a:rPr lang="tr-TR" dirty="0" smtClean="0"/>
              <a:t>     İnsanlara insan oldukları için sahip olmaları gereken bir takım hakların bulunduğu fikri ilk kez İngiltere’den ortaya atıldı:</a:t>
            </a:r>
          </a:p>
          <a:p>
            <a:pPr>
              <a:buNone/>
            </a:pPr>
            <a:r>
              <a:rPr lang="tr-TR" dirty="0" smtClean="0"/>
              <a:t>     1215’TE MAGNA CARTA,kralın yetkilerini belirlemek amacıyla oluşturulmuştur.</a:t>
            </a:r>
          </a:p>
          <a:p>
            <a:endParaRPr lang="tr-TR" dirty="0"/>
          </a:p>
        </p:txBody>
      </p:sp>
      <p:pic>
        <p:nvPicPr>
          <p:cNvPr id="4" name="3 Resim" descr="magnacarta325.jpg"/>
          <p:cNvPicPr>
            <a:picLocks noChangeAspect="1"/>
          </p:cNvPicPr>
          <p:nvPr/>
        </p:nvPicPr>
        <p:blipFill>
          <a:blip r:embed="rId2" cstate="print"/>
          <a:stretch>
            <a:fillRect/>
          </a:stretch>
        </p:blipFill>
        <p:spPr>
          <a:xfrm>
            <a:off x="1714480" y="4233857"/>
            <a:ext cx="5538806" cy="2624143"/>
          </a:xfrm>
          <a:prstGeom prst="rect">
            <a:avLst/>
          </a:prstGeom>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285728"/>
            <a:ext cx="8229600" cy="4525963"/>
          </a:xfrm>
        </p:spPr>
        <p:txBody>
          <a:bodyPr/>
          <a:lstStyle/>
          <a:p>
            <a:pPr>
              <a:buNone/>
            </a:pPr>
            <a:r>
              <a:rPr lang="tr-TR" dirty="0" smtClean="0"/>
              <a:t>     Fransız İhtilalı,sefalet içerisinde yaşayan Fransız halkının 18. yüzyılın ortalarından başlayan isyanıdır. </a:t>
            </a:r>
          </a:p>
          <a:p>
            <a:endParaRPr lang="tr-TR" dirty="0"/>
          </a:p>
        </p:txBody>
      </p:sp>
      <p:pic>
        <p:nvPicPr>
          <p:cNvPr id="4" name="3 Resim" descr="fransiz-ihtilali-devrim-fikirler.jpg"/>
          <p:cNvPicPr>
            <a:picLocks noChangeAspect="1"/>
          </p:cNvPicPr>
          <p:nvPr/>
        </p:nvPicPr>
        <p:blipFill>
          <a:blip r:embed="rId2" cstate="print"/>
          <a:stretch>
            <a:fillRect/>
          </a:stretch>
        </p:blipFill>
        <p:spPr>
          <a:xfrm>
            <a:off x="2428860" y="1928802"/>
            <a:ext cx="4429136" cy="44291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357166"/>
            <a:ext cx="8715436" cy="6286544"/>
          </a:xfrm>
        </p:spPr>
        <p:txBody>
          <a:bodyPr>
            <a:normAutofit/>
          </a:bodyPr>
          <a:lstStyle/>
          <a:p>
            <a:pPr>
              <a:lnSpc>
                <a:spcPct val="90000"/>
              </a:lnSpc>
              <a:buNone/>
            </a:pPr>
            <a:r>
              <a:rPr lang="tr-TR" dirty="0" smtClean="0">
                <a:solidFill>
                  <a:srgbClr val="000000"/>
                </a:solidFill>
              </a:rPr>
              <a:t>     28 Ağustos 1789'da Fransız Devrimi’nden sonra, Fransız Ulusal Meclisi tarafından, </a:t>
            </a:r>
            <a:r>
              <a:rPr lang="tr-TR" b="1" i="1" dirty="0" smtClean="0">
                <a:solidFill>
                  <a:srgbClr val="000000"/>
                </a:solidFill>
              </a:rPr>
              <a:t>Fransa İnsan ve Yurttaş Hakları Bildirisi</a:t>
            </a:r>
            <a:r>
              <a:rPr lang="tr-TR" dirty="0" smtClean="0">
                <a:solidFill>
                  <a:srgbClr val="000000"/>
                </a:solidFill>
              </a:rPr>
              <a:t> kabul ve beyan olundu.</a:t>
            </a:r>
          </a:p>
          <a:p>
            <a:pPr>
              <a:lnSpc>
                <a:spcPct val="90000"/>
              </a:lnSpc>
              <a:buNone/>
            </a:pPr>
            <a:endParaRPr lang="tr-TR" dirty="0" smtClean="0">
              <a:solidFill>
                <a:srgbClr val="000000"/>
              </a:solidFill>
            </a:endParaRPr>
          </a:p>
          <a:p>
            <a:pPr>
              <a:lnSpc>
                <a:spcPct val="90000"/>
              </a:lnSpc>
              <a:buNone/>
            </a:pPr>
            <a:r>
              <a:rPr lang="tr-TR" dirty="0" smtClean="0">
                <a:solidFill>
                  <a:srgbClr val="000000"/>
                </a:solidFill>
              </a:rPr>
              <a:t>    Bildirge; </a:t>
            </a:r>
            <a:br>
              <a:rPr lang="tr-TR" dirty="0" smtClean="0">
                <a:solidFill>
                  <a:srgbClr val="000000"/>
                </a:solidFill>
              </a:rPr>
            </a:br>
            <a:r>
              <a:rPr lang="tr-TR" dirty="0" smtClean="0">
                <a:solidFill>
                  <a:srgbClr val="000000"/>
                </a:solidFill>
              </a:rPr>
              <a:t>insanların eşit doğduğunu ve eşit yaşamaları gerektiğini, insanların zulme karşı direnme hakkı olduğunu, her türlü egemenliğin esasının millete dayalı olduğunu ve mutlak egemenliğin bir kişi ya da grubun elinde bulunamayacağını, devleti idare edenlerin esas olarak millete karşı sorumlu olduğunu, hiç kimsenin dini ve sosyal inançları yüzünden kınanamayacağını ortaya koyuyordu.</a:t>
            </a:r>
          </a:p>
          <a:p>
            <a:endParaRPr lang="tr-TR" dirty="0"/>
          </a:p>
        </p:txBody>
      </p:sp>
      <p:pic>
        <p:nvPicPr>
          <p:cNvPr id="4" name="3 Resim" descr="France_1815.jpg"/>
          <p:cNvPicPr>
            <a:picLocks noChangeAspect="1"/>
          </p:cNvPicPr>
          <p:nvPr/>
        </p:nvPicPr>
        <p:blipFill>
          <a:blip r:embed="rId2" cstate="print"/>
          <a:stretch>
            <a:fillRect/>
          </a:stretch>
        </p:blipFill>
        <p:spPr>
          <a:xfrm>
            <a:off x="7500958" y="1643050"/>
            <a:ext cx="1397839" cy="1214446"/>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4525963"/>
          </a:xfrm>
        </p:spPr>
        <p:txBody>
          <a:bodyPr/>
          <a:lstStyle/>
          <a:p>
            <a:pPr>
              <a:buNone/>
            </a:pPr>
            <a:r>
              <a:rPr lang="tr-TR" b="1" dirty="0" smtClean="0">
                <a:solidFill>
                  <a:srgbClr val="9900CC"/>
                </a:solidFill>
              </a:rPr>
              <a:t>     2. Dünya Savaşı’nın</a:t>
            </a:r>
            <a:r>
              <a:rPr lang="tr-TR" dirty="0" smtClean="0">
                <a:solidFill>
                  <a:srgbClr val="9900CC"/>
                </a:solidFill>
              </a:rPr>
              <a:t> insanlık için oluşturduğu acı deneyimlerden sonra Avrupa devletleri bu tür acı deneyimlerin tekrar yaşanmaması için arayış içerisine girmişlerdir. </a:t>
            </a:r>
          </a:p>
          <a:p>
            <a:endParaRPr lang="tr-TR" dirty="0"/>
          </a:p>
        </p:txBody>
      </p:sp>
      <p:pic>
        <p:nvPicPr>
          <p:cNvPr id="4" name="3 Resim" descr="1406733758711.jpg"/>
          <p:cNvPicPr>
            <a:picLocks noChangeAspect="1"/>
          </p:cNvPicPr>
          <p:nvPr/>
        </p:nvPicPr>
        <p:blipFill>
          <a:blip r:embed="rId2" cstate="print"/>
          <a:stretch>
            <a:fillRect/>
          </a:stretch>
        </p:blipFill>
        <p:spPr>
          <a:xfrm>
            <a:off x="1643042" y="2857496"/>
            <a:ext cx="5981700" cy="289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14290"/>
            <a:ext cx="8229600" cy="5554683"/>
          </a:xfrm>
        </p:spPr>
        <p:txBody>
          <a:bodyPr/>
          <a:lstStyle/>
          <a:p>
            <a:pPr>
              <a:buNone/>
            </a:pPr>
            <a:r>
              <a:rPr lang="tr-TR" dirty="0" smtClean="0">
                <a:solidFill>
                  <a:schemeClr val="tx1">
                    <a:lumMod val="75000"/>
                    <a:lumOff val="25000"/>
                  </a:schemeClr>
                </a:solidFill>
              </a:rPr>
              <a:t>     İnsanlar özgür olmazlarsa savaşlar sürüp gidecek;bu da uygarlıkların sonunu getirebilecekti.İnsanın değişimi ve gelişmesinin sonucunda </a:t>
            </a:r>
            <a:r>
              <a:rPr lang="tr-TR" u="sng" dirty="0" smtClean="0">
                <a:solidFill>
                  <a:schemeClr val="tx1">
                    <a:lumMod val="75000"/>
                    <a:lumOff val="25000"/>
                  </a:schemeClr>
                </a:solidFill>
              </a:rPr>
              <a:t>10 Aralık 1948 </a:t>
            </a:r>
            <a:r>
              <a:rPr lang="tr-TR" dirty="0" smtClean="0">
                <a:solidFill>
                  <a:schemeClr val="tx1">
                    <a:lumMod val="75000"/>
                    <a:lumOff val="25000"/>
                  </a:schemeClr>
                </a:solidFill>
              </a:rPr>
              <a:t>yılında  </a:t>
            </a:r>
            <a:r>
              <a:rPr lang="tr-TR" u="sng" dirty="0" smtClean="0">
                <a:solidFill>
                  <a:schemeClr val="tx1">
                    <a:lumMod val="75000"/>
                    <a:lumOff val="25000"/>
                  </a:schemeClr>
                </a:solidFill>
              </a:rPr>
              <a:t>İNSAN HAKLARI EVRENSEL BİLDİRGESİ </a:t>
            </a:r>
            <a:r>
              <a:rPr lang="tr-TR" dirty="0" smtClean="0">
                <a:solidFill>
                  <a:schemeClr val="tx1">
                    <a:lumMod val="75000"/>
                    <a:lumOff val="25000"/>
                  </a:schemeClr>
                </a:solidFill>
              </a:rPr>
              <a:t>yayımlanmıştır.</a:t>
            </a:r>
          </a:p>
          <a:p>
            <a:pPr>
              <a:buNone/>
            </a:pPr>
            <a:endParaRPr lang="tr-TR" dirty="0"/>
          </a:p>
        </p:txBody>
      </p:sp>
      <p:pic>
        <p:nvPicPr>
          <p:cNvPr id="4" name="3 Resim" descr="universal-declaration-human-rights.jpg"/>
          <p:cNvPicPr>
            <a:picLocks noChangeAspect="1"/>
          </p:cNvPicPr>
          <p:nvPr/>
        </p:nvPicPr>
        <p:blipFill>
          <a:blip r:embed="rId2" cstate="print"/>
          <a:stretch>
            <a:fillRect/>
          </a:stretch>
        </p:blipFill>
        <p:spPr>
          <a:xfrm>
            <a:off x="2714612" y="3286124"/>
            <a:ext cx="3786214" cy="3041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428596" y="214290"/>
            <a:ext cx="8229600" cy="6286544"/>
          </a:xfrm>
        </p:spPr>
        <p:txBody>
          <a:bodyPr>
            <a:normAutofit/>
          </a:bodyPr>
          <a:lstStyle/>
          <a:p>
            <a:pPr>
              <a:buNone/>
            </a:pPr>
            <a:r>
              <a:rPr lang="tr-TR" sz="2800" dirty="0" smtClean="0">
                <a:solidFill>
                  <a:schemeClr val="tx1">
                    <a:lumMod val="85000"/>
                    <a:lumOff val="15000"/>
                  </a:schemeClr>
                </a:solidFill>
                <a:latin typeface="Comic Sans MS" pitchFamily="66" charset="0"/>
              </a:rPr>
              <a:t>      </a:t>
            </a:r>
            <a:r>
              <a:rPr lang="tr-TR" sz="2800" u="sng" dirty="0" smtClean="0">
                <a:solidFill>
                  <a:schemeClr val="tx1">
                    <a:lumMod val="85000"/>
                    <a:lumOff val="15000"/>
                  </a:schemeClr>
                </a:solidFill>
                <a:latin typeface="Comic Sans MS" pitchFamily="66" charset="0"/>
              </a:rPr>
              <a:t>Türkiye</a:t>
            </a:r>
            <a:r>
              <a:rPr lang="tr-TR" sz="2800" dirty="0" smtClean="0">
                <a:solidFill>
                  <a:schemeClr val="tx1">
                    <a:lumMod val="85000"/>
                    <a:lumOff val="15000"/>
                  </a:schemeClr>
                </a:solidFill>
                <a:latin typeface="Comic Sans MS" pitchFamily="66" charset="0"/>
              </a:rPr>
              <a:t>,Birleşmiş </a:t>
            </a:r>
            <a:r>
              <a:rPr lang="tr-TR" sz="2800" dirty="0" err="1" smtClean="0">
                <a:solidFill>
                  <a:schemeClr val="tx1">
                    <a:lumMod val="85000"/>
                    <a:lumOff val="15000"/>
                  </a:schemeClr>
                </a:solidFill>
                <a:latin typeface="Comic Sans MS" pitchFamily="66" charset="0"/>
              </a:rPr>
              <a:t>Milletler’in</a:t>
            </a:r>
            <a:r>
              <a:rPr lang="tr-TR" sz="2800" dirty="0" smtClean="0">
                <a:solidFill>
                  <a:schemeClr val="tx1">
                    <a:lumMod val="85000"/>
                    <a:lumOff val="15000"/>
                  </a:schemeClr>
                </a:solidFill>
                <a:latin typeface="Comic Sans MS" pitchFamily="66" charset="0"/>
              </a:rPr>
              <a:t> üyelerinden biri olarak İnsan Hakları Evrensel Bildirgesi’ni ilk onaylayan ülkeler arasında yer almıştır.</a:t>
            </a:r>
          </a:p>
          <a:p>
            <a:pPr>
              <a:buNone/>
            </a:pPr>
            <a:r>
              <a:rPr lang="tr-TR" sz="2800" dirty="0" smtClean="0">
                <a:solidFill>
                  <a:schemeClr val="tx1">
                    <a:lumMod val="85000"/>
                    <a:lumOff val="15000"/>
                  </a:schemeClr>
                </a:solidFill>
                <a:latin typeface="Comic Sans MS" pitchFamily="66" charset="0"/>
              </a:rPr>
              <a:t>      </a:t>
            </a:r>
            <a:br>
              <a:rPr lang="tr-TR" sz="2800" dirty="0" smtClean="0">
                <a:solidFill>
                  <a:schemeClr val="tx1">
                    <a:lumMod val="85000"/>
                    <a:lumOff val="15000"/>
                  </a:schemeClr>
                </a:solidFill>
                <a:latin typeface="Comic Sans MS" pitchFamily="66" charset="0"/>
              </a:rPr>
            </a:br>
            <a:r>
              <a:rPr lang="tr-TR" sz="2800" dirty="0" smtClean="0">
                <a:solidFill>
                  <a:schemeClr val="tx1">
                    <a:lumMod val="85000"/>
                    <a:lumOff val="15000"/>
                  </a:schemeClr>
                </a:solidFill>
                <a:latin typeface="Comic Sans MS" pitchFamily="66" charset="0"/>
              </a:rPr>
              <a:t/>
            </a:r>
            <a:br>
              <a:rPr lang="tr-TR" sz="2800" dirty="0" smtClean="0">
                <a:solidFill>
                  <a:schemeClr val="tx1">
                    <a:lumMod val="85000"/>
                    <a:lumOff val="15000"/>
                  </a:schemeClr>
                </a:solidFill>
                <a:latin typeface="Comic Sans MS" pitchFamily="66" charset="0"/>
              </a:rPr>
            </a:br>
            <a:r>
              <a:rPr lang="tr-TR" sz="2800" dirty="0" smtClean="0">
                <a:solidFill>
                  <a:schemeClr val="tx1">
                    <a:lumMod val="85000"/>
                    <a:lumOff val="15000"/>
                  </a:schemeClr>
                </a:solidFill>
                <a:latin typeface="Comic Sans MS" pitchFamily="66" charset="0"/>
              </a:rPr>
              <a:t>   </a:t>
            </a:r>
            <a:br>
              <a:rPr lang="tr-TR" sz="2800" dirty="0" smtClean="0">
                <a:solidFill>
                  <a:schemeClr val="tx1">
                    <a:lumMod val="85000"/>
                    <a:lumOff val="15000"/>
                  </a:schemeClr>
                </a:solidFill>
                <a:latin typeface="Comic Sans MS" pitchFamily="66" charset="0"/>
              </a:rPr>
            </a:br>
            <a:endParaRPr lang="tr-TR" sz="2800" dirty="0" smtClean="0">
              <a:solidFill>
                <a:schemeClr val="tx1">
                  <a:lumMod val="85000"/>
                  <a:lumOff val="15000"/>
                </a:schemeClr>
              </a:solidFill>
              <a:latin typeface="Comic Sans MS" pitchFamily="66" charset="0"/>
            </a:endParaRPr>
          </a:p>
          <a:p>
            <a:endParaRPr lang="tr-TR" dirty="0"/>
          </a:p>
        </p:txBody>
      </p:sp>
      <p:pic>
        <p:nvPicPr>
          <p:cNvPr id="8" name="7 Resim" descr="1027426180521.jpg"/>
          <p:cNvPicPr>
            <a:picLocks noChangeAspect="1"/>
          </p:cNvPicPr>
          <p:nvPr/>
        </p:nvPicPr>
        <p:blipFill>
          <a:blip r:embed="rId2" cstate="print"/>
          <a:stretch>
            <a:fillRect/>
          </a:stretch>
        </p:blipFill>
        <p:spPr>
          <a:xfrm>
            <a:off x="1000100" y="2143116"/>
            <a:ext cx="7119958" cy="3352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285728"/>
            <a:ext cx="8229600" cy="4525963"/>
          </a:xfrm>
        </p:spPr>
        <p:txBody>
          <a:bodyPr/>
          <a:lstStyle/>
          <a:p>
            <a:pPr>
              <a:buNone/>
            </a:pPr>
            <a:r>
              <a:rPr lang="tr-TR" dirty="0" smtClean="0">
                <a:solidFill>
                  <a:schemeClr val="tx1">
                    <a:lumMod val="85000"/>
                    <a:lumOff val="15000"/>
                  </a:schemeClr>
                </a:solidFill>
                <a:latin typeface="Comic Sans MS" pitchFamily="66" charset="0"/>
              </a:rPr>
              <a:t>    İnsan hakları korunduğu zaman bütün bu olumsuzluklar ortadan kalkar. İnsan haklarını korumak ve yaşatmak hepimizin en başta gelen görevidir.</a:t>
            </a:r>
            <a:endParaRPr lang="tr-TR" dirty="0"/>
          </a:p>
        </p:txBody>
      </p:sp>
      <p:pic>
        <p:nvPicPr>
          <p:cNvPr id="4" name="3 Resim" descr="1aihg3.jpg"/>
          <p:cNvPicPr>
            <a:picLocks noChangeAspect="1"/>
          </p:cNvPicPr>
          <p:nvPr/>
        </p:nvPicPr>
        <p:blipFill>
          <a:blip r:embed="rId2" cstate="print"/>
          <a:srcRect l="57813" t="3777"/>
          <a:stretch>
            <a:fillRect/>
          </a:stretch>
        </p:blipFill>
        <p:spPr>
          <a:xfrm rot="16200000">
            <a:off x="3336939" y="2235171"/>
            <a:ext cx="2755878" cy="4143405"/>
          </a:xfrm>
          <a:prstGeom prst="ellipse">
            <a:avLst/>
          </a:prstGeom>
          <a:ln>
            <a:noFill/>
          </a:ln>
          <a:effectLst>
            <a:softEdge rad="112500"/>
          </a:effectLst>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857232"/>
            <a:ext cx="9144000" cy="164306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İNSAN HAKLARI</a:t>
            </a:r>
            <a:endParaRPr lang="tr-T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3 Resim" descr="insanhaklarikurumu,.jpg"/>
          <p:cNvPicPr>
            <a:picLocks noChangeAspect="1"/>
          </p:cNvPicPr>
          <p:nvPr/>
        </p:nvPicPr>
        <p:blipFill>
          <a:blip r:embed="rId2" cstate="print"/>
          <a:stretch>
            <a:fillRect/>
          </a:stretch>
        </p:blipFill>
        <p:spPr>
          <a:xfrm>
            <a:off x="2500298" y="3143248"/>
            <a:ext cx="4191000" cy="2857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İnsan hakları nedir?</a:t>
            </a:r>
            <a:endParaRPr lang="tr-TR" b="1" dirty="0"/>
          </a:p>
        </p:txBody>
      </p:sp>
      <p:sp>
        <p:nvSpPr>
          <p:cNvPr id="3" name="2 İçerik Yer Tutucusu"/>
          <p:cNvSpPr>
            <a:spLocks noGrp="1"/>
          </p:cNvSpPr>
          <p:nvPr>
            <p:ph idx="1"/>
          </p:nvPr>
        </p:nvSpPr>
        <p:spPr/>
        <p:txBody>
          <a:bodyPr/>
          <a:lstStyle/>
          <a:p>
            <a:pPr>
              <a:buNone/>
            </a:pPr>
            <a:r>
              <a:rPr lang="tr-TR" b="1" dirty="0" smtClean="0">
                <a:ln w="19050">
                  <a:solidFill>
                    <a:schemeClr val="tx2">
                      <a:tint val="1000"/>
                    </a:schemeClr>
                  </a:solidFill>
                  <a:prstDash val="solid"/>
                </a:ln>
                <a:latin typeface="Comic Sans MS" pitchFamily="66" charset="0"/>
              </a:rPr>
              <a:t>    İnsanlar arasında ırk, din, renk, yaş, cinsiyet ayırımı yapmadan sevgi, saygı, dostluk duygularını geliştirmek, insanın insan olmak haysiyeti ile sahip olması gereken hakların hepsine </a:t>
            </a:r>
            <a:r>
              <a:rPr lang="tr-TR" b="1" u="sng" dirty="0" smtClean="0">
                <a:ln w="19050">
                  <a:solidFill>
                    <a:schemeClr val="tx2">
                      <a:tint val="1000"/>
                    </a:schemeClr>
                  </a:solidFill>
                  <a:prstDash val="solid"/>
                </a:ln>
                <a:latin typeface="Comic Sans MS" pitchFamily="66" charset="0"/>
              </a:rPr>
              <a:t>İnsan Hakları </a:t>
            </a:r>
            <a:r>
              <a:rPr lang="tr-TR" b="1" dirty="0" smtClean="0">
                <a:ln w="19050">
                  <a:solidFill>
                    <a:schemeClr val="tx2">
                      <a:tint val="1000"/>
                    </a:schemeClr>
                  </a:solidFill>
                  <a:prstDash val="solid"/>
                </a:ln>
                <a:latin typeface="Comic Sans MS" pitchFamily="66" charset="0"/>
              </a:rPr>
              <a:t>denir.</a:t>
            </a:r>
            <a:endParaRPr lang="tr-TR" b="1" dirty="0">
              <a:latin typeface="Comic Sans MS" pitchFamily="66" charset="0"/>
            </a:endParaRPr>
          </a:p>
        </p:txBody>
      </p:sp>
      <p:pic>
        <p:nvPicPr>
          <p:cNvPr id="5" name="4 Resim" descr="insan-hakları.gif"/>
          <p:cNvPicPr>
            <a:picLocks noChangeAspect="1"/>
          </p:cNvPicPr>
          <p:nvPr/>
        </p:nvPicPr>
        <p:blipFill>
          <a:blip r:embed="rId2" cstate="print"/>
          <a:stretch>
            <a:fillRect/>
          </a:stretch>
        </p:blipFill>
        <p:spPr>
          <a:xfrm>
            <a:off x="3571868" y="4286256"/>
            <a:ext cx="2579660" cy="2281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pPr>
              <a:buNone/>
            </a:pPr>
            <a:r>
              <a:rPr lang="tr-TR" sz="2400" dirty="0" smtClean="0">
                <a:latin typeface="Comic Sans MS" pitchFamily="66" charset="0"/>
              </a:rPr>
              <a:t>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Birleşmiş Milletler Genel Kurulu </a:t>
            </a:r>
            <a:r>
              <a:rPr lang="tr-TR" sz="2400" u="sng" dirty="0" smtClean="0">
                <a:latin typeface="Comic Sans MS" pitchFamily="66" charset="0"/>
              </a:rPr>
              <a:t>10 Aralık 1948 </a:t>
            </a:r>
            <a:r>
              <a:rPr lang="tr-TR" sz="2400" dirty="0" smtClean="0">
                <a:latin typeface="Comic Sans MS" pitchFamily="66" charset="0"/>
              </a:rPr>
              <a:t>yılında İnsan Hakları Evrensel Bildirisini kabul etmiştir.</a:t>
            </a:r>
          </a:p>
          <a:p>
            <a:pPr>
              <a:buNone/>
            </a:pPr>
            <a:r>
              <a:rPr lang="tr-TR" sz="2400" dirty="0" smtClean="0">
                <a:latin typeface="Comic Sans MS" pitchFamily="66" charset="0"/>
              </a:rPr>
              <a:t>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r>
              <a:rPr lang="tr-TR" sz="2400" dirty="0" smtClean="0">
                <a:latin typeface="Comic Sans MS" pitchFamily="66" charset="0"/>
              </a:rPr>
              <a:t/>
            </a:r>
            <a:br>
              <a:rPr lang="tr-TR" sz="2400" dirty="0" smtClean="0">
                <a:latin typeface="Comic Sans MS" pitchFamily="66" charset="0"/>
              </a:rPr>
            </a:br>
            <a:endParaRPr lang="tr-TR" sz="2400" dirty="0" smtClean="0">
              <a:latin typeface="Comic Sans MS" pitchFamily="66" charset="0"/>
            </a:endParaRPr>
          </a:p>
          <a:p>
            <a:pPr>
              <a:buNone/>
            </a:pPr>
            <a:endParaRPr lang="tr-TR" sz="2400" dirty="0" smtClean="0">
              <a:latin typeface="Comic Sans MS" pitchFamily="66" charset="0"/>
            </a:endParaRPr>
          </a:p>
          <a:p>
            <a:endParaRPr lang="tr-TR" dirty="0"/>
          </a:p>
        </p:txBody>
      </p:sp>
      <p:pic>
        <p:nvPicPr>
          <p:cNvPr id="4" name="3 Resim" descr="insan-haklari-evrensel-beyannamesi-nedir.png"/>
          <p:cNvPicPr>
            <a:picLocks noChangeAspect="1"/>
          </p:cNvPicPr>
          <p:nvPr/>
        </p:nvPicPr>
        <p:blipFill>
          <a:blip r:embed="rId2" cstate="print"/>
          <a:stretch>
            <a:fillRect/>
          </a:stretch>
        </p:blipFill>
        <p:spPr>
          <a:xfrm>
            <a:off x="3286116" y="2786058"/>
            <a:ext cx="3000375" cy="3000375"/>
          </a:xfrm>
          <a:prstGeom prst="rect">
            <a:avLst/>
          </a:prstGeom>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pPr>
              <a:buNone/>
            </a:pPr>
            <a:r>
              <a:rPr lang="tr-TR" dirty="0" smtClean="0">
                <a:latin typeface="Comic Sans MS" pitchFamily="66" charset="0"/>
              </a:rPr>
              <a:t/>
            </a:r>
            <a:br>
              <a:rPr lang="tr-TR" dirty="0" smtClean="0">
                <a:latin typeface="Comic Sans MS" pitchFamily="66" charset="0"/>
              </a:rPr>
            </a:br>
            <a:r>
              <a:rPr lang="tr-TR" sz="2800" dirty="0" smtClean="0">
                <a:latin typeface="Comic Sans MS" pitchFamily="66" charset="0"/>
              </a:rPr>
              <a:t>10 Aralık ile başlayan hafta Birleşmiş Milletlere üye ülkelerde İNSAN HAKLARI haftası olarak kutlanır.</a:t>
            </a:r>
            <a:endParaRPr lang="tr-TR" dirty="0" smtClean="0">
              <a:latin typeface="Comic Sans MS" pitchFamily="66" charset="0"/>
            </a:endParaRPr>
          </a:p>
          <a:p>
            <a:endParaRPr lang="tr-TR" dirty="0"/>
          </a:p>
        </p:txBody>
      </p:sp>
      <p:pic>
        <p:nvPicPr>
          <p:cNvPr id="4" name="3 Resim" descr="10-ARALIK-300x237.jpg"/>
          <p:cNvPicPr>
            <a:picLocks noChangeAspect="1"/>
          </p:cNvPicPr>
          <p:nvPr/>
        </p:nvPicPr>
        <p:blipFill>
          <a:blip r:embed="rId2" cstate="print"/>
          <a:stretch>
            <a:fillRect/>
          </a:stretch>
        </p:blipFill>
        <p:spPr>
          <a:xfrm>
            <a:off x="1500167" y="2428868"/>
            <a:ext cx="5929354" cy="4071966"/>
          </a:xfrm>
          <a:prstGeom prst="rect">
            <a:avLst/>
          </a:prstGeom>
        </p:spPr>
      </p:pic>
      <p:pic>
        <p:nvPicPr>
          <p:cNvPr id="5"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285728"/>
            <a:ext cx="8229600" cy="4525963"/>
          </a:xfrm>
        </p:spPr>
        <p:txBody>
          <a:bodyPr/>
          <a:lstStyle/>
          <a:p>
            <a:pPr>
              <a:buNone/>
            </a:pPr>
            <a:r>
              <a:rPr lang="tr-TR" sz="3600" dirty="0" smtClean="0">
                <a:solidFill>
                  <a:srgbClr val="003366"/>
                </a:solidFill>
              </a:rPr>
              <a:t>     İnsan hakları, ırk, din, dil ve cinsiyet ayrımı gözetmeksizin tüm insanların yararlanabileceği,hak ve saygınlık açısından eşit ve özgür olarak doğduğu anlayışına dayanan haklardır.</a:t>
            </a:r>
          </a:p>
          <a:p>
            <a:endParaRPr lang="tr-TR" dirty="0"/>
          </a:p>
        </p:txBody>
      </p:sp>
      <p:pic>
        <p:nvPicPr>
          <p:cNvPr id="5" name="4 Resim" descr="10470_14_39_17.jpg"/>
          <p:cNvPicPr>
            <a:picLocks noChangeAspect="1"/>
          </p:cNvPicPr>
          <p:nvPr/>
        </p:nvPicPr>
        <p:blipFill>
          <a:blip r:embed="rId2" cstate="print"/>
          <a:stretch>
            <a:fillRect/>
          </a:stretch>
        </p:blipFill>
        <p:spPr>
          <a:xfrm>
            <a:off x="2714612" y="3571876"/>
            <a:ext cx="3810000" cy="2857500"/>
          </a:xfrm>
          <a:prstGeom prst="rect">
            <a:avLst/>
          </a:prstGeom>
        </p:spPr>
      </p:pic>
      <p:pic>
        <p:nvPicPr>
          <p:cNvPr id="6"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unya-insan-haklari-gunu-53A7-1424-05D8.jpg"/>
          <p:cNvPicPr>
            <a:picLocks noGrp="1" noChangeAspect="1"/>
          </p:cNvPicPr>
          <p:nvPr>
            <p:ph idx="1"/>
          </p:nvPr>
        </p:nvPicPr>
        <p:blipFill>
          <a:blip r:embed="rId2" cstate="print"/>
          <a:stretch>
            <a:fillRect/>
          </a:stretch>
        </p:blipFill>
        <p:spPr>
          <a:xfrm>
            <a:off x="0" y="1000108"/>
            <a:ext cx="8663431" cy="58578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rganization Chart 2"/>
          <p:cNvGraphicFramePr>
            <a:graphicFrameLocks/>
          </p:cNvGraphicFramePr>
          <p:nvPr>
            <p:ph idx="1"/>
          </p:nvPr>
        </p:nvGraphicFramePr>
        <p:xfrm>
          <a:off x="0" y="571480"/>
          <a:ext cx="9144000" cy="2214578"/>
        </p:xfrm>
        <a:graphic>
          <a:graphicData uri="http://schemas.openxmlformats.org/drawingml/2006/compatibility">
            <com:legacyDrawing xmlns:com="http://schemas.openxmlformats.org/drawingml/2006/compatibility" spid="_x0000_s1026"/>
          </a:graphicData>
        </a:graphic>
      </p:graphicFrame>
      <p:sp>
        <p:nvSpPr>
          <p:cNvPr id="5" name="Text Box 15"/>
          <p:cNvSpPr txBox="1">
            <a:spLocks noChangeArrowheads="1"/>
          </p:cNvSpPr>
          <p:nvPr/>
        </p:nvSpPr>
        <p:spPr bwMode="auto">
          <a:xfrm>
            <a:off x="0" y="2786058"/>
            <a:ext cx="3117850" cy="2831544"/>
          </a:xfrm>
          <a:prstGeom prst="rect">
            <a:avLst/>
          </a:prstGeom>
          <a:noFill/>
          <a:ln w="9525">
            <a:noFill/>
            <a:miter lim="800000"/>
            <a:headEnd/>
            <a:tailEnd/>
          </a:ln>
          <a:effectLst/>
        </p:spPr>
        <p:txBody>
          <a:bodyPr>
            <a:spAutoFit/>
          </a:bodyPr>
          <a:lstStyle/>
          <a:p>
            <a:r>
              <a:rPr lang="tr-TR" dirty="0">
                <a:solidFill>
                  <a:schemeClr val="bg2">
                    <a:lumMod val="25000"/>
                  </a:schemeClr>
                </a:solidFill>
              </a:rPr>
              <a:t>-</a:t>
            </a:r>
            <a:r>
              <a:rPr lang="tr-TR" sz="1600" b="1" dirty="0">
                <a:solidFill>
                  <a:schemeClr val="bg2">
                    <a:lumMod val="25000"/>
                  </a:schemeClr>
                </a:solidFill>
              </a:rPr>
              <a:t>KİŞİ DOKUNULMAZLIĞI</a:t>
            </a:r>
          </a:p>
          <a:p>
            <a:r>
              <a:rPr lang="tr-TR" sz="1600" b="1" dirty="0">
                <a:solidFill>
                  <a:schemeClr val="bg2">
                    <a:lumMod val="25000"/>
                  </a:schemeClr>
                </a:solidFill>
              </a:rPr>
              <a:t>-ZORLA ÇALIŞTIRMA </a:t>
            </a:r>
          </a:p>
          <a:p>
            <a:r>
              <a:rPr lang="tr-TR" sz="1600" b="1" dirty="0">
                <a:solidFill>
                  <a:schemeClr val="bg2">
                    <a:lumMod val="25000"/>
                  </a:schemeClr>
                </a:solidFill>
              </a:rPr>
              <a:t>YASAĞI</a:t>
            </a:r>
          </a:p>
          <a:p>
            <a:r>
              <a:rPr lang="tr-TR" sz="1600" b="1" dirty="0">
                <a:solidFill>
                  <a:schemeClr val="bg2">
                    <a:lumMod val="25000"/>
                  </a:schemeClr>
                </a:solidFill>
              </a:rPr>
              <a:t>-ÖZEL HAYATIN GİZLİLİĞİ</a:t>
            </a:r>
          </a:p>
          <a:p>
            <a:r>
              <a:rPr lang="tr-TR" sz="1600" b="1" dirty="0">
                <a:solidFill>
                  <a:schemeClr val="bg2">
                    <a:lumMod val="25000"/>
                  </a:schemeClr>
                </a:solidFill>
              </a:rPr>
              <a:t>-KONUT DOKUNULMAZLIĞI</a:t>
            </a:r>
          </a:p>
          <a:p>
            <a:r>
              <a:rPr lang="tr-TR" sz="1600" b="1" dirty="0">
                <a:solidFill>
                  <a:schemeClr val="bg2">
                    <a:lumMod val="25000"/>
                  </a:schemeClr>
                </a:solidFill>
              </a:rPr>
              <a:t>-HABERLEŞME HÜRRİYETİ</a:t>
            </a:r>
          </a:p>
          <a:p>
            <a:r>
              <a:rPr lang="tr-TR" sz="1600" b="1" dirty="0">
                <a:solidFill>
                  <a:schemeClr val="bg2">
                    <a:lumMod val="25000"/>
                  </a:schemeClr>
                </a:solidFill>
              </a:rPr>
              <a:t>-YERLEŞME VE SEYAHAT </a:t>
            </a:r>
          </a:p>
          <a:p>
            <a:r>
              <a:rPr lang="tr-TR" sz="1600" b="1" dirty="0">
                <a:solidFill>
                  <a:schemeClr val="bg2">
                    <a:lumMod val="25000"/>
                  </a:schemeClr>
                </a:solidFill>
              </a:rPr>
              <a:t>HÜRRİYETİ</a:t>
            </a:r>
          </a:p>
          <a:p>
            <a:r>
              <a:rPr lang="tr-TR" sz="1600" b="1" dirty="0">
                <a:solidFill>
                  <a:schemeClr val="bg2">
                    <a:lumMod val="25000"/>
                  </a:schemeClr>
                </a:solidFill>
              </a:rPr>
              <a:t>-DİN VE VİCDAN HÜRRİYETİ</a:t>
            </a:r>
          </a:p>
          <a:p>
            <a:r>
              <a:rPr lang="tr-TR" sz="1600" b="1" dirty="0">
                <a:solidFill>
                  <a:schemeClr val="bg2">
                    <a:lumMod val="25000"/>
                  </a:schemeClr>
                </a:solidFill>
              </a:rPr>
              <a:t>-DÜŞÜNCE VE KANAAT</a:t>
            </a:r>
          </a:p>
          <a:p>
            <a:r>
              <a:rPr lang="tr-TR" sz="1600" b="1" dirty="0">
                <a:solidFill>
                  <a:schemeClr val="bg2">
                    <a:lumMod val="25000"/>
                  </a:schemeClr>
                </a:solidFill>
              </a:rPr>
              <a:t>HÜRRİYETİ</a:t>
            </a:r>
          </a:p>
        </p:txBody>
      </p:sp>
      <p:sp>
        <p:nvSpPr>
          <p:cNvPr id="6" name="Text Box 16"/>
          <p:cNvSpPr txBox="1">
            <a:spLocks noChangeArrowheads="1"/>
          </p:cNvSpPr>
          <p:nvPr/>
        </p:nvSpPr>
        <p:spPr bwMode="auto">
          <a:xfrm>
            <a:off x="3143240" y="2786058"/>
            <a:ext cx="3476625" cy="3323987"/>
          </a:xfrm>
          <a:prstGeom prst="rect">
            <a:avLst/>
          </a:prstGeom>
          <a:noFill/>
          <a:ln w="9525">
            <a:noFill/>
            <a:miter lim="800000"/>
            <a:headEnd/>
            <a:tailEnd/>
          </a:ln>
          <a:effectLst/>
        </p:spPr>
        <p:txBody>
          <a:bodyPr>
            <a:spAutoFit/>
          </a:bodyPr>
          <a:lstStyle/>
          <a:p>
            <a:r>
              <a:rPr lang="tr-TR" dirty="0">
                <a:solidFill>
                  <a:schemeClr val="tx2">
                    <a:lumMod val="75000"/>
                  </a:schemeClr>
                </a:solidFill>
              </a:rPr>
              <a:t>-</a:t>
            </a:r>
            <a:r>
              <a:rPr lang="tr-TR" sz="1600" b="1" i="1" dirty="0">
                <a:solidFill>
                  <a:schemeClr val="tx2">
                    <a:lumMod val="75000"/>
                  </a:schemeClr>
                </a:solidFill>
              </a:rPr>
              <a:t>AİLENİN KORUNMASI</a:t>
            </a:r>
          </a:p>
          <a:p>
            <a:r>
              <a:rPr lang="tr-TR" sz="1600" b="1" i="1" dirty="0">
                <a:solidFill>
                  <a:schemeClr val="tx2">
                    <a:lumMod val="75000"/>
                  </a:schemeClr>
                </a:solidFill>
              </a:rPr>
              <a:t>-EĞİTİM HAKKI</a:t>
            </a:r>
          </a:p>
          <a:p>
            <a:r>
              <a:rPr lang="tr-TR" sz="1600" b="1" i="1" dirty="0">
                <a:solidFill>
                  <a:schemeClr val="tx2">
                    <a:lumMod val="75000"/>
                  </a:schemeClr>
                </a:solidFill>
              </a:rPr>
              <a:t>-TARIM,HAYVANCILIK </a:t>
            </a:r>
          </a:p>
          <a:p>
            <a:r>
              <a:rPr lang="tr-TR" sz="1600" b="1" i="1" dirty="0">
                <a:solidFill>
                  <a:schemeClr val="tx2">
                    <a:lumMod val="75000"/>
                  </a:schemeClr>
                </a:solidFill>
              </a:rPr>
              <a:t>VE BU ÜRETİM DALLARINDA</a:t>
            </a:r>
          </a:p>
          <a:p>
            <a:r>
              <a:rPr lang="tr-TR" sz="1600" b="1" i="1" dirty="0">
                <a:solidFill>
                  <a:schemeClr val="tx2">
                    <a:lumMod val="75000"/>
                  </a:schemeClr>
                </a:solidFill>
              </a:rPr>
              <a:t>ÇALIŞANLARIN KORUNMASI</a:t>
            </a:r>
          </a:p>
          <a:p>
            <a:r>
              <a:rPr lang="tr-TR" sz="1600" b="1" i="1" dirty="0">
                <a:solidFill>
                  <a:schemeClr val="tx2">
                    <a:lumMod val="75000"/>
                  </a:schemeClr>
                </a:solidFill>
              </a:rPr>
              <a:t>-ÇALIŞMA HAKKI VE ÖDEVİ</a:t>
            </a:r>
          </a:p>
          <a:p>
            <a:r>
              <a:rPr lang="tr-TR" sz="1600" b="1" i="1" dirty="0">
                <a:solidFill>
                  <a:schemeClr val="tx2">
                    <a:lumMod val="75000"/>
                  </a:schemeClr>
                </a:solidFill>
              </a:rPr>
              <a:t>-SENDİKA KURMA HAKKI</a:t>
            </a:r>
          </a:p>
          <a:p>
            <a:r>
              <a:rPr lang="tr-TR" sz="1600" b="1" i="1" dirty="0">
                <a:solidFill>
                  <a:schemeClr val="tx2">
                    <a:lumMod val="75000"/>
                  </a:schemeClr>
                </a:solidFill>
              </a:rPr>
              <a:t>-TOPLU İŞ SÖZLEŞMESİ</a:t>
            </a:r>
          </a:p>
          <a:p>
            <a:r>
              <a:rPr lang="tr-TR" sz="1600" b="1" i="1" dirty="0">
                <a:solidFill>
                  <a:schemeClr val="tx2">
                    <a:lumMod val="75000"/>
                  </a:schemeClr>
                </a:solidFill>
              </a:rPr>
              <a:t>HAKKI</a:t>
            </a:r>
          </a:p>
          <a:p>
            <a:r>
              <a:rPr lang="tr-TR" sz="1600" b="1" i="1" dirty="0">
                <a:solidFill>
                  <a:schemeClr val="tx2">
                    <a:lumMod val="75000"/>
                  </a:schemeClr>
                </a:solidFill>
              </a:rPr>
              <a:t>-GREV HAKKI VE LOKAVT</a:t>
            </a:r>
          </a:p>
          <a:p>
            <a:r>
              <a:rPr lang="tr-TR" sz="1600" b="1" i="1" dirty="0">
                <a:solidFill>
                  <a:schemeClr val="tx2">
                    <a:lumMod val="75000"/>
                  </a:schemeClr>
                </a:solidFill>
              </a:rPr>
              <a:t>-ÜCRETTE ADALET SAĞLANMASI</a:t>
            </a:r>
          </a:p>
          <a:p>
            <a:r>
              <a:rPr lang="tr-TR" sz="1600" b="1" i="1" dirty="0">
                <a:solidFill>
                  <a:schemeClr val="tx2">
                    <a:lumMod val="75000"/>
                  </a:schemeClr>
                </a:solidFill>
              </a:rPr>
              <a:t>-KONUT HAKKI</a:t>
            </a:r>
          </a:p>
          <a:p>
            <a:r>
              <a:rPr lang="tr-TR" sz="1600" b="1" i="1" dirty="0">
                <a:solidFill>
                  <a:schemeClr val="tx2">
                    <a:lumMod val="75000"/>
                  </a:schemeClr>
                </a:solidFill>
              </a:rPr>
              <a:t>-SOSYAL GÜVENLİK HAKKI</a:t>
            </a:r>
          </a:p>
        </p:txBody>
      </p:sp>
      <p:sp>
        <p:nvSpPr>
          <p:cNvPr id="7" name="Text Box 17"/>
          <p:cNvSpPr txBox="1">
            <a:spLocks noChangeArrowheads="1"/>
          </p:cNvSpPr>
          <p:nvPr/>
        </p:nvSpPr>
        <p:spPr bwMode="auto">
          <a:xfrm>
            <a:off x="6286512" y="2786058"/>
            <a:ext cx="2439988" cy="2308324"/>
          </a:xfrm>
          <a:prstGeom prst="rect">
            <a:avLst/>
          </a:prstGeom>
          <a:noFill/>
          <a:ln w="9525">
            <a:noFill/>
            <a:miter lim="800000"/>
            <a:headEnd/>
            <a:tailEnd/>
          </a:ln>
          <a:effectLst/>
        </p:spPr>
        <p:txBody>
          <a:bodyPr>
            <a:spAutoFit/>
          </a:bodyPr>
          <a:lstStyle/>
          <a:p>
            <a:r>
              <a:rPr lang="tr-TR" sz="1600" b="1" dirty="0">
                <a:solidFill>
                  <a:schemeClr val="accent2">
                    <a:lumMod val="75000"/>
                  </a:schemeClr>
                </a:solidFill>
              </a:rPr>
              <a:t>-TÜRK </a:t>
            </a:r>
            <a:r>
              <a:rPr lang="tr-TR" sz="1600" b="1" dirty="0" smtClean="0">
                <a:solidFill>
                  <a:schemeClr val="accent2">
                    <a:lumMod val="75000"/>
                  </a:schemeClr>
                </a:solidFill>
              </a:rPr>
              <a:t>VATANDAŞLIĞI</a:t>
            </a:r>
            <a:endParaRPr lang="tr-TR" sz="1600" b="1" dirty="0">
              <a:solidFill>
                <a:schemeClr val="accent2">
                  <a:lumMod val="75000"/>
                </a:schemeClr>
              </a:solidFill>
            </a:endParaRPr>
          </a:p>
          <a:p>
            <a:r>
              <a:rPr lang="tr-TR" sz="1600" b="1" dirty="0">
                <a:solidFill>
                  <a:schemeClr val="accent2">
                    <a:lumMod val="75000"/>
                  </a:schemeClr>
                </a:solidFill>
              </a:rPr>
              <a:t>-</a:t>
            </a:r>
            <a:r>
              <a:rPr lang="tr-TR" sz="1600" b="1" dirty="0" smtClean="0">
                <a:solidFill>
                  <a:schemeClr val="accent2">
                    <a:lumMod val="75000"/>
                  </a:schemeClr>
                </a:solidFill>
              </a:rPr>
              <a:t>SEÇME,SEÇİLME HAKLARI</a:t>
            </a:r>
            <a:endParaRPr lang="tr-TR" sz="1600" b="1" dirty="0">
              <a:solidFill>
                <a:schemeClr val="accent2">
                  <a:lumMod val="75000"/>
                </a:schemeClr>
              </a:solidFill>
            </a:endParaRPr>
          </a:p>
          <a:p>
            <a:r>
              <a:rPr lang="tr-TR" sz="1600" b="1" dirty="0">
                <a:solidFill>
                  <a:schemeClr val="accent2">
                    <a:lumMod val="75000"/>
                  </a:schemeClr>
                </a:solidFill>
              </a:rPr>
              <a:t>-KAMU </a:t>
            </a:r>
            <a:r>
              <a:rPr lang="tr-TR" sz="1600" b="1" dirty="0" smtClean="0">
                <a:solidFill>
                  <a:schemeClr val="accent2">
                    <a:lumMod val="75000"/>
                  </a:schemeClr>
                </a:solidFill>
              </a:rPr>
              <a:t>HİZMETİNE </a:t>
            </a:r>
            <a:r>
              <a:rPr lang="tr-TR" sz="1600" b="1" dirty="0">
                <a:solidFill>
                  <a:schemeClr val="accent2">
                    <a:lumMod val="75000"/>
                  </a:schemeClr>
                </a:solidFill>
              </a:rPr>
              <a:t>GİRME</a:t>
            </a:r>
          </a:p>
          <a:p>
            <a:r>
              <a:rPr lang="tr-TR" sz="1600" b="1" dirty="0">
                <a:solidFill>
                  <a:schemeClr val="accent2">
                    <a:lumMod val="75000"/>
                  </a:schemeClr>
                </a:solidFill>
              </a:rPr>
              <a:t>-VATAN HİZMETİ</a:t>
            </a:r>
          </a:p>
          <a:p>
            <a:r>
              <a:rPr lang="tr-TR" sz="1600" b="1" dirty="0">
                <a:solidFill>
                  <a:schemeClr val="accent2">
                    <a:lumMod val="75000"/>
                  </a:schemeClr>
                </a:solidFill>
              </a:rPr>
              <a:t>-VERGİ ÖDEVİ</a:t>
            </a:r>
          </a:p>
          <a:p>
            <a:r>
              <a:rPr lang="tr-TR" sz="1600" b="1" dirty="0">
                <a:solidFill>
                  <a:schemeClr val="accent2">
                    <a:lumMod val="75000"/>
                  </a:schemeClr>
                </a:solidFill>
              </a:rPr>
              <a:t>-DİLEKÇE HAKKI</a:t>
            </a:r>
          </a:p>
          <a:p>
            <a:r>
              <a:rPr lang="tr-TR" sz="1600" b="1" dirty="0">
                <a:solidFill>
                  <a:schemeClr val="accent2">
                    <a:lumMod val="75000"/>
                  </a:schemeClr>
                </a:solidFill>
              </a:rPr>
              <a:t>-SİYASİ </a:t>
            </a:r>
            <a:r>
              <a:rPr lang="tr-TR" sz="1600" b="1" dirty="0" smtClean="0">
                <a:solidFill>
                  <a:schemeClr val="accent2">
                    <a:lumMod val="75000"/>
                  </a:schemeClr>
                </a:solidFill>
              </a:rPr>
              <a:t>PARTİLERİN UYACAKLARI ESASLAR</a:t>
            </a:r>
            <a:endParaRPr lang="tr-TR" sz="1600" b="1" dirty="0">
              <a:solidFill>
                <a:schemeClr val="accent2">
                  <a:lumMod val="75000"/>
                </a:schemeClr>
              </a:solidFill>
            </a:endParaRPr>
          </a:p>
          <a:p>
            <a:r>
              <a:rPr lang="tr-TR" sz="1600" b="1" dirty="0">
                <a:solidFill>
                  <a:schemeClr val="accent2">
                    <a:lumMod val="75000"/>
                  </a:schemeClr>
                </a:solidFill>
              </a:rPr>
              <a:t>-PARTİ KURMA</a:t>
            </a:r>
          </a:p>
        </p:txBody>
      </p:sp>
      <p:pic>
        <p:nvPicPr>
          <p:cNvPr id="8" name="Picture 6" descr="C:\Users\Acer\Desktop\LOGO\RAM1 001.bmp"/>
          <p:cNvPicPr>
            <a:picLocks noChangeAspect="1" noChangeArrowheads="1"/>
          </p:cNvPicPr>
          <p:nvPr/>
        </p:nvPicPr>
        <p:blipFill>
          <a:blip r:embed="rId3" cstate="print"/>
          <a:srcRect l="4713" t="378" r="70966" b="91173"/>
          <a:stretch>
            <a:fillRect/>
          </a:stretch>
        </p:blipFill>
        <p:spPr bwMode="auto">
          <a:xfrm>
            <a:off x="7500958" y="5786454"/>
            <a:ext cx="1643042" cy="7858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8643998" cy="5000660"/>
          </a:xfrm>
        </p:spPr>
        <p:txBody>
          <a:bodyPr/>
          <a:lstStyle/>
          <a:p>
            <a:pPr>
              <a:buNone/>
            </a:pPr>
            <a:r>
              <a:rPr lang="tr-TR" dirty="0" smtClean="0">
                <a:solidFill>
                  <a:schemeClr val="tx1">
                    <a:lumMod val="75000"/>
                    <a:lumOff val="25000"/>
                  </a:schemeClr>
                </a:solidFill>
              </a:rPr>
              <a:t>      İnsanın insana hükmetmesi, onu ezmesi insan onuruna yakışmayan ve kabul edilemeyecek bir davranıştır. Bu tür ayırımların yapıldığı toplumlarda kavga, çatışma, isyan eksik olmamıştır. İnsanlar arasında hak, eşitlik, adalet, özgürlük düşüncesi yaygınlaştıkça bu konuyla ilgili mücadeleler de artmıştır.</a:t>
            </a:r>
            <a:endParaRPr lang="tr-TR" dirty="0">
              <a:solidFill>
                <a:schemeClr val="tx1">
                  <a:lumMod val="75000"/>
                  <a:lumOff val="25000"/>
                </a:schemeClr>
              </a:solidFill>
            </a:endParaRPr>
          </a:p>
        </p:txBody>
      </p:sp>
      <p:pic>
        <p:nvPicPr>
          <p:cNvPr id="5" name="4 Resim" descr="insan-haklari-sinif-AA.jpg"/>
          <p:cNvPicPr>
            <a:picLocks noChangeAspect="1"/>
          </p:cNvPicPr>
          <p:nvPr/>
        </p:nvPicPr>
        <p:blipFill>
          <a:blip r:embed="rId2" cstate="print"/>
          <a:stretch>
            <a:fillRect/>
          </a:stretch>
        </p:blipFill>
        <p:spPr>
          <a:xfrm rot="241885">
            <a:off x="3357554" y="4214818"/>
            <a:ext cx="4786346" cy="22860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397</Words>
  <Application>Microsoft Office PowerPoint</Application>
  <PresentationFormat>Ekran Gösterisi (4:3)</PresentationFormat>
  <Paragraphs>58</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Slayt 1</vt:lpstr>
      <vt:lpstr>İNSAN HAKLARI</vt:lpstr>
      <vt:lpstr>İnsan hakları nedir?</vt:lpstr>
      <vt:lpstr>Slayt 4</vt:lpstr>
      <vt:lpstr>Slayt 5</vt:lpstr>
      <vt:lpstr>Slayt 6</vt:lpstr>
      <vt:lpstr>Slayt 7</vt:lpstr>
      <vt:lpstr>Slayt 8</vt:lpstr>
      <vt:lpstr>Slayt 9</vt:lpstr>
      <vt:lpstr>Slayt 10</vt:lpstr>
      <vt:lpstr>İNSAN HAKLARI TARİHÇESİ</vt:lpstr>
      <vt:lpstr>Slayt 12</vt:lpstr>
      <vt:lpstr>Slayt 13</vt:lpstr>
      <vt:lpstr>Slayt 14</vt:lpstr>
      <vt:lpstr>Slayt 15</vt:lpstr>
      <vt:lpstr>Slayt 16</vt:lpstr>
      <vt:lpstr>Slayt 17</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Acer</dc:creator>
  <cp:lastModifiedBy>Acer</cp:lastModifiedBy>
  <cp:revision>12</cp:revision>
  <dcterms:created xsi:type="dcterms:W3CDTF">2016-10-27T06:41:45Z</dcterms:created>
  <dcterms:modified xsi:type="dcterms:W3CDTF">2016-10-27T12:00:48Z</dcterms:modified>
</cp:coreProperties>
</file>