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6"/>
  </p:notesMasterIdLst>
  <p:handoutMasterIdLst>
    <p:handoutMasterId r:id="rId77"/>
  </p:handoutMasterIdLst>
  <p:sldIdLst>
    <p:sldId id="336" r:id="rId2"/>
    <p:sldId id="260" r:id="rId3"/>
    <p:sldId id="312" r:id="rId4"/>
    <p:sldId id="261" r:id="rId5"/>
    <p:sldId id="262" r:id="rId6"/>
    <p:sldId id="264" r:id="rId7"/>
    <p:sldId id="265" r:id="rId8"/>
    <p:sldId id="266" r:id="rId9"/>
    <p:sldId id="267" r:id="rId10"/>
    <p:sldId id="289" r:id="rId11"/>
    <p:sldId id="290" r:id="rId12"/>
    <p:sldId id="268" r:id="rId13"/>
    <p:sldId id="269" r:id="rId14"/>
    <p:sldId id="270" r:id="rId15"/>
    <p:sldId id="271" r:id="rId16"/>
    <p:sldId id="272" r:id="rId17"/>
    <p:sldId id="276" r:id="rId18"/>
    <p:sldId id="273" r:id="rId19"/>
    <p:sldId id="275" r:id="rId20"/>
    <p:sldId id="274" r:id="rId21"/>
    <p:sldId id="277" r:id="rId22"/>
    <p:sldId id="278" r:id="rId23"/>
    <p:sldId id="279" r:id="rId24"/>
    <p:sldId id="280" r:id="rId25"/>
    <p:sldId id="281" r:id="rId26"/>
    <p:sldId id="282" r:id="rId27"/>
    <p:sldId id="284" r:id="rId28"/>
    <p:sldId id="285" r:id="rId29"/>
    <p:sldId id="286" r:id="rId30"/>
    <p:sldId id="288" r:id="rId31"/>
    <p:sldId id="287" r:id="rId32"/>
    <p:sldId id="291" r:id="rId33"/>
    <p:sldId id="292" r:id="rId34"/>
    <p:sldId id="296" r:id="rId35"/>
    <p:sldId id="293" r:id="rId36"/>
    <p:sldId id="294" r:id="rId37"/>
    <p:sldId id="295" r:id="rId38"/>
    <p:sldId id="297" r:id="rId39"/>
    <p:sldId id="298" r:id="rId40"/>
    <p:sldId id="299" r:id="rId41"/>
    <p:sldId id="300" r:id="rId42"/>
    <p:sldId id="301" r:id="rId43"/>
    <p:sldId id="302" r:id="rId44"/>
    <p:sldId id="303" r:id="rId45"/>
    <p:sldId id="304" r:id="rId46"/>
    <p:sldId id="305" r:id="rId47"/>
    <p:sldId id="306" r:id="rId48"/>
    <p:sldId id="307" r:id="rId49"/>
    <p:sldId id="309" r:id="rId50"/>
    <p:sldId id="310" r:id="rId51"/>
    <p:sldId id="311" r:id="rId52"/>
    <p:sldId id="313" r:id="rId53"/>
    <p:sldId id="314" r:id="rId54"/>
    <p:sldId id="315"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8"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049" autoAdjust="0"/>
    <p:restoredTop sz="94660"/>
  </p:normalViewPr>
  <p:slideViewPr>
    <p:cSldViewPr>
      <p:cViewPr varScale="1">
        <p:scale>
          <a:sx n="86" d="100"/>
          <a:sy n="86" d="100"/>
        </p:scale>
        <p:origin x="-13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03BA64-4774-487E-84CE-3D7B5F5899A6}" type="datetimeFigureOut">
              <a:rPr lang="tr-TR" smtClean="0"/>
              <a:pPr/>
              <a:t>28.10.2016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47395C-DD92-4769-ABA0-1009A8EDF7B5}" type="slidenum">
              <a:rPr lang="tr-TR" smtClean="0"/>
              <a:pPr/>
              <a:t>‹#›</a:t>
            </a:fld>
            <a:endParaRPr lang="tr-T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19B92-31A6-432F-8CE0-B1F6E83BEF41}" type="datetimeFigureOut">
              <a:rPr lang="tr-TR" smtClean="0"/>
              <a:pPr/>
              <a:t>28.10.2016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4AE81-08B4-4D2C-BED1-1A8C4DEF89DA}" type="slidenum">
              <a:rPr lang="tr-TR" smtClean="0"/>
              <a:pPr/>
              <a:t>‹#›</a:t>
            </a:fld>
            <a:endParaRPr lang="tr-T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144AE81-08B4-4D2C-BED1-1A8C4DEF89DA}" type="slidenum">
              <a:rPr lang="tr-TR" smtClean="0"/>
              <a:pPr/>
              <a:t>2</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5" name="4 Slayt Numarası Yer Tutucusu"/>
          <p:cNvSpPr>
            <a:spLocks noGrp="1"/>
          </p:cNvSpPr>
          <p:nvPr>
            <p:ph type="sldNum" sz="quarter" idx="11"/>
          </p:nvPr>
        </p:nvSpPr>
        <p:spPr/>
        <p:txBody>
          <a:bodyPr/>
          <a:lstStyle/>
          <a:p>
            <a:fld id="{6144AE81-08B4-4D2C-BED1-1A8C4DEF89DA}" type="slidenum">
              <a:rPr lang="tr-TR" smtClean="0"/>
              <a:pPr/>
              <a:t>21</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2309B0C-95B9-4858-95EA-8705AB5FD8C0}" type="datetime1">
              <a:rPr lang="tr-TR" smtClean="0"/>
              <a:pPr/>
              <a:t>28.10.2016</a:t>
            </a:fld>
            <a:endParaRPr lang="tr-TR" dirty="0"/>
          </a:p>
        </p:txBody>
      </p:sp>
      <p:sp>
        <p:nvSpPr>
          <p:cNvPr id="5" name="4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6AF9568-27F1-473F-9B01-ADE642027AE3}" type="datetime1">
              <a:rPr lang="tr-TR" smtClean="0"/>
              <a:pPr/>
              <a:t>28.10.2016</a:t>
            </a:fld>
            <a:endParaRPr lang="tr-TR" dirty="0"/>
          </a:p>
        </p:txBody>
      </p:sp>
      <p:sp>
        <p:nvSpPr>
          <p:cNvPr id="5" name="4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C34054-4F23-4AD0-B146-F32C346B2E51}" type="datetime1">
              <a:rPr lang="tr-TR" smtClean="0"/>
              <a:pPr/>
              <a:t>28.10.2016</a:t>
            </a:fld>
            <a:endParaRPr lang="tr-TR" dirty="0"/>
          </a:p>
        </p:txBody>
      </p:sp>
      <p:sp>
        <p:nvSpPr>
          <p:cNvPr id="5" name="4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E655524-ECCE-48F9-A53C-83B888B53162}" type="datetime1">
              <a:rPr lang="tr-TR" smtClean="0"/>
              <a:pPr/>
              <a:t>28.10.2016</a:t>
            </a:fld>
            <a:endParaRPr lang="tr-TR" dirty="0"/>
          </a:p>
        </p:txBody>
      </p:sp>
      <p:sp>
        <p:nvSpPr>
          <p:cNvPr id="5" name="4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B3E625D-CB3E-44CE-AA73-B38788B80FE1}" type="datetime1">
              <a:rPr lang="tr-TR" smtClean="0"/>
              <a:pPr/>
              <a:t>28.10.2016</a:t>
            </a:fld>
            <a:endParaRPr lang="tr-TR" dirty="0"/>
          </a:p>
        </p:txBody>
      </p:sp>
      <p:sp>
        <p:nvSpPr>
          <p:cNvPr id="5" name="4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6C50B29-E941-4811-B7F3-AC929E880194}" type="datetime1">
              <a:rPr lang="tr-TR" smtClean="0"/>
              <a:pPr/>
              <a:t>28.10.2016</a:t>
            </a:fld>
            <a:endParaRPr lang="tr-TR" dirty="0"/>
          </a:p>
        </p:txBody>
      </p:sp>
      <p:sp>
        <p:nvSpPr>
          <p:cNvPr id="6" name="5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5D6C9AF-EBC7-4DC4-B9A0-9C79B9F21B87}" type="datetime1">
              <a:rPr lang="tr-TR" smtClean="0"/>
              <a:pPr/>
              <a:t>28.10.2016</a:t>
            </a:fld>
            <a:endParaRPr lang="tr-TR" dirty="0"/>
          </a:p>
        </p:txBody>
      </p:sp>
      <p:sp>
        <p:nvSpPr>
          <p:cNvPr id="8" name="7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FDB9021-20EC-45DF-AD3D-A05F7AC01447}" type="datetime1">
              <a:rPr lang="tr-TR" smtClean="0"/>
              <a:pPr/>
              <a:t>28.10.2016</a:t>
            </a:fld>
            <a:endParaRPr lang="tr-TR" dirty="0"/>
          </a:p>
        </p:txBody>
      </p:sp>
      <p:sp>
        <p:nvSpPr>
          <p:cNvPr id="4" name="3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CBC3A97-29FA-404F-8DB8-6418D5B244C1}" type="datetime1">
              <a:rPr lang="tr-TR" smtClean="0"/>
              <a:pPr/>
              <a:t>28.10.2016</a:t>
            </a:fld>
            <a:endParaRPr lang="tr-TR" dirty="0"/>
          </a:p>
        </p:txBody>
      </p:sp>
      <p:sp>
        <p:nvSpPr>
          <p:cNvPr id="3" name="2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796D6E9-981D-4A5A-921A-C3BDA56B1C70}" type="datetime1">
              <a:rPr lang="tr-TR" smtClean="0"/>
              <a:pPr/>
              <a:t>28.10.2016</a:t>
            </a:fld>
            <a:endParaRPr lang="tr-TR" dirty="0"/>
          </a:p>
        </p:txBody>
      </p:sp>
      <p:sp>
        <p:nvSpPr>
          <p:cNvPr id="6" name="5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4948CB3-30DF-4639-BCEB-07F91058AFCB}" type="datetime1">
              <a:rPr lang="tr-TR" smtClean="0"/>
              <a:pPr/>
              <a:t>28.10.2016</a:t>
            </a:fld>
            <a:endParaRPr lang="tr-TR" dirty="0"/>
          </a:p>
        </p:txBody>
      </p:sp>
      <p:sp>
        <p:nvSpPr>
          <p:cNvPr id="6" name="5 Altbilgi Yer Tutucusu"/>
          <p:cNvSpPr>
            <a:spLocks noGrp="1"/>
          </p:cNvSpPr>
          <p:nvPr>
            <p:ph type="ftr" sz="quarter" idx="11"/>
          </p:nvPr>
        </p:nvSpPr>
        <p:spPr/>
        <p:txBody>
          <a:bodyPr/>
          <a:lstStyle/>
          <a:p>
            <a:r>
              <a:rPr lang="tr-TR" smtClean="0"/>
              <a:t>Arifiye Rehabilitasyon Merkezi Müdürlüğü</a:t>
            </a:r>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8C322-DA63-4B5D-B4F8-3DA3F4DE946D}" type="datetime1">
              <a:rPr lang="tr-TR" smtClean="0"/>
              <a:pPr/>
              <a:t>28.10.2016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Arifiye Rehabilitasyon Merkezi Müdürlüğü</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B1DEFA8C-F947-479F-BE07-76B6B3F80BF1}" type="slidenum">
              <a:rPr lang="tr-TR" smtClean="0"/>
              <a:pPr/>
              <a:t>1</a:t>
            </a:fld>
            <a:endParaRPr lang="tr-TR" dirty="0"/>
          </a:p>
        </p:txBody>
      </p:sp>
      <p:pic>
        <p:nvPicPr>
          <p:cNvPr id="6" name="5 Resim" descr="Resim1.png"/>
          <p:cNvPicPr>
            <a:picLocks noChangeAspect="1"/>
          </p:cNvPicPr>
          <p:nvPr/>
        </p:nvPicPr>
        <p:blipFill>
          <a:blip r:embed="rId2" cstate="print"/>
          <a:stretch>
            <a:fillRect/>
          </a:stretch>
        </p:blipFill>
        <p:spPr>
          <a:xfrm>
            <a:off x="2786050" y="1285860"/>
            <a:ext cx="3943553" cy="394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solidFill>
                  <a:srgbClr val="C00000"/>
                </a:solidFill>
              </a:rPr>
              <a:t>B. ( Bak-Dinle-Hisset) ile solunum</a:t>
            </a:r>
          </a:p>
          <a:p>
            <a:pPr lvl="2" algn="just">
              <a:buFont typeface="Wingdings" pitchFamily="2" charset="2"/>
              <a:buChar char="v"/>
            </a:pPr>
            <a:r>
              <a:rPr lang="tr-TR" sz="1600" b="1" dirty="0" smtClean="0"/>
              <a:t>Bak – Dinle - Hisset.</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10</a:t>
            </a:fld>
            <a:endParaRPr lang="tr-TR" dirty="0"/>
          </a:p>
        </p:txBody>
      </p:sp>
      <p:pic>
        <p:nvPicPr>
          <p:cNvPr id="8" name="Picture 4" descr="msotw9_temp0"/>
          <p:cNvPicPr>
            <a:picLocks noChangeAspect="1" noChangeArrowheads="1"/>
          </p:cNvPicPr>
          <p:nvPr/>
        </p:nvPicPr>
        <p:blipFill>
          <a:blip r:embed="rId2" cstate="print"/>
          <a:srcRect/>
          <a:stretch>
            <a:fillRect/>
          </a:stretch>
        </p:blipFill>
        <p:spPr bwMode="auto">
          <a:xfrm>
            <a:off x="2627784" y="2708920"/>
            <a:ext cx="4070350" cy="3389312"/>
          </a:xfrm>
          <a:prstGeom prst="rect">
            <a:avLst/>
          </a:prstGeom>
          <a:noFill/>
          <a:ln w="28575">
            <a:solidFill>
              <a:srgbClr val="F5263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solidFill>
                  <a:srgbClr val="C00000"/>
                </a:solidFill>
              </a:rPr>
              <a:t>C. Kompresyon</a:t>
            </a:r>
          </a:p>
          <a:p>
            <a:pPr lvl="2" algn="just">
              <a:buFont typeface="Wingdings" pitchFamily="2" charset="2"/>
              <a:buChar char="v"/>
            </a:pPr>
            <a:r>
              <a:rPr lang="tr-TR" sz="1600" b="1" dirty="0" smtClean="0"/>
              <a:t>Kalp Masajı</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11</a:t>
            </a:fld>
            <a:endParaRPr lang="tr-TR" dirty="0"/>
          </a:p>
        </p:txBody>
      </p:sp>
      <p:pic>
        <p:nvPicPr>
          <p:cNvPr id="7" name="Picture 4" descr="msotw9_temp0"/>
          <p:cNvPicPr>
            <a:picLocks noChangeAspect="1" noChangeArrowheads="1"/>
          </p:cNvPicPr>
          <p:nvPr/>
        </p:nvPicPr>
        <p:blipFill>
          <a:blip r:embed="rId2" cstate="print"/>
          <a:srcRect/>
          <a:stretch>
            <a:fillRect/>
          </a:stretch>
        </p:blipFill>
        <p:spPr bwMode="auto">
          <a:xfrm>
            <a:off x="1049784" y="2765896"/>
            <a:ext cx="3378200" cy="3327400"/>
          </a:xfrm>
          <a:prstGeom prst="rect">
            <a:avLst/>
          </a:prstGeom>
          <a:noFill/>
          <a:ln w="28575">
            <a:solidFill>
              <a:srgbClr val="F52630"/>
            </a:solidFill>
            <a:miter lim="800000"/>
            <a:headEnd/>
            <a:tailEnd/>
          </a:ln>
        </p:spPr>
      </p:pic>
      <p:pic>
        <p:nvPicPr>
          <p:cNvPr id="9" name="Picture 5" descr="msotw9_temp0"/>
          <p:cNvPicPr>
            <a:picLocks noChangeAspect="1" noChangeArrowheads="1"/>
          </p:cNvPicPr>
          <p:nvPr/>
        </p:nvPicPr>
        <p:blipFill>
          <a:blip r:embed="rId3" cstate="print"/>
          <a:srcRect/>
          <a:stretch>
            <a:fillRect/>
          </a:stretch>
        </p:blipFill>
        <p:spPr bwMode="auto">
          <a:xfrm>
            <a:off x="5321300" y="1772816"/>
            <a:ext cx="2451100" cy="4318000"/>
          </a:xfrm>
          <a:prstGeom prst="rect">
            <a:avLst/>
          </a:prstGeom>
          <a:noFill/>
          <a:ln w="28575">
            <a:solidFill>
              <a:srgbClr val="F5263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2 – Hasta/Yaralıların ve Olay </a:t>
            </a:r>
            <a:br>
              <a:rPr lang="tr-TR" sz="3200" dirty="0" smtClean="0">
                <a:latin typeface="Bookman Old Style" pitchFamily="18" charset="0"/>
              </a:rPr>
            </a:br>
            <a:r>
              <a:rPr lang="tr-TR" sz="3200" dirty="0" smtClean="0">
                <a:latin typeface="Bookman Old Style" pitchFamily="18" charset="0"/>
              </a:rPr>
              <a:t>Yerinin Değerlendirilmesi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t>İlkyardımcının bilmesi gereken ve vücudu oluşturan sistemler nelerdir?</a:t>
            </a:r>
          </a:p>
          <a:p>
            <a:pPr algn="just">
              <a:buNone/>
            </a:pPr>
            <a:r>
              <a:rPr lang="tr-TR" sz="1600" b="1" dirty="0" smtClean="0"/>
              <a:t>	</a:t>
            </a:r>
          </a:p>
          <a:p>
            <a:pPr algn="just">
              <a:buNone/>
            </a:pPr>
            <a:r>
              <a:rPr lang="tr-TR" sz="1600" b="1" dirty="0" smtClean="0"/>
              <a:t>	Hareket sistemi: </a:t>
            </a:r>
            <a:r>
              <a:rPr lang="tr-TR" sz="1600" dirty="0" smtClean="0"/>
              <a:t>Vücudun hareket etmesini, desteklenmesini sağlar ve koruyucu görev yapar. Hareket sistemi şu yapılardan oluşur:</a:t>
            </a:r>
          </a:p>
          <a:p>
            <a:pPr lvl="2" algn="just">
              <a:buClr>
                <a:srgbClr val="C00000"/>
              </a:buClr>
              <a:buFont typeface="Wingdings" pitchFamily="2" charset="2"/>
              <a:buChar char="Ø"/>
            </a:pPr>
            <a:r>
              <a:rPr lang="tr-TR" sz="1600" dirty="0" smtClean="0"/>
              <a:t>Kemikler</a:t>
            </a:r>
          </a:p>
          <a:p>
            <a:pPr lvl="2" algn="just">
              <a:buClr>
                <a:srgbClr val="C00000"/>
              </a:buClr>
              <a:buFont typeface="Wingdings" pitchFamily="2" charset="2"/>
              <a:buChar char="Ø"/>
            </a:pPr>
            <a:r>
              <a:rPr lang="tr-TR" sz="1600" dirty="0" smtClean="0"/>
              <a:t>Eklemler</a:t>
            </a:r>
          </a:p>
          <a:p>
            <a:pPr lvl="2" algn="just">
              <a:buClr>
                <a:srgbClr val="C00000"/>
              </a:buClr>
              <a:buFont typeface="Wingdings" pitchFamily="2" charset="2"/>
              <a:buChar char="Ø"/>
            </a:pPr>
            <a:r>
              <a:rPr lang="tr-TR" sz="1600" dirty="0" smtClean="0"/>
              <a:t>Kaslar</a:t>
            </a:r>
          </a:p>
          <a:p>
            <a:pPr algn="just">
              <a:buNone/>
            </a:pPr>
            <a:endParaRPr lang="tr-TR" sz="1600" dirty="0" smtClean="0"/>
          </a:p>
          <a:p>
            <a:pPr algn="just">
              <a:buNone/>
            </a:pPr>
            <a:r>
              <a:rPr lang="tr-TR" sz="1600" b="1" dirty="0" smtClean="0"/>
              <a:t>	Dolaşım sistemi: </a:t>
            </a:r>
            <a:r>
              <a:rPr lang="tr-TR" sz="1600" dirty="0" smtClean="0"/>
              <a:t>Vücut dokularının oksijen, besin, hormon, bağışıklık elemanı ve benzeri elemanları taşır ve yeniden geriye toplar. Dolaşım sistemi şu yapılardan oluşur:</a:t>
            </a:r>
          </a:p>
          <a:p>
            <a:pPr lvl="2" algn="just">
              <a:buClr>
                <a:srgbClr val="C00000"/>
              </a:buClr>
              <a:buFont typeface="Wingdings" pitchFamily="2" charset="2"/>
              <a:buChar char="Ø"/>
            </a:pPr>
            <a:r>
              <a:rPr lang="tr-TR" sz="1600" dirty="0" smtClean="0"/>
              <a:t>Kalp</a:t>
            </a:r>
          </a:p>
          <a:p>
            <a:pPr lvl="2" algn="just">
              <a:buClr>
                <a:srgbClr val="C00000"/>
              </a:buClr>
              <a:buFont typeface="Wingdings" pitchFamily="2" charset="2"/>
              <a:buChar char="Ø"/>
            </a:pPr>
            <a:r>
              <a:rPr lang="tr-TR" sz="1600" dirty="0" smtClean="0"/>
              <a:t>Kan damarları</a:t>
            </a:r>
          </a:p>
          <a:p>
            <a:pPr lvl="2" algn="just">
              <a:buClr>
                <a:srgbClr val="C00000"/>
              </a:buClr>
              <a:buFont typeface="Wingdings" pitchFamily="2" charset="2"/>
              <a:buChar char="Ø"/>
            </a:pPr>
            <a:r>
              <a:rPr lang="tr-TR" sz="1600" dirty="0" smtClean="0"/>
              <a:t>Kan</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12</a:t>
            </a:fld>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2 – Hasta/Yaralıların ve Olay </a:t>
            </a:r>
            <a:br>
              <a:rPr lang="tr-TR" sz="3200" dirty="0" smtClean="0">
                <a:latin typeface="Bookman Old Style" pitchFamily="18" charset="0"/>
              </a:rPr>
            </a:br>
            <a:r>
              <a:rPr lang="tr-TR" sz="3200" dirty="0" smtClean="0">
                <a:latin typeface="Bookman Old Style" pitchFamily="18" charset="0"/>
              </a:rPr>
              <a:t>Yerinin Değerlendirilmesi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Sinir sistemi: </a:t>
            </a:r>
            <a:r>
              <a:rPr lang="tr-TR" sz="1600" dirty="0" smtClean="0"/>
              <a:t>Bilinç, anlama, düşünme, algılama, hareketlerinin uyumu, dengesi ve solunum ile</a:t>
            </a:r>
            <a:r>
              <a:rPr lang="tr-TR" sz="1600" b="1" dirty="0" smtClean="0"/>
              <a:t> </a:t>
            </a:r>
            <a:r>
              <a:rPr lang="tr-TR" sz="1600" dirty="0" smtClean="0"/>
              <a:t>dolaşımı sağlar. Sinir sistemi şu yapılardan oluşur:</a:t>
            </a:r>
          </a:p>
          <a:p>
            <a:pPr lvl="2" algn="just">
              <a:buClr>
                <a:srgbClr val="C00000"/>
              </a:buClr>
              <a:buFont typeface="Wingdings" pitchFamily="2" charset="2"/>
              <a:buChar char="Ø"/>
            </a:pPr>
            <a:r>
              <a:rPr lang="tr-TR" sz="1600" dirty="0" smtClean="0"/>
              <a:t>Beyin</a:t>
            </a:r>
          </a:p>
          <a:p>
            <a:pPr lvl="2" algn="just">
              <a:buClr>
                <a:srgbClr val="C00000"/>
              </a:buClr>
              <a:buFont typeface="Wingdings" pitchFamily="2" charset="2"/>
              <a:buChar char="Ø"/>
            </a:pPr>
            <a:r>
              <a:rPr lang="tr-TR" sz="1600" dirty="0" smtClean="0"/>
              <a:t>Beyincik</a:t>
            </a:r>
          </a:p>
          <a:p>
            <a:pPr lvl="2" algn="just">
              <a:buClr>
                <a:srgbClr val="C00000"/>
              </a:buClr>
              <a:buFont typeface="Wingdings" pitchFamily="2" charset="2"/>
              <a:buChar char="Ø"/>
            </a:pPr>
            <a:r>
              <a:rPr lang="tr-TR" sz="1600" dirty="0" smtClean="0"/>
              <a:t>Omurilik</a:t>
            </a:r>
          </a:p>
          <a:p>
            <a:pPr lvl="2" algn="just">
              <a:buClr>
                <a:srgbClr val="C00000"/>
              </a:buClr>
              <a:buFont typeface="Wingdings" pitchFamily="2" charset="2"/>
              <a:buChar char="Ø"/>
            </a:pPr>
            <a:r>
              <a:rPr lang="tr-TR" sz="1600" dirty="0" smtClean="0"/>
              <a:t>Omurilik soğanı</a:t>
            </a:r>
          </a:p>
          <a:p>
            <a:pPr algn="just">
              <a:buNone/>
            </a:pPr>
            <a:r>
              <a:rPr lang="tr-TR" sz="1600" b="1" dirty="0" smtClean="0"/>
              <a:t>	Solunum sistemi: </a:t>
            </a:r>
            <a:r>
              <a:rPr lang="tr-TR" sz="1600" dirty="0" smtClean="0"/>
              <a:t>Vücuda gerekli olan gaz alışverişi görevini yaparak hücre ve dokuların oksijenlenmesini sağlar. Solunum sistemi şu organlardan oluşur:</a:t>
            </a:r>
          </a:p>
          <a:p>
            <a:pPr lvl="2" algn="just">
              <a:buClr>
                <a:srgbClr val="C00000"/>
              </a:buClr>
              <a:buFont typeface="Wingdings" pitchFamily="2" charset="2"/>
              <a:buChar char="Ø"/>
            </a:pPr>
            <a:r>
              <a:rPr lang="tr-TR" sz="1600" dirty="0" smtClean="0"/>
              <a:t>Solunum yolları</a:t>
            </a:r>
          </a:p>
          <a:p>
            <a:pPr lvl="2" algn="just">
              <a:buClr>
                <a:srgbClr val="C00000"/>
              </a:buClr>
              <a:buFont typeface="Wingdings" pitchFamily="2" charset="2"/>
              <a:buChar char="Ø"/>
            </a:pPr>
            <a:r>
              <a:rPr lang="tr-TR" sz="1600" dirty="0" smtClean="0"/>
              <a:t>Akciğerler</a:t>
            </a:r>
          </a:p>
          <a:p>
            <a:pPr algn="just">
              <a:buNone/>
            </a:pPr>
            <a:r>
              <a:rPr lang="tr-TR" sz="1600" b="1" dirty="0" smtClean="0"/>
              <a:t>	Vücutta nabız alınabilen bölgeler nelerdir?</a:t>
            </a:r>
          </a:p>
          <a:p>
            <a:pPr lvl="2" algn="just">
              <a:buClr>
                <a:srgbClr val="C00000"/>
              </a:buClr>
              <a:buFont typeface="Wingdings" pitchFamily="2" charset="2"/>
              <a:buChar char="Ø"/>
            </a:pPr>
            <a:r>
              <a:rPr lang="tr-TR" sz="1600" dirty="0" smtClean="0"/>
              <a:t>Şah damarı (adem elmasının her iki yanında)</a:t>
            </a:r>
          </a:p>
          <a:p>
            <a:pPr lvl="2" algn="just">
              <a:buClr>
                <a:srgbClr val="C00000"/>
              </a:buClr>
              <a:buFont typeface="Wingdings" pitchFamily="2" charset="2"/>
              <a:buChar char="Ø"/>
            </a:pPr>
            <a:r>
              <a:rPr lang="tr-TR" sz="1600" dirty="0" smtClean="0"/>
              <a:t>Ön-kol damarı (Bileğin iç yüzü, baş parmağın üst hizası)</a:t>
            </a:r>
          </a:p>
          <a:p>
            <a:pPr lvl="2" algn="just">
              <a:buClr>
                <a:srgbClr val="C00000"/>
              </a:buClr>
              <a:buFont typeface="Wingdings" pitchFamily="2" charset="2"/>
              <a:buChar char="Ø"/>
            </a:pPr>
            <a:r>
              <a:rPr lang="tr-TR" sz="1600" dirty="0" smtClean="0"/>
              <a:t>Bacak damarı (Ayak sırtının merkezinde)</a:t>
            </a:r>
          </a:p>
          <a:p>
            <a:pPr lvl="2" algn="just">
              <a:buClr>
                <a:srgbClr val="C00000"/>
              </a:buClr>
              <a:buFont typeface="Wingdings" pitchFamily="2" charset="2"/>
              <a:buChar char="Ø"/>
            </a:pPr>
            <a:r>
              <a:rPr lang="tr-TR" sz="1600" dirty="0" smtClean="0"/>
              <a:t>Kol damarı (Kolun iç yüzü, dirseğin üstü)</a:t>
            </a:r>
          </a:p>
          <a:p>
            <a:pPr algn="just">
              <a:buNone/>
            </a:pPr>
            <a:r>
              <a:rPr lang="tr-TR" sz="1600" dirty="0" smtClean="0"/>
              <a:t>	Hasta/yaralıların dolaşımını değerlendirirken, çocuk ve yetişkinlerde şah damarından, bebeklerde kol atardamarından nabız alınır.</a:t>
            </a:r>
          </a:p>
          <a:p>
            <a:pPr lvl="2" algn="just">
              <a:buClr>
                <a:srgbClr val="C00000"/>
              </a:buClr>
              <a:buFont typeface="Wingdings" pitchFamily="2" charset="2"/>
              <a:buChar char="Ø"/>
            </a:pP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13</a:t>
            </a:fld>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2 – Hasta/Yaralıların ve Olay </a:t>
            </a:r>
            <a:br>
              <a:rPr lang="tr-TR" sz="3200" dirty="0" smtClean="0">
                <a:latin typeface="Bookman Old Style" pitchFamily="18" charset="0"/>
              </a:rPr>
            </a:br>
            <a:r>
              <a:rPr lang="tr-TR" sz="3200" dirty="0" smtClean="0">
                <a:latin typeface="Bookman Old Style" pitchFamily="18" charset="0"/>
              </a:rPr>
              <a:t>Yerinin Değerlendirilmesi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t>Hasta ve Yaralıya Temel Yaklaşım</a:t>
            </a:r>
          </a:p>
          <a:p>
            <a:pPr algn="just">
              <a:buFont typeface="Wingdings" pitchFamily="2" charset="2"/>
              <a:buChar char="v"/>
            </a:pPr>
            <a:endParaRPr lang="tr-TR" sz="1600" b="1" dirty="0" smtClean="0"/>
          </a:p>
          <a:p>
            <a:pPr algn="just">
              <a:buNone/>
            </a:pPr>
            <a:r>
              <a:rPr lang="tr-TR" sz="1600" b="1" dirty="0" smtClean="0"/>
              <a:t>	Hasta/yaralının değerlendirilmesinin amacı nedir?</a:t>
            </a:r>
          </a:p>
          <a:p>
            <a:pPr lvl="2" algn="just">
              <a:buClr>
                <a:srgbClr val="C00000"/>
              </a:buClr>
              <a:buFont typeface="Wingdings" pitchFamily="2" charset="2"/>
              <a:buChar char="Ø"/>
            </a:pPr>
            <a:r>
              <a:rPr lang="tr-TR" sz="1600" dirty="0" smtClean="0"/>
              <a:t>Hastalık yada yaralanmanın ciddiyetini değerlendirmek</a:t>
            </a:r>
          </a:p>
          <a:p>
            <a:pPr lvl="2" algn="just">
              <a:buClr>
                <a:srgbClr val="C00000"/>
              </a:buClr>
              <a:buFont typeface="Wingdings" pitchFamily="2" charset="2"/>
              <a:buChar char="Ø"/>
            </a:pPr>
            <a:r>
              <a:rPr lang="tr-TR" sz="1600" dirty="0" smtClean="0"/>
              <a:t>İlkyardım önceliklerini belirlemek</a:t>
            </a:r>
          </a:p>
          <a:p>
            <a:pPr lvl="2" algn="just">
              <a:buClr>
                <a:srgbClr val="C00000"/>
              </a:buClr>
              <a:buFont typeface="Wingdings" pitchFamily="2" charset="2"/>
              <a:buChar char="Ø"/>
            </a:pPr>
            <a:r>
              <a:rPr lang="tr-TR" sz="1600" dirty="0" smtClean="0"/>
              <a:t>Yapılacak ilkyardım yöntemini belirlemek</a:t>
            </a:r>
          </a:p>
          <a:p>
            <a:pPr lvl="2" algn="just">
              <a:buClr>
                <a:srgbClr val="C00000"/>
              </a:buClr>
              <a:buFont typeface="Wingdings" pitchFamily="2" charset="2"/>
              <a:buChar char="Ø"/>
            </a:pPr>
            <a:r>
              <a:rPr lang="tr-TR" sz="1600" dirty="0" smtClean="0"/>
              <a:t>Güvenli bir müdahale sağlamak</a:t>
            </a:r>
          </a:p>
          <a:p>
            <a:pPr lvl="2" algn="just">
              <a:buClr>
                <a:srgbClr val="C00000"/>
              </a:buClr>
              <a:buFont typeface="Wingdings" pitchFamily="2" charset="2"/>
              <a:buChar char="Ø"/>
            </a:pPr>
            <a:endParaRPr lang="tr-TR" sz="1600" dirty="0" smtClean="0"/>
          </a:p>
          <a:p>
            <a:pPr algn="just">
              <a:buNone/>
            </a:pPr>
            <a:r>
              <a:rPr lang="tr-TR" sz="1600" b="1" dirty="0" smtClean="0"/>
              <a:t>	Hasta/yaralının ilk değerlendirilme aşamaları nelerdir?</a:t>
            </a:r>
          </a:p>
          <a:p>
            <a:pPr algn="just">
              <a:buNone/>
            </a:pPr>
            <a:r>
              <a:rPr lang="tr-TR" sz="1600" dirty="0" smtClean="0"/>
              <a:t>	Hasta/yaralıya sözlü uyaran yada hafifçe omzuna dokunarak “</a:t>
            </a:r>
            <a:r>
              <a:rPr lang="tr-TR" sz="1600" b="1" dirty="0" smtClean="0"/>
              <a:t>iyi misiniz?” </a:t>
            </a:r>
            <a:r>
              <a:rPr lang="tr-TR" sz="1600" dirty="0" smtClean="0"/>
              <a:t>diye sorularak </a:t>
            </a:r>
            <a:r>
              <a:rPr lang="tr-TR" sz="1600" b="1" dirty="0" smtClean="0"/>
              <a:t>bilinç durumu değerlendirmesi </a:t>
            </a:r>
            <a:r>
              <a:rPr lang="tr-TR" sz="1600" dirty="0" smtClean="0"/>
              <a:t>yapılır</a:t>
            </a:r>
            <a:r>
              <a:rPr lang="tr-TR" sz="1600" b="1" dirty="0" smtClean="0"/>
              <a:t>. </a:t>
            </a:r>
            <a:r>
              <a:rPr lang="tr-TR" sz="1600" dirty="0" smtClean="0"/>
              <a:t>Bilinç durumunun değerlendirilmesi daha sonraki aşamalar için önemlidir. Buna göre hasta/yaralının ilk değerlendirilme aşamaları şunlardır:</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14</a:t>
            </a:fld>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2 – Hasta/Yaralıların ve Olay </a:t>
            </a:r>
            <a:br>
              <a:rPr lang="tr-TR" sz="3200" dirty="0" smtClean="0">
                <a:latin typeface="Bookman Old Style" pitchFamily="18" charset="0"/>
              </a:rPr>
            </a:br>
            <a:r>
              <a:rPr lang="tr-TR" sz="3200" dirty="0" smtClean="0">
                <a:latin typeface="Bookman Old Style" pitchFamily="18" charset="0"/>
              </a:rPr>
              <a:t>Yerinin Değerlendirilmesi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r>
              <a:rPr lang="tr-TR" sz="1600" b="1" dirty="0" smtClean="0">
                <a:solidFill>
                  <a:srgbClr val="C00000"/>
                </a:solidFill>
              </a:rPr>
              <a:t>A. </a:t>
            </a:r>
            <a:r>
              <a:rPr lang="tr-TR" sz="1600" b="1" dirty="0" smtClean="0"/>
              <a:t>Ağız içi Temizliği</a:t>
            </a:r>
            <a:r>
              <a:rPr lang="tr-TR" sz="1600" b="1" dirty="0" smtClean="0">
                <a:solidFill>
                  <a:srgbClr val="C00000"/>
                </a:solidFill>
              </a:rPr>
              <a:t> </a:t>
            </a:r>
            <a:r>
              <a:rPr lang="tr-TR" sz="1600" b="1" dirty="0" smtClean="0"/>
              <a:t>Havayolu açıklığının değerlendirilmesi:</a:t>
            </a:r>
          </a:p>
          <a:p>
            <a:pPr algn="just">
              <a:buNone/>
            </a:pPr>
            <a:endParaRPr lang="tr-TR" sz="1600" b="1" dirty="0" smtClean="0"/>
          </a:p>
          <a:p>
            <a:pPr lvl="2" algn="just">
              <a:buClr>
                <a:srgbClr val="C00000"/>
              </a:buClr>
              <a:buFont typeface="Wingdings" pitchFamily="2" charset="2"/>
              <a:buChar char="Ø"/>
            </a:pPr>
            <a:r>
              <a:rPr lang="tr-TR" sz="1600" dirty="0" smtClean="0"/>
              <a:t>Özellikle bilinç kaybı olanlarda dil geri kaçarak solunum yolunu tıkayabilir yada kusmuk, yabancı cisimlerle solunum yolu tıkanabilir. Havanın akciğerlere ulaşabilmesi için hava yolunun açık olması gerekir.</a:t>
            </a:r>
          </a:p>
          <a:p>
            <a:pPr lvl="2" algn="just">
              <a:buClr>
                <a:srgbClr val="C00000"/>
              </a:buClr>
              <a:buNone/>
            </a:pPr>
            <a:endParaRPr lang="tr-TR" sz="1600" dirty="0" smtClean="0"/>
          </a:p>
          <a:p>
            <a:pPr lvl="2" algn="just">
              <a:buClr>
                <a:srgbClr val="C00000"/>
              </a:buClr>
              <a:buFont typeface="Wingdings" pitchFamily="2" charset="2"/>
              <a:buChar char="Ø"/>
            </a:pPr>
            <a:r>
              <a:rPr lang="tr-TR" sz="1600" dirty="0" smtClean="0"/>
              <a:t>Hava yolu açıklığı sağlanırken hasta/yaralı baş, boyun, gövde ekseni düz olacak şekilde yatırılmalıdır.</a:t>
            </a:r>
          </a:p>
          <a:p>
            <a:pPr lvl="2" algn="just">
              <a:buClr>
                <a:srgbClr val="C00000"/>
              </a:buClr>
              <a:buNone/>
            </a:pPr>
            <a:endParaRPr lang="tr-TR" sz="1600" dirty="0" smtClean="0"/>
          </a:p>
          <a:p>
            <a:pPr lvl="2" algn="just">
              <a:buClr>
                <a:srgbClr val="C00000"/>
              </a:buClr>
              <a:buFont typeface="Wingdings" pitchFamily="2" charset="2"/>
              <a:buChar char="Ø"/>
            </a:pPr>
            <a:r>
              <a:rPr lang="tr-TR" sz="1600" dirty="0" smtClean="0"/>
              <a:t>Bilinç kaybı belirlenmiş ise ağız içi önce göz ile daha sonra işaret parmağı yandan ağız içine sokularak bir çengel gibi kullanılarak diğer yandan çıkartılmak suretiyle kontrol edilmeli, ardından yabancı cisim varsa bir bez aracılığı ile çıkarılmalıdır.</a:t>
            </a:r>
          </a:p>
          <a:p>
            <a:pPr lvl="2" algn="just">
              <a:buClr>
                <a:srgbClr val="C00000"/>
              </a:buClr>
              <a:buNone/>
            </a:pPr>
            <a:endParaRPr lang="tr-TR" sz="1600" dirty="0" smtClean="0"/>
          </a:p>
          <a:p>
            <a:pPr lvl="2" algn="just">
              <a:buClr>
                <a:srgbClr val="C00000"/>
              </a:buClr>
              <a:buFont typeface="Wingdings" pitchFamily="2" charset="2"/>
              <a:buChar char="Ø"/>
            </a:pPr>
            <a:r>
              <a:rPr lang="tr-TR" sz="1600" dirty="0" smtClean="0"/>
              <a:t> Daha sonra bir el hasta/yaralının alnına konarak, diğer elin 2-3 parmağı ile çene tutularak baş geriye doğru itilip </a:t>
            </a:r>
            <a:r>
              <a:rPr lang="tr-TR" sz="1600" b="1" dirty="0" smtClean="0"/>
              <a:t>Baş-Çene pozisyonu verilir. Bu işlemler sırasında sert </a:t>
            </a:r>
            <a:r>
              <a:rPr lang="tr-TR" sz="1600" dirty="0" smtClean="0"/>
              <a:t>hareketlerden kaçınılmalıdır.</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15</a:t>
            </a:fld>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2 – Hasta/Yaralıların ve Olay </a:t>
            </a:r>
            <a:br>
              <a:rPr lang="tr-TR" sz="3200" dirty="0" smtClean="0">
                <a:latin typeface="Bookman Old Style" pitchFamily="18" charset="0"/>
              </a:rPr>
            </a:br>
            <a:r>
              <a:rPr lang="tr-TR" sz="3200" dirty="0" smtClean="0">
                <a:latin typeface="Bookman Old Style" pitchFamily="18" charset="0"/>
              </a:rPr>
              <a:t>Yerinin Değerlendirilmesi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r>
              <a:rPr lang="tr-TR" sz="1600" b="1" dirty="0" smtClean="0">
                <a:solidFill>
                  <a:srgbClr val="C00000"/>
                </a:solidFill>
              </a:rPr>
              <a:t>B. </a:t>
            </a:r>
            <a:r>
              <a:rPr lang="tr-TR" sz="1600" b="1" dirty="0" smtClean="0"/>
              <a:t>Bak Dinle – Hisset ile Solunumun değerlendirmesi:</a:t>
            </a:r>
          </a:p>
          <a:p>
            <a:pPr algn="just">
              <a:buNone/>
            </a:pPr>
            <a:endParaRPr lang="tr-TR" sz="1600" b="1" dirty="0" smtClean="0"/>
          </a:p>
          <a:p>
            <a:pPr algn="just">
              <a:buNone/>
            </a:pPr>
            <a:r>
              <a:rPr lang="tr-TR" sz="1600" dirty="0" smtClean="0"/>
              <a:t>	İlkyardımcı, başını hasta/yaralının göğsüne bakacak şekilde yan çevirerek yüzünü hasta/yaralının ağzına yaklaştırır, </a:t>
            </a:r>
            <a:r>
              <a:rPr lang="tr-TR" sz="1600" b="1" dirty="0" smtClean="0"/>
              <a:t>Bak-Dinle-Hisset yöntemi ile solunum yapıp yapmadığını </a:t>
            </a:r>
            <a:r>
              <a:rPr lang="tr-TR" sz="1600" b="1" i="1" dirty="0" smtClean="0"/>
              <a:t>10 saniye süre ile </a:t>
            </a:r>
            <a:r>
              <a:rPr lang="tr-TR" sz="1600" dirty="0" smtClean="0"/>
              <a:t>değerlendirir.</a:t>
            </a:r>
          </a:p>
          <a:p>
            <a:pPr lvl="2" algn="just">
              <a:buClr>
                <a:srgbClr val="C00000"/>
              </a:buClr>
              <a:buFont typeface="Wingdings" pitchFamily="2" charset="2"/>
              <a:buChar char="Ø"/>
            </a:pPr>
            <a:r>
              <a:rPr lang="tr-TR" sz="1600" dirty="0" smtClean="0"/>
              <a:t>Solunum hareketini gözler.</a:t>
            </a:r>
          </a:p>
          <a:p>
            <a:pPr lvl="2" algn="just">
              <a:buClr>
                <a:srgbClr val="C00000"/>
              </a:buClr>
              <a:buFont typeface="Wingdings" pitchFamily="2" charset="2"/>
              <a:buChar char="Ø"/>
            </a:pPr>
            <a:r>
              <a:rPr lang="tr-TR" sz="1600" dirty="0" smtClean="0"/>
              <a:t>Solunum sesini dinler.</a:t>
            </a:r>
          </a:p>
          <a:p>
            <a:pPr lvl="2" algn="just">
              <a:buClr>
                <a:srgbClr val="C00000"/>
              </a:buClr>
              <a:buFont typeface="Wingdings" pitchFamily="2" charset="2"/>
              <a:buChar char="Ø"/>
            </a:pPr>
            <a:r>
              <a:rPr lang="tr-TR" sz="1600" dirty="0" smtClean="0"/>
              <a:t>Yanağında hasta/yaralının nefesini hissetmeye çalışır.</a:t>
            </a:r>
          </a:p>
          <a:p>
            <a:pPr lvl="2" algn="just">
              <a:buClr>
                <a:srgbClr val="C00000"/>
              </a:buClr>
              <a:buFont typeface="Wingdings" pitchFamily="2" charset="2"/>
              <a:buChar char="Ø"/>
            </a:pPr>
            <a:r>
              <a:rPr lang="tr-TR" sz="1600" dirty="0" smtClean="0"/>
              <a:t>Solunum yoksa derhal yapay solunuma başlanır.</a:t>
            </a:r>
          </a:p>
          <a:p>
            <a:pPr algn="just">
              <a:buNone/>
            </a:pPr>
            <a:r>
              <a:rPr lang="tr-TR" sz="1600" b="1" dirty="0" smtClean="0">
                <a:solidFill>
                  <a:srgbClr val="C00000"/>
                </a:solidFill>
              </a:rPr>
              <a:t>	</a:t>
            </a:r>
          </a:p>
          <a:p>
            <a:pPr algn="just">
              <a:buNone/>
            </a:pPr>
            <a:r>
              <a:rPr lang="tr-TR" sz="1600" b="1" dirty="0" smtClean="0">
                <a:solidFill>
                  <a:srgbClr val="C00000"/>
                </a:solidFill>
              </a:rPr>
              <a:t>	C.</a:t>
            </a:r>
            <a:r>
              <a:rPr lang="tr-TR" sz="1600" b="1" dirty="0" smtClean="0"/>
              <a:t> Kompresyon : Kalp Masajı</a:t>
            </a:r>
          </a:p>
          <a:p>
            <a:pPr algn="just">
              <a:buNone/>
            </a:pPr>
            <a:endParaRPr lang="tr-TR" sz="1600" b="1" dirty="0" smtClean="0"/>
          </a:p>
          <a:p>
            <a:pPr algn="just">
              <a:buNone/>
            </a:pPr>
            <a:r>
              <a:rPr lang="tr-TR" sz="1600" dirty="0" smtClean="0"/>
              <a:t>	Bilinci kapalı ve solunumu durmuş olan hasta/yaralının tümünde </a:t>
            </a:r>
            <a:r>
              <a:rPr lang="tr-TR" sz="1600" b="1" dirty="0" smtClean="0"/>
              <a:t>dolaşım </a:t>
            </a:r>
            <a:r>
              <a:rPr lang="tr-TR" sz="1600" dirty="0" smtClean="0"/>
              <a:t>da durduğu bilinmelidir ve nabız bakma ile zaman harcanmamalıdır. Hasta / yaralılara 2 kurtarıcı suni solunum yapılmaktan hemen sonra kalp masajı uygulanmasına geçilmelidir.</a:t>
            </a:r>
          </a:p>
          <a:p>
            <a:pPr algn="just">
              <a:buNone/>
            </a:pPr>
            <a:r>
              <a:rPr lang="tr-TR" sz="1600" dirty="0" smtClean="0"/>
              <a:t>	ilk değerlendirme sonucu hasta/yaralının bilinci kapalı fakat solunumu varsa derhal </a:t>
            </a:r>
            <a:r>
              <a:rPr lang="tr-TR" sz="1600" b="1" dirty="0" smtClean="0"/>
              <a:t>koma pozisyonuna </a:t>
            </a:r>
            <a:r>
              <a:rPr lang="tr-TR" sz="1600" dirty="0" smtClean="0"/>
              <a:t>getirerek varsa diğer yararılar değerlendirilir.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16</a:t>
            </a:fld>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buFont typeface="Wingdings" pitchFamily="2" charset="2"/>
              <a:buChar char="v"/>
            </a:pPr>
            <a:r>
              <a:rPr lang="tr-TR" sz="1600" b="1" dirty="0" smtClean="0"/>
              <a:t>Solunum ve kalp durması nedir?</a:t>
            </a:r>
          </a:p>
          <a:p>
            <a:pPr>
              <a:buNone/>
            </a:pPr>
            <a:endParaRPr lang="tr-TR" sz="1600" b="1" dirty="0" smtClean="0"/>
          </a:p>
          <a:p>
            <a:pPr algn="just">
              <a:buNone/>
            </a:pPr>
            <a:r>
              <a:rPr lang="tr-TR" sz="1600" b="1" dirty="0" smtClean="0"/>
              <a:t>	Solunum durması</a:t>
            </a:r>
            <a:r>
              <a:rPr lang="tr-TR" sz="1600" dirty="0" smtClean="0"/>
              <a:t>: Solunum hareketlerinin durması nedeniyle vücudun yaşamak için ihtiyacı olan oksijenden yoksun kalmasıdır. Hemen yapay solunuma başlanmaz ise bir süre sonra kalp durması meydana gelir.</a:t>
            </a:r>
          </a:p>
          <a:p>
            <a:pPr algn="just">
              <a:buNone/>
            </a:pPr>
            <a:endParaRPr lang="tr-TR" sz="1600" b="1" dirty="0" smtClean="0"/>
          </a:p>
          <a:p>
            <a:pPr algn="just">
              <a:buNone/>
            </a:pPr>
            <a:r>
              <a:rPr lang="tr-TR" sz="1600" b="1" dirty="0" smtClean="0"/>
              <a:t>	Kalp durması: </a:t>
            </a:r>
            <a:r>
              <a:rPr lang="tr-TR" sz="1600" dirty="0" smtClean="0"/>
              <a:t>Bilinci kapalı kişide büyük arterlerden nabız alınamaması durumudur. Kalp</a:t>
            </a:r>
            <a:r>
              <a:rPr lang="tr-TR" sz="1600" b="1" dirty="0" smtClean="0"/>
              <a:t> </a:t>
            </a:r>
            <a:r>
              <a:rPr lang="tr-TR" sz="1600" dirty="0" smtClean="0"/>
              <a:t>durmasına 5 dakika içinde müdahale edilmezse dokuların oksijenlenmesi bozulacağı için beyin hasarı oluşur.</a:t>
            </a:r>
          </a:p>
          <a:p>
            <a:pPr algn="just">
              <a:buNone/>
            </a:pPr>
            <a:endParaRPr lang="tr-TR" sz="1600" b="1" dirty="0" smtClean="0"/>
          </a:p>
          <a:p>
            <a:pPr algn="just">
              <a:buNone/>
            </a:pPr>
            <a:r>
              <a:rPr lang="tr-TR" sz="1600" b="1" dirty="0" smtClean="0"/>
              <a:t>	Temel Yaşam Desteği nedir?</a:t>
            </a:r>
          </a:p>
          <a:p>
            <a:pPr algn="just">
              <a:buNone/>
            </a:pPr>
            <a:r>
              <a:rPr lang="tr-TR" sz="1600" dirty="0" smtClean="0"/>
              <a:t>	Hayat kurtarmak amacı ile hava yolu açıklığı sağlandıktan sonra, solunumu ve/veya kalbi durmuş kişiye yapay solunum ile akciğerlerine oksijen gitmesini, dış kalp masajı ile de kalpten kan pompalanmasını sağlamak üzere yapılan ilaçsız müdahalelerdir.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17</a:t>
            </a:fld>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pic>
        <p:nvPicPr>
          <p:cNvPr id="1026" name="Picture 2"/>
          <p:cNvPicPr>
            <a:picLocks noGrp="1" noChangeAspect="1" noChangeArrowheads="1"/>
          </p:cNvPicPr>
          <p:nvPr>
            <p:ph idx="1"/>
          </p:nvPr>
        </p:nvPicPr>
        <p:blipFill>
          <a:blip r:embed="rId2" cstate="print"/>
          <a:stretch>
            <a:fillRect/>
          </a:stretch>
        </p:blipFill>
        <p:spPr bwMode="auto">
          <a:xfrm>
            <a:off x="2257158" y="1600200"/>
            <a:ext cx="4629683" cy="4525963"/>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B1DEFA8C-F947-479F-BE07-76B6B3F80BF1}" type="slidenum">
              <a:rPr lang="tr-TR" smtClean="0"/>
              <a:pPr/>
              <a:t>18</a:t>
            </a:fld>
            <a:endParaRPr lang="tr-TR" dirty="0"/>
          </a:p>
        </p:txBody>
      </p:sp>
      <p:sp>
        <p:nvSpPr>
          <p:cNvPr id="7" name="6 Dikdörtgen"/>
          <p:cNvSpPr/>
          <p:nvPr/>
        </p:nvSpPr>
        <p:spPr>
          <a:xfrm>
            <a:off x="251520" y="1484784"/>
            <a:ext cx="8640960" cy="338554"/>
          </a:xfrm>
          <a:prstGeom prst="rect">
            <a:avLst/>
          </a:prstGeom>
        </p:spPr>
        <p:txBody>
          <a:bodyPr wrap="square">
            <a:spAutoFit/>
          </a:bodyPr>
          <a:lstStyle/>
          <a:p>
            <a:pPr lvl="2">
              <a:buClr>
                <a:srgbClr val="C00000"/>
              </a:buClr>
              <a:buFont typeface="Wingdings" pitchFamily="2" charset="2"/>
              <a:buChar char="Ø"/>
            </a:pPr>
            <a:r>
              <a:rPr lang="tr-TR" sz="1600" dirty="0" smtClean="0"/>
              <a:t>Ağız içi Kontrolü ve Havayolu açıklığını sağlayın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t>Hava yolunu açmak için Baş-Çene pozisyonu nasıl verilir?</a:t>
            </a:r>
          </a:p>
          <a:p>
            <a:pPr algn="just">
              <a:buNone/>
            </a:pPr>
            <a:endParaRPr lang="tr-TR" sz="1600" dirty="0" smtClean="0"/>
          </a:p>
          <a:p>
            <a:pPr algn="just">
              <a:buNone/>
            </a:pPr>
            <a:r>
              <a:rPr lang="tr-TR" sz="1600" dirty="0" smtClean="0"/>
              <a:t>	Bilinci kapalı bütün hasta/yaralılarda solunum yolu kontrol edilmelidir. Çünkü dil geriye kayabilir yada herhangi bir yabancı madde solunum yolunu tıkayabilir. Ağız içi kontrol edilerek temizlendikten sonra hastaya </a:t>
            </a:r>
            <a:r>
              <a:rPr lang="tr-TR" sz="1600" b="1" dirty="0" smtClean="0"/>
              <a:t>baş-çene pozisyonu verilir.</a:t>
            </a:r>
          </a:p>
          <a:p>
            <a:pPr algn="just">
              <a:buNone/>
            </a:pPr>
            <a:r>
              <a:rPr lang="tr-TR" sz="1600" b="1" dirty="0" smtClean="0"/>
              <a:t>	</a:t>
            </a:r>
          </a:p>
          <a:p>
            <a:pPr algn="just">
              <a:buNone/>
            </a:pPr>
            <a:r>
              <a:rPr lang="tr-TR" sz="1600" b="1" dirty="0" smtClean="0"/>
              <a:t>	Bunun için ;</a:t>
            </a:r>
          </a:p>
          <a:p>
            <a:pPr algn="just">
              <a:buNone/>
            </a:pPr>
            <a:endParaRPr lang="tr-TR" sz="1600" dirty="0" smtClean="0"/>
          </a:p>
          <a:p>
            <a:pPr lvl="2" algn="just">
              <a:buClr>
                <a:srgbClr val="C00000"/>
              </a:buClr>
              <a:buFont typeface="Wingdings" pitchFamily="2" charset="2"/>
              <a:buChar char="Ø"/>
            </a:pPr>
            <a:r>
              <a:rPr lang="es-ES" sz="1600" dirty="0" smtClean="0"/>
              <a:t>Bir el alına yerleştirilir,</a:t>
            </a:r>
          </a:p>
          <a:p>
            <a:pPr lvl="2" algn="just">
              <a:buClr>
                <a:srgbClr val="C00000"/>
              </a:buClr>
              <a:buFont typeface="Wingdings" pitchFamily="2" charset="2"/>
              <a:buChar char="Ø"/>
            </a:pPr>
            <a:r>
              <a:rPr lang="tr-TR" sz="1600" dirty="0" smtClean="0"/>
              <a:t>Diğer elin iki parmağı çeneye yerleştirilir,</a:t>
            </a:r>
          </a:p>
          <a:p>
            <a:pPr lvl="2" algn="just">
              <a:buClr>
                <a:srgbClr val="C00000"/>
              </a:buClr>
              <a:buFont typeface="Wingdings" pitchFamily="2" charset="2"/>
              <a:buChar char="Ø"/>
            </a:pPr>
            <a:r>
              <a:rPr lang="tr-TR" sz="1600" dirty="0" smtClean="0"/>
              <a:t>Baş geriye doğru itilir.</a:t>
            </a:r>
          </a:p>
          <a:p>
            <a:pPr lvl="2" algn="just">
              <a:buClr>
                <a:srgbClr val="C00000"/>
              </a:buClr>
              <a:buFont typeface="Wingdings" pitchFamily="2" charset="2"/>
              <a:buChar char="Ø"/>
            </a:pPr>
            <a:r>
              <a:rPr lang="tr-TR" sz="1600" dirty="0" smtClean="0"/>
              <a:t>Böylece dil yerinden oynatılarak hava yolu açıklığı sağlanmış olur.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19</a:t>
            </a:fld>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p:txBody>
          <a:bodyPr>
            <a:normAutofit/>
          </a:bodyPr>
          <a:lstStyle/>
          <a:p>
            <a:pPr algn="just">
              <a:buNone/>
            </a:pPr>
            <a:endParaRPr lang="tr-TR" dirty="0" smtClean="0"/>
          </a:p>
          <a:p>
            <a:pPr algn="just">
              <a:buNone/>
            </a:pPr>
            <a:endParaRPr lang="tr-TR" dirty="0" smtClean="0"/>
          </a:p>
          <a:p>
            <a:pPr algn="just">
              <a:buNone/>
            </a:pPr>
            <a:endParaRPr lang="tr-TR" dirty="0" smtClean="0"/>
          </a:p>
          <a:p>
            <a:pPr algn="just">
              <a:buNone/>
            </a:pPr>
            <a:endParaRPr lang="tr-TR" dirty="0" smtClean="0"/>
          </a:p>
          <a:p>
            <a:pPr algn="just">
              <a:buNone/>
            </a:pPr>
            <a:endParaRPr lang="tr-TR" dirty="0" smtClean="0"/>
          </a:p>
          <a:p>
            <a:pPr algn="just">
              <a:buNone/>
            </a:pPr>
            <a:endParaRPr lang="tr-TR" dirty="0" smtClean="0"/>
          </a:p>
          <a:p>
            <a:pPr algn="just">
              <a:buNone/>
            </a:pPr>
            <a:endParaRPr lang="tr-TR" dirty="0" smtClean="0"/>
          </a:p>
        </p:txBody>
      </p:sp>
      <p:sp>
        <p:nvSpPr>
          <p:cNvPr id="7" name="6 Dikdörtgen"/>
          <p:cNvSpPr/>
          <p:nvPr/>
        </p:nvSpPr>
        <p:spPr>
          <a:xfrm>
            <a:off x="500034" y="2857496"/>
            <a:ext cx="8052204" cy="1446550"/>
          </a:xfrm>
          <a:prstGeom prst="rect">
            <a:avLst/>
          </a:prstGeom>
          <a:noFill/>
        </p:spPr>
        <p:txBody>
          <a:bodyPr wrap="square" lIns="91440" tIns="45720" rIns="91440" bIns="45720">
            <a:spAutoFit/>
          </a:bodyPr>
          <a:lstStyle/>
          <a:p>
            <a:pPr algn="ctr"/>
            <a:r>
              <a:rPr lang="tr-T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TEMEL İLK YARDIM </a:t>
            </a:r>
          </a:p>
          <a:p>
            <a:pPr algn="ctr"/>
            <a:r>
              <a:rPr lang="tr-T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UYGULAMALARI </a:t>
            </a:r>
            <a:endParaRPr lang="tr-T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5082480" y="2060848"/>
            <a:ext cx="3810000" cy="3362325"/>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B1DEFA8C-F947-479F-BE07-76B6B3F80BF1}" type="slidenum">
              <a:rPr lang="tr-TR" smtClean="0"/>
              <a:pPr/>
              <a:t>20</a:t>
            </a:fld>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238894" y="2132856"/>
            <a:ext cx="382905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lvl="2" algn="just">
              <a:buClr>
                <a:srgbClr val="C00000"/>
              </a:buClr>
              <a:buFont typeface="Wingdings" pitchFamily="2" charset="2"/>
              <a:buChar char="v"/>
            </a:pPr>
            <a:r>
              <a:rPr lang="tr-TR" sz="1600" dirty="0" smtClean="0"/>
              <a:t>Hasta/yaralının hava yolu açıldıktan sonra, hemen solunumunu kontrol edin, solunumu kontrol etmek için </a:t>
            </a:r>
            <a:r>
              <a:rPr lang="tr-TR" sz="1600" b="1" dirty="0" smtClean="0"/>
              <a:t>Bak-Dinle-Hisset yöntemini </a:t>
            </a:r>
            <a:r>
              <a:rPr lang="tr-TR" sz="1600" dirty="0" smtClean="0"/>
              <a:t>uygulayın,</a:t>
            </a:r>
            <a:endParaRPr lang="es-ES" sz="1600" dirty="0" smtClean="0"/>
          </a:p>
          <a:p>
            <a:pPr lvl="2" algn="just">
              <a:buClr>
                <a:srgbClr val="C00000"/>
              </a:buClr>
              <a:buFont typeface="Wingdings" pitchFamily="2" charset="2"/>
              <a:buChar char="Ø"/>
            </a:pPr>
            <a:r>
              <a:rPr lang="tr-TR" sz="1600" b="1" dirty="0" smtClean="0"/>
              <a:t>Bak-Dinle-Hisset ile solunum değerlendirmesi:</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21</a:t>
            </a:fld>
            <a:endParaRPr lang="tr-TR" dirty="0"/>
          </a:p>
        </p:txBody>
      </p:sp>
      <p:pic>
        <p:nvPicPr>
          <p:cNvPr id="8" name="Picture 2"/>
          <p:cNvPicPr>
            <a:picLocks noChangeAspect="1" noChangeArrowheads="1"/>
          </p:cNvPicPr>
          <p:nvPr/>
        </p:nvPicPr>
        <p:blipFill>
          <a:blip r:embed="rId3" cstate="print"/>
          <a:srcRect/>
          <a:stretch>
            <a:fillRect/>
          </a:stretch>
        </p:blipFill>
        <p:spPr bwMode="auto">
          <a:xfrm>
            <a:off x="2195736" y="2780928"/>
            <a:ext cx="4757936" cy="3568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buFont typeface="Wingdings" pitchFamily="2" charset="2"/>
              <a:buChar char="v"/>
            </a:pPr>
            <a:r>
              <a:rPr lang="tr-TR" sz="1600" b="1" dirty="0" smtClean="0"/>
              <a:t>YAPAY SOLUNUMA BAŞLAMADAN ÖNCE İKİ KURTARMA SOLUNUMU İLE BAŞANIR,</a:t>
            </a:r>
          </a:p>
          <a:p>
            <a:pPr lvl="2" algn="just">
              <a:buClr>
                <a:srgbClr val="C00000"/>
              </a:buClr>
              <a:buFont typeface="Wingdings" pitchFamily="2" charset="2"/>
              <a:buChar char="Ø"/>
            </a:pPr>
            <a:r>
              <a:rPr lang="tr-TR" sz="1600" dirty="0" smtClean="0"/>
              <a:t>Ağızdan ağza tekniği için hasta/yaralıya </a:t>
            </a:r>
            <a:r>
              <a:rPr lang="tr-TR" sz="1600" b="1" dirty="0" smtClean="0"/>
              <a:t>Baş-Çene pozisyonu verilir</a:t>
            </a:r>
            <a:r>
              <a:rPr lang="tr-TR" sz="1600" dirty="0" smtClean="0"/>
              <a:t>,</a:t>
            </a:r>
            <a:endParaRPr lang="es-ES" sz="1600" dirty="0" smtClean="0"/>
          </a:p>
          <a:p>
            <a:pPr lvl="2" algn="just">
              <a:buClr>
                <a:srgbClr val="C00000"/>
              </a:buClr>
              <a:buFont typeface="Wingdings" pitchFamily="2" charset="2"/>
              <a:buChar char="Ø"/>
            </a:pPr>
            <a:r>
              <a:rPr lang="tr-TR" sz="1600" dirty="0" smtClean="0"/>
              <a:t>Bir elin baş ve işaret parmakları ile burun kanatları hava çıkmayacak şekilde kapatılır,</a:t>
            </a:r>
          </a:p>
          <a:p>
            <a:pPr lvl="2" algn="just">
              <a:buClr>
                <a:srgbClr val="C00000"/>
              </a:buClr>
              <a:buFont typeface="Wingdings" pitchFamily="2" charset="2"/>
              <a:buChar char="Ø"/>
            </a:pPr>
            <a:r>
              <a:rPr lang="tr-TR" sz="1600" dirty="0" smtClean="0"/>
              <a:t>İlkyardımcı, hasta/yaralının ağzını hava çıkmayacak şekilde kendi ağzı ile kavrar,</a:t>
            </a:r>
          </a:p>
          <a:p>
            <a:pPr lvl="2" algn="just">
              <a:buClr>
                <a:srgbClr val="C00000"/>
              </a:buClr>
              <a:buFont typeface="Wingdings" pitchFamily="2" charset="2"/>
              <a:buChar char="Ø"/>
            </a:pPr>
            <a:r>
              <a:rPr lang="tr-TR" sz="1600" dirty="0" smtClean="0"/>
              <a:t>Hasta akciğerine </a:t>
            </a:r>
            <a:r>
              <a:rPr lang="tr-TR" sz="1600" b="1" dirty="0" smtClean="0"/>
              <a:t>400-600 ml hava gidecek şekilde ağızdan iki kez üflenir,</a:t>
            </a:r>
          </a:p>
          <a:p>
            <a:pPr lvl="2" algn="just">
              <a:buClr>
                <a:srgbClr val="C00000"/>
              </a:buClr>
              <a:buFont typeface="Wingdings" pitchFamily="2" charset="2"/>
              <a:buChar char="Ø"/>
            </a:pPr>
            <a:endParaRPr lang="tr-TR" sz="1600" dirty="0" smtClean="0"/>
          </a:p>
          <a:p>
            <a:pPr lvl="2" algn="just">
              <a:buClr>
                <a:srgbClr val="C00000"/>
              </a:buClr>
              <a:buFont typeface="Wingdings" pitchFamily="2" charset="2"/>
              <a:buChar char="Ø"/>
            </a:pPr>
            <a:endParaRPr lang="tr-TR" sz="1600" dirty="0" smtClean="0"/>
          </a:p>
          <a:p>
            <a:pPr lvl="2" algn="just">
              <a:buClr>
                <a:srgbClr val="C00000"/>
              </a:buClr>
              <a:buFont typeface="Wingdings" pitchFamily="2" charset="2"/>
              <a:buChar char="Ø"/>
            </a:pPr>
            <a:endParaRPr lang="tr-TR" sz="1600" dirty="0" smtClean="0"/>
          </a:p>
          <a:p>
            <a:pPr lvl="2" algn="just">
              <a:buClr>
                <a:srgbClr val="C00000"/>
              </a:buClr>
              <a:buFont typeface="Wingdings" pitchFamily="2" charset="2"/>
              <a:buChar char="Ø"/>
            </a:pPr>
            <a:endParaRPr lang="tr-TR" sz="1600" dirty="0" smtClean="0"/>
          </a:p>
          <a:p>
            <a:pPr lvl="2" algn="just">
              <a:buClr>
                <a:srgbClr val="C00000"/>
              </a:buClr>
              <a:buFont typeface="Wingdings" pitchFamily="2" charset="2"/>
              <a:buChar char="Ø"/>
            </a:pPr>
            <a:endParaRPr lang="tr-TR" sz="1600" dirty="0" smtClean="0"/>
          </a:p>
          <a:p>
            <a:pPr lvl="2" algn="just">
              <a:buClr>
                <a:srgbClr val="C00000"/>
              </a:buClr>
              <a:buFont typeface="Wingdings" pitchFamily="2" charset="2"/>
              <a:buChar char="Ø"/>
            </a:pPr>
            <a:endParaRPr lang="tr-TR" sz="1600" dirty="0" smtClean="0"/>
          </a:p>
          <a:p>
            <a:pPr lvl="2" algn="just">
              <a:buClr>
                <a:srgbClr val="C00000"/>
              </a:buClr>
              <a:buFont typeface="Wingdings" pitchFamily="2" charset="2"/>
              <a:buChar char="Ø"/>
            </a:pPr>
            <a:endParaRPr lang="tr-TR" sz="1600" dirty="0" smtClean="0"/>
          </a:p>
          <a:p>
            <a:pPr lvl="2" algn="just">
              <a:buClr>
                <a:srgbClr val="C00000"/>
              </a:buClr>
              <a:buFont typeface="Wingdings" pitchFamily="2" charset="2"/>
              <a:buChar char="Ø"/>
            </a:pPr>
            <a:endParaRPr lang="tr-TR" sz="1600" dirty="0" smtClean="0"/>
          </a:p>
          <a:p>
            <a:pPr lvl="2" algn="just">
              <a:buClr>
                <a:srgbClr val="C00000"/>
              </a:buClr>
              <a:buNone/>
            </a:pPr>
            <a:endParaRPr lang="tr-TR" sz="1600" dirty="0" smtClean="0"/>
          </a:p>
          <a:p>
            <a:pPr lvl="2">
              <a:buClr>
                <a:srgbClr val="C00000"/>
              </a:buClr>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22</a:t>
            </a:fld>
            <a:endParaRPr lang="tr-TR" dirty="0"/>
          </a:p>
        </p:txBody>
      </p:sp>
      <p:pic>
        <p:nvPicPr>
          <p:cNvPr id="9" name="Picture 2"/>
          <p:cNvPicPr>
            <a:picLocks noChangeAspect="1" noChangeArrowheads="1"/>
          </p:cNvPicPr>
          <p:nvPr/>
        </p:nvPicPr>
        <p:blipFill>
          <a:blip r:embed="rId2" cstate="print"/>
          <a:srcRect/>
          <a:stretch>
            <a:fillRect/>
          </a:stretch>
        </p:blipFill>
        <p:spPr bwMode="auto">
          <a:xfrm>
            <a:off x="2674118" y="3572519"/>
            <a:ext cx="3675854" cy="2808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None/>
            </a:pPr>
            <a:endParaRPr lang="tr-TR" sz="1600" b="1" dirty="0" smtClean="0"/>
          </a:p>
          <a:p>
            <a:pPr lvl="2" algn="just">
              <a:buClr>
                <a:srgbClr val="C00000"/>
              </a:buClr>
              <a:buFont typeface="Wingdings" pitchFamily="2" charset="2"/>
              <a:buChar char="Ø"/>
            </a:pPr>
            <a:r>
              <a:rPr lang="tr-TR" sz="1600" dirty="0" smtClean="0"/>
              <a:t>Bu şekilde verilen hava hayati organları koruyacak yeterli oksijene </a:t>
            </a:r>
            <a:r>
              <a:rPr lang="tr-TR" sz="1600" b="1" dirty="0" smtClean="0"/>
              <a:t>(%16-18) sahiptir,</a:t>
            </a:r>
            <a:endParaRPr lang="tr-TR" sz="1600" dirty="0" smtClean="0"/>
          </a:p>
          <a:p>
            <a:pPr lvl="2" algn="just">
              <a:buClr>
                <a:srgbClr val="C00000"/>
              </a:buClr>
              <a:buFont typeface="Wingdings" pitchFamily="2" charset="2"/>
              <a:buChar char="Ø"/>
            </a:pPr>
            <a:r>
              <a:rPr lang="tr-TR" sz="1600" dirty="0" smtClean="0"/>
              <a:t>Ağız bölgesinde travma veya tıkanma gibi durumlarda yetişkinlerde, yapay solunum ağızdan buruna hava vererek yapılmalıdır.</a:t>
            </a:r>
            <a:endParaRPr lang="es-ES" sz="1600" dirty="0" smtClean="0"/>
          </a:p>
          <a:p>
            <a:pPr lvl="2" algn="just">
              <a:buClr>
                <a:srgbClr val="C00000"/>
              </a:buClr>
              <a:buFont typeface="Wingdings" pitchFamily="2" charset="2"/>
              <a:buChar char="Ø"/>
            </a:pPr>
            <a:r>
              <a:rPr lang="tr-TR" sz="1600" dirty="0" smtClean="0"/>
              <a:t>İlkyardımcı kendini korumak için yapay solunum sırasında ince bir tülbent, gazlı bez gibi araçlar kullana bilir.</a:t>
            </a:r>
          </a:p>
          <a:p>
            <a:pPr lvl="2" algn="just">
              <a:buClr>
                <a:srgbClr val="C00000"/>
              </a:buClr>
              <a:buFont typeface="Wingdings" pitchFamily="2" charset="2"/>
              <a:buChar char="Ø"/>
            </a:pPr>
            <a:r>
              <a:rPr lang="tr-TR" sz="1600" b="1" dirty="0" smtClean="0"/>
              <a:t>Kurtarma solunum sonrasında hemen hasta/yaralıya Dış Kalp Masajı yapmak için pozisyon alınız. Kesinlikle nabız bakmak için zaman kaybetmeyiniz.</a:t>
            </a:r>
          </a:p>
          <a:p>
            <a:pPr lvl="2" algn="just">
              <a:buClr>
                <a:srgbClr val="C00000"/>
              </a:buClr>
              <a:buNone/>
            </a:pPr>
            <a:r>
              <a:rPr lang="tr-TR" sz="1600" b="1" dirty="0" smtClean="0"/>
              <a:t>	Unutmayın ki bilinci kapalı olan ve solunumu durmuş olan </a:t>
            </a:r>
            <a:r>
              <a:rPr lang="tr-TR" sz="1600" b="1" dirty="0" err="1" smtClean="0"/>
              <a:t>ker</a:t>
            </a:r>
            <a:r>
              <a:rPr lang="tr-TR" sz="1600" b="1" dirty="0" smtClean="0"/>
              <a:t> kişide dolaşım olmaz yani kalbi durur.</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23</a:t>
            </a:fld>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Dış kalp masajı yapınız.</a:t>
            </a:r>
          </a:p>
          <a:p>
            <a:pPr lvl="2" algn="just">
              <a:buClr>
                <a:srgbClr val="C00000"/>
              </a:buClr>
              <a:buFont typeface="Wingdings" pitchFamily="2" charset="2"/>
              <a:buChar char="Ø"/>
            </a:pPr>
            <a:r>
              <a:rPr lang="tr-TR" sz="1600" dirty="0" smtClean="0"/>
              <a:t>Hasta/yaralının hemen sert zemine yatırılması sağlanmalıdır.</a:t>
            </a:r>
            <a:endParaRPr lang="es-ES" sz="1600" dirty="0" smtClean="0"/>
          </a:p>
          <a:p>
            <a:pPr lvl="2" algn="just">
              <a:buClr>
                <a:srgbClr val="C00000"/>
              </a:buClr>
              <a:buFont typeface="Wingdings" pitchFamily="2" charset="2"/>
              <a:buChar char="Ø"/>
            </a:pPr>
            <a:r>
              <a:rPr lang="tr-TR" sz="1600" dirty="0" smtClean="0"/>
              <a:t>Hasta/yaralının göğüs bölgesinde bulunan elbiseler hemen çıkarılmalıdır.</a:t>
            </a:r>
          </a:p>
          <a:p>
            <a:pPr lvl="2" algn="just">
              <a:buClr>
                <a:srgbClr val="C00000"/>
              </a:buClr>
              <a:buFont typeface="Wingdings" pitchFamily="2" charset="2"/>
              <a:buChar char="Ø"/>
            </a:pPr>
            <a:r>
              <a:rPr lang="tr-TR" sz="1600" dirty="0" smtClean="0"/>
              <a:t>Kurtarıcının güçlü olan elinin topuğu göğüs bölgesinin tam merkezine konulur. ( her iki kaburganın birleştiği noktanın tam merkezi ) Bu elin üzerine diğer el yerleştirilir.</a:t>
            </a:r>
          </a:p>
          <a:p>
            <a:pPr lvl="2" algn="just">
              <a:buClr>
                <a:srgbClr val="C00000"/>
              </a:buClr>
              <a:buFont typeface="Wingdings" pitchFamily="2" charset="2"/>
              <a:buChar char="Ø"/>
            </a:pPr>
            <a:r>
              <a:rPr lang="tr-TR" sz="1600" dirty="0" smtClean="0"/>
              <a:t>Her iki el parmak bir birine geçirilir ve hastaya temas etmemesine dikkat edilir. Eller sabit tutulmalıdır. Dirsekler ve omuzlar düz ve hasta/yaralının vücudu dik tutulacak şekilde tutulmalıdır.</a:t>
            </a:r>
          </a:p>
          <a:p>
            <a:pPr lvl="2" algn="just">
              <a:buClr>
                <a:srgbClr val="C00000"/>
              </a:buClr>
              <a:buFont typeface="Wingdings" pitchFamily="2" charset="2"/>
              <a:buChar char="Ø"/>
            </a:pPr>
            <a:r>
              <a:rPr lang="tr-TR" sz="1600" dirty="0" smtClean="0"/>
              <a:t>Vücut ağırlığı ile kaburga kemikleri </a:t>
            </a:r>
            <a:r>
              <a:rPr lang="tr-TR" sz="1600" b="1" i="1" dirty="0" smtClean="0"/>
              <a:t>4-5 cm içe çökecek şekilde (yandan bakıldığında </a:t>
            </a:r>
            <a:r>
              <a:rPr lang="tr-TR" sz="1600" dirty="0" smtClean="0"/>
              <a:t>göğüs yüksekliğinin 1/3’ü kadar ) ritmik olarak sıkıştırma-gevşetme şeklinde bası uygulanır. Erişkinlerde dakikada 100 bası uygulanmalıdır.</a:t>
            </a:r>
          </a:p>
          <a:p>
            <a:pPr lvl="2" algn="just">
              <a:buClr>
                <a:srgbClr val="C00000"/>
              </a:buClr>
              <a:buFont typeface="Wingdings" pitchFamily="2" charset="2"/>
              <a:buChar char="Ø"/>
            </a:pPr>
            <a:r>
              <a:rPr lang="tr-TR" sz="1600" dirty="0" smtClean="0"/>
              <a:t>Dış kalp masajı ve yapay solunum birlikte uygulandığında, yetişkinlerde tek yada iki ilkyardımcı ile </a:t>
            </a:r>
            <a:r>
              <a:rPr lang="tr-TR" sz="1600" b="1" dirty="0" smtClean="0"/>
              <a:t>30/2 olarak </a:t>
            </a:r>
            <a:r>
              <a:rPr lang="tr-TR" sz="1600" dirty="0" smtClean="0"/>
              <a:t>uygulanır.</a:t>
            </a:r>
          </a:p>
          <a:p>
            <a:pPr lvl="2" algn="just">
              <a:buClr>
                <a:srgbClr val="C00000"/>
              </a:buClr>
              <a:buFont typeface="Wingdings" pitchFamily="2" charset="2"/>
              <a:buChar char="Ø"/>
            </a:pPr>
            <a:r>
              <a:rPr lang="tr-TR" sz="1600" dirty="0" smtClean="0"/>
              <a:t>Temel yaşam desteğine </a:t>
            </a:r>
            <a:r>
              <a:rPr lang="tr-TR" sz="1600" b="1" dirty="0" smtClean="0"/>
              <a:t>30/2 olarak </a:t>
            </a:r>
            <a:r>
              <a:rPr lang="tr-TR" sz="1600" dirty="0" smtClean="0"/>
              <a:t>bu konuda eğitim almış bir sağlık personeli gelinceye kadar, hasta/yaralının solunumu dönünceye kadar, bitkinlikten yorgun düşünceye kadar devam edilmelidir.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24</a:t>
            </a:fld>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lvl="2" algn="just">
              <a:buClr>
                <a:srgbClr val="C00000"/>
              </a:buClr>
              <a:buNone/>
            </a:pPr>
            <a:endParaRPr lang="tr-TR" sz="1600" b="1" dirty="0" smtClean="0"/>
          </a:p>
          <a:p>
            <a:pPr lvl="2" algn="just">
              <a:buClr>
                <a:srgbClr val="C00000"/>
              </a:buClr>
              <a:buNone/>
            </a:pPr>
            <a:r>
              <a:rPr lang="tr-TR" sz="1600" b="1" dirty="0" smtClean="0"/>
              <a:t>Solunum yoksa </a:t>
            </a:r>
            <a:r>
              <a:rPr lang="tr-TR" sz="1600" b="1" u="sng" dirty="0" smtClean="0"/>
              <a:t>iki kurtarıcı </a:t>
            </a:r>
            <a:r>
              <a:rPr lang="tr-TR" sz="1600" b="1" dirty="0" smtClean="0"/>
              <a:t>solunum verir.</a:t>
            </a:r>
          </a:p>
          <a:p>
            <a:pPr lvl="2" algn="just">
              <a:buClr>
                <a:srgbClr val="C00000"/>
              </a:buClr>
              <a:buNone/>
            </a:pPr>
            <a:endParaRPr lang="tr-TR" sz="1600" b="1" dirty="0" smtClean="0"/>
          </a:p>
          <a:p>
            <a:pPr lvl="2" algn="just">
              <a:buClr>
                <a:srgbClr val="C00000"/>
              </a:buClr>
              <a:buFont typeface="Wingdings" pitchFamily="2" charset="2"/>
              <a:buChar char="Ø"/>
            </a:pPr>
            <a:r>
              <a:rPr lang="tr-TR" sz="1600" dirty="0" smtClean="0"/>
              <a:t>Dış kalp masajı 1-8 yaşına kadar çocuklar göğüs merkezine </a:t>
            </a:r>
            <a:r>
              <a:rPr lang="tr-TR" sz="1600" b="1" dirty="0" smtClean="0"/>
              <a:t>tek</a:t>
            </a:r>
            <a:r>
              <a:rPr lang="tr-TR" sz="1600" dirty="0" smtClean="0"/>
              <a:t> elle </a:t>
            </a:r>
            <a:r>
              <a:rPr lang="tr-TR" sz="1600" b="1" dirty="0" smtClean="0"/>
              <a:t>2.5-5 cm </a:t>
            </a:r>
            <a:r>
              <a:rPr lang="tr-TR" sz="1600" dirty="0" smtClean="0"/>
              <a:t>çökecek şekilde yapılmalıdır (yandan bakıldığında göğüs yüksekliğinin </a:t>
            </a:r>
            <a:r>
              <a:rPr lang="tr-TR" sz="1600" b="1" dirty="0" smtClean="0"/>
              <a:t>1/3</a:t>
            </a:r>
            <a:r>
              <a:rPr lang="tr-TR" sz="1600" dirty="0" smtClean="0"/>
              <a:t>’ü kadar).</a:t>
            </a:r>
          </a:p>
          <a:p>
            <a:pPr lvl="2" algn="just">
              <a:buClr>
                <a:srgbClr val="C00000"/>
              </a:buClr>
              <a:buFont typeface="Wingdings" pitchFamily="2" charset="2"/>
              <a:buChar char="Ø"/>
            </a:pPr>
            <a:r>
              <a:rPr lang="tr-TR" sz="1600" dirty="0" smtClean="0"/>
              <a:t>Dış kalp masajı Yapay solunum birlikte uygulandığında, çocuklarda tek ilk yardımcı var ise </a:t>
            </a:r>
            <a:r>
              <a:rPr lang="tr-TR" sz="1600" b="1" i="1" dirty="0" smtClean="0"/>
              <a:t>30/2 olarak </a:t>
            </a:r>
            <a:r>
              <a:rPr lang="tr-TR" sz="1600" dirty="0" smtClean="0"/>
              <a:t>uygulanır. ( iri çocuklarda iki el uygulaması yapıla bilir )</a:t>
            </a:r>
          </a:p>
          <a:p>
            <a:pPr lvl="2" algn="just">
              <a:buClr>
                <a:srgbClr val="C00000"/>
              </a:buClr>
              <a:buFont typeface="Wingdings" pitchFamily="2" charset="2"/>
              <a:buChar char="Ø"/>
            </a:pPr>
            <a:r>
              <a:rPr lang="tr-TR" sz="1600" dirty="0" smtClean="0"/>
              <a:t>Çocuklarda göğüs masajı </a:t>
            </a:r>
            <a:r>
              <a:rPr lang="tr-TR" sz="1600" b="1" dirty="0" smtClean="0"/>
              <a:t>dakikada 100 bası </a:t>
            </a:r>
            <a:r>
              <a:rPr lang="tr-TR" sz="1600" dirty="0" smtClean="0"/>
              <a:t>uygulanır.</a:t>
            </a:r>
          </a:p>
          <a:p>
            <a:pPr lvl="2" algn="just">
              <a:buClr>
                <a:srgbClr val="C00000"/>
              </a:buClr>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25</a:t>
            </a:fld>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lvl="2" algn="just">
              <a:buClr>
                <a:srgbClr val="C00000"/>
              </a:buClr>
              <a:buNone/>
            </a:pPr>
            <a:r>
              <a:rPr lang="tr-TR" sz="1600" b="1" dirty="0" smtClean="0"/>
              <a:t>Bebeklerde (0-1 yaş) Temel Yaşam Desteği nasıl yapılır?</a:t>
            </a:r>
          </a:p>
          <a:p>
            <a:pPr lvl="2" algn="just">
              <a:buClr>
                <a:srgbClr val="C00000"/>
              </a:buClr>
              <a:buNone/>
            </a:pPr>
            <a:endParaRPr lang="tr-TR" sz="1600" dirty="0" smtClean="0"/>
          </a:p>
          <a:p>
            <a:pPr lvl="2" algn="just">
              <a:buClr>
                <a:srgbClr val="C00000"/>
              </a:buClr>
              <a:buFont typeface="Wingdings" pitchFamily="2" charset="2"/>
              <a:buChar char="Ø"/>
            </a:pPr>
            <a:r>
              <a:rPr lang="tr-TR" sz="1600" dirty="0" smtClean="0"/>
              <a:t>Çevrenizi ve kendinizin can güvenliğini sağlayın.</a:t>
            </a:r>
          </a:p>
          <a:p>
            <a:pPr lvl="2" algn="just">
              <a:buClr>
                <a:srgbClr val="C00000"/>
              </a:buClr>
              <a:buFont typeface="Wingdings" pitchFamily="2" charset="2"/>
              <a:buChar char="Ø"/>
            </a:pPr>
            <a:r>
              <a:rPr lang="tr-TR" sz="1600" dirty="0" smtClean="0"/>
              <a:t>Olayın bulunduğu ortama girerken kendinizi tanıtın ve ilk yardımcı olduğunuzu belirtin.</a:t>
            </a:r>
          </a:p>
          <a:p>
            <a:pPr lvl="2" algn="just">
              <a:buClr>
                <a:srgbClr val="C00000"/>
              </a:buClr>
              <a:buFont typeface="Wingdings" pitchFamily="2" charset="2"/>
              <a:buChar char="Ø"/>
            </a:pPr>
            <a:r>
              <a:rPr lang="tr-TR" sz="1600" dirty="0" smtClean="0"/>
              <a:t>Hasta / yaralının yanına yaklaşın diz çökün</a:t>
            </a:r>
          </a:p>
          <a:p>
            <a:pPr lvl="2" algn="just">
              <a:buClr>
                <a:srgbClr val="C00000"/>
              </a:buClr>
              <a:buFont typeface="Wingdings" pitchFamily="2" charset="2"/>
              <a:buChar char="Ø"/>
            </a:pPr>
            <a:r>
              <a:rPr lang="tr-TR" sz="1600" dirty="0" smtClean="0"/>
              <a:t>Hasta / yaralının bebeğinin topuğuna hafifçe vurarak bilinç kontrolü yapılır, el avuç içinde bu uygulama kullanılır.</a:t>
            </a:r>
          </a:p>
          <a:p>
            <a:pPr lvl="2" algn="just">
              <a:buClr>
                <a:srgbClr val="C00000"/>
              </a:buClr>
              <a:buFont typeface="Wingdings" pitchFamily="2" charset="2"/>
              <a:buChar char="Ø"/>
            </a:pPr>
            <a:r>
              <a:rPr lang="tr-TR" sz="1600" dirty="0" smtClean="0"/>
              <a:t>Yapay solunum </a:t>
            </a:r>
            <a:r>
              <a:rPr lang="tr-TR" sz="1600" b="1" dirty="0" smtClean="0"/>
              <a:t>BEŞ kez </a:t>
            </a:r>
            <a:r>
              <a:rPr lang="tr-TR" sz="1600" dirty="0" smtClean="0"/>
              <a:t>bir ağız dolusu hava vererek başlayınız,</a:t>
            </a:r>
          </a:p>
          <a:p>
            <a:pPr lvl="2" algn="just">
              <a:buClr>
                <a:srgbClr val="C00000"/>
              </a:buClr>
              <a:buFont typeface="Wingdings" pitchFamily="2" charset="2"/>
              <a:buChar char="Ø"/>
            </a:pPr>
            <a:r>
              <a:rPr lang="tr-TR" sz="1600" dirty="0" smtClean="0"/>
              <a:t>Dış kalp masajı ve yapay solunum birlikte uygulandığında, bebeklerde tek ilkyardımcı var ise </a:t>
            </a:r>
            <a:r>
              <a:rPr lang="tr-TR" sz="1600" b="1" dirty="0" smtClean="0"/>
              <a:t>30/2 olarak </a:t>
            </a:r>
            <a:r>
              <a:rPr lang="tr-TR" sz="1600" dirty="0" smtClean="0"/>
              <a:t>uygulanır.</a:t>
            </a:r>
          </a:p>
          <a:p>
            <a:pPr lvl="2" algn="just">
              <a:buClr>
                <a:srgbClr val="C00000"/>
              </a:buClr>
              <a:buFont typeface="Wingdings" pitchFamily="2" charset="2"/>
              <a:buChar char="Ø"/>
            </a:pPr>
            <a:r>
              <a:rPr lang="tr-TR" sz="1600" dirty="0" smtClean="0"/>
              <a:t>Kalp masajı göğüs kemiği </a:t>
            </a:r>
            <a:r>
              <a:rPr lang="tr-TR" sz="1600" b="1" dirty="0" smtClean="0"/>
              <a:t>1-1.5 cm içeri </a:t>
            </a:r>
            <a:r>
              <a:rPr lang="tr-TR" sz="1600" dirty="0" smtClean="0"/>
              <a:t>çökecek şekilde yapılır ( yandan bakıldığında göğüs yüksekliği</a:t>
            </a:r>
            <a:r>
              <a:rPr lang="tr-TR" sz="1600" b="1" dirty="0" smtClean="0"/>
              <a:t> 1/3’ü </a:t>
            </a:r>
            <a:r>
              <a:rPr lang="tr-TR" sz="1600" dirty="0" smtClean="0"/>
              <a:t>kadar )</a:t>
            </a:r>
          </a:p>
          <a:p>
            <a:pPr lvl="2" algn="just">
              <a:buClr>
                <a:srgbClr val="C00000"/>
              </a:buClr>
              <a:buFont typeface="Wingdings" pitchFamily="2" charset="2"/>
              <a:buChar char="Ø"/>
            </a:pPr>
            <a:r>
              <a:rPr lang="tr-TR" sz="1600" dirty="0" smtClean="0"/>
              <a:t>Bebeklerde göğüs masajı </a:t>
            </a:r>
            <a:r>
              <a:rPr lang="tr-TR" sz="1600" b="1" dirty="0" smtClean="0"/>
              <a:t>dakikada 100 bası </a:t>
            </a:r>
            <a:r>
              <a:rPr lang="tr-TR" sz="1600" dirty="0" smtClean="0"/>
              <a:t>uygulanır.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26</a:t>
            </a:fld>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Hava yolu tıkanıklığı nedir </a:t>
            </a:r>
          </a:p>
          <a:p>
            <a:pPr algn="just">
              <a:buNone/>
            </a:pPr>
            <a:r>
              <a:rPr lang="tr-TR" sz="1600" dirty="0" smtClean="0"/>
              <a:t>	Hava yolunun, solunumu gerçekleştirmek için gerekli havanın geçişine engel olacak şekilde tıkanmasıdır. Tıkanma tam tıkanma yada kısmi tıkanma şeklinde olabilir.</a:t>
            </a:r>
            <a:r>
              <a:rPr lang="tr-TR" sz="1600" b="1" dirty="0" smtClean="0"/>
              <a:t> </a:t>
            </a:r>
          </a:p>
          <a:p>
            <a:pPr algn="just">
              <a:buNone/>
            </a:pPr>
            <a:r>
              <a:rPr lang="tr-TR" sz="1600" b="1" dirty="0" smtClean="0"/>
              <a:t>	</a:t>
            </a:r>
          </a:p>
          <a:p>
            <a:pPr algn="just">
              <a:buNone/>
            </a:pPr>
            <a:r>
              <a:rPr lang="tr-TR" sz="1600" b="1" dirty="0" smtClean="0"/>
              <a:t>	Hava yolu tıkanıklığı belirtileri nelerdir?</a:t>
            </a:r>
          </a:p>
          <a:p>
            <a:pPr algn="just">
              <a:buNone/>
            </a:pPr>
            <a:endParaRPr lang="tr-TR" sz="1600" b="1" dirty="0" smtClean="0"/>
          </a:p>
          <a:p>
            <a:pPr algn="just">
              <a:buNone/>
            </a:pPr>
            <a:r>
              <a:rPr lang="tr-TR" sz="1600" b="1" dirty="0" smtClean="0"/>
              <a:t>	Tam tıkanma belirtileri:</a:t>
            </a:r>
            <a:endParaRPr lang="tr-TR" sz="1600" dirty="0" smtClean="0"/>
          </a:p>
          <a:p>
            <a:pPr lvl="2" algn="just">
              <a:buClr>
                <a:srgbClr val="C00000"/>
              </a:buClr>
              <a:buFont typeface="Wingdings" pitchFamily="2" charset="2"/>
              <a:buChar char="Ø"/>
            </a:pPr>
            <a:r>
              <a:rPr lang="tr-TR" sz="1600" dirty="0" smtClean="0"/>
              <a:t>Nefes alamaz,</a:t>
            </a:r>
          </a:p>
          <a:p>
            <a:pPr lvl="2" algn="just">
              <a:buClr>
                <a:srgbClr val="C00000"/>
              </a:buClr>
              <a:buFont typeface="Wingdings" pitchFamily="2" charset="2"/>
              <a:buChar char="Ø"/>
            </a:pPr>
            <a:r>
              <a:rPr lang="tr-TR" sz="1600" dirty="0" smtClean="0"/>
              <a:t>Acı çeker, ellerini boynuna götürür,</a:t>
            </a:r>
          </a:p>
          <a:p>
            <a:pPr lvl="2" algn="just">
              <a:buClr>
                <a:srgbClr val="C00000"/>
              </a:buClr>
              <a:buFont typeface="Wingdings" pitchFamily="2" charset="2"/>
              <a:buChar char="Ø"/>
            </a:pPr>
            <a:r>
              <a:rPr lang="tr-TR" sz="1600" dirty="0" smtClean="0"/>
              <a:t>Konuşamaz,</a:t>
            </a:r>
          </a:p>
          <a:p>
            <a:pPr lvl="2" algn="just">
              <a:buClr>
                <a:srgbClr val="C00000"/>
              </a:buClr>
              <a:buFont typeface="Wingdings" pitchFamily="2" charset="2"/>
              <a:buChar char="Ø"/>
            </a:pPr>
            <a:r>
              <a:rPr lang="tr-TR" sz="1600" dirty="0" smtClean="0"/>
              <a:t> Rengi morarmıştır</a:t>
            </a:r>
          </a:p>
          <a:p>
            <a:pPr lvl="2" algn="just">
              <a:buClr>
                <a:srgbClr val="C00000"/>
              </a:buClr>
              <a:buNone/>
            </a:pPr>
            <a:endParaRPr lang="es-ES" sz="1600" dirty="0" smtClean="0"/>
          </a:p>
          <a:p>
            <a:pPr algn="just">
              <a:buNone/>
            </a:pPr>
            <a:r>
              <a:rPr lang="tr-TR" sz="1600" dirty="0" smtClean="0"/>
              <a:t>	Bu durumda kişi son derece sıkıntılı ve ölüm korkusu tabiri vardır. Kişi elleri ile boğazını tutabilir.</a:t>
            </a:r>
            <a:endParaRPr lang="tr-TR" sz="1600" b="1" dirty="0" smtClean="0"/>
          </a:p>
          <a:p>
            <a:pPr algn="just">
              <a:buNone/>
            </a:pPr>
            <a:r>
              <a:rPr lang="tr-TR" sz="1600" b="1" dirty="0" smtClean="0"/>
              <a:t>	</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27</a:t>
            </a:fld>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Kısmi tıkanma belirtileri:</a:t>
            </a:r>
          </a:p>
          <a:p>
            <a:pPr lvl="2" algn="just">
              <a:buClr>
                <a:srgbClr val="C00000"/>
              </a:buClr>
              <a:buFont typeface="Wingdings" pitchFamily="2" charset="2"/>
              <a:buChar char="Ø"/>
            </a:pPr>
            <a:r>
              <a:rPr lang="tr-TR" sz="1600" dirty="0" smtClean="0"/>
              <a:t>Öksürür</a:t>
            </a:r>
          </a:p>
          <a:p>
            <a:pPr lvl="2" algn="just">
              <a:buClr>
                <a:srgbClr val="C00000"/>
              </a:buClr>
              <a:buFont typeface="Wingdings" pitchFamily="2" charset="2"/>
              <a:buChar char="Ø"/>
            </a:pPr>
            <a:r>
              <a:rPr lang="tr-TR" sz="1600" dirty="0" smtClean="0"/>
              <a:t>Nefes alabilir</a:t>
            </a:r>
          </a:p>
          <a:p>
            <a:pPr lvl="2" algn="just">
              <a:buClr>
                <a:srgbClr val="C00000"/>
              </a:buClr>
              <a:buFont typeface="Wingdings" pitchFamily="2" charset="2"/>
              <a:buChar char="Ø"/>
            </a:pPr>
            <a:r>
              <a:rPr lang="tr-TR" sz="1600" dirty="0" smtClean="0"/>
              <a:t>Konuşabilir</a:t>
            </a:r>
          </a:p>
          <a:p>
            <a:pPr algn="just">
              <a:buNone/>
            </a:pPr>
            <a:endParaRPr lang="tr-TR" sz="1600" dirty="0" smtClean="0"/>
          </a:p>
          <a:p>
            <a:pPr algn="just">
              <a:buNone/>
            </a:pPr>
            <a:r>
              <a:rPr lang="tr-TR" sz="1600" dirty="0" smtClean="0"/>
              <a:t>	Bu durumda </a:t>
            </a:r>
            <a:r>
              <a:rPr lang="tr-TR" sz="1600" b="1" dirty="0" smtClean="0"/>
              <a:t>hastaya dokunulmaz, öksürmeye teşvik edilir.</a:t>
            </a:r>
            <a:endParaRPr lang="tr-TR" sz="1600" dirty="0" smtClean="0"/>
          </a:p>
          <a:p>
            <a:pPr algn="just">
              <a:buNone/>
            </a:pPr>
            <a:r>
              <a:rPr lang="tr-TR" sz="1600" dirty="0" smtClean="0"/>
              <a:t>	</a:t>
            </a:r>
            <a:r>
              <a:rPr lang="tr-TR" sz="1600" b="1" dirty="0" smtClean="0"/>
              <a:t>Unutmamalı ki kısmı tıkanmalara müdahale edildiğinde tam tıkanmaya </a:t>
            </a:r>
            <a:r>
              <a:rPr lang="tr-TR" sz="1400" b="1" dirty="0" smtClean="0"/>
              <a:t>sebebiyet</a:t>
            </a:r>
            <a:r>
              <a:rPr lang="tr-TR" sz="1600" b="1" dirty="0" smtClean="0"/>
              <a:t> verdiği için daha büyük sorunlar açabilir.</a:t>
            </a:r>
          </a:p>
          <a:p>
            <a:pPr algn="just">
              <a:buNone/>
            </a:pPr>
            <a:endParaRPr lang="tr-TR" sz="1600" b="1" dirty="0" smtClean="0"/>
          </a:p>
          <a:p>
            <a:pPr algn="just">
              <a:buNone/>
            </a:pPr>
            <a:r>
              <a:rPr lang="tr-TR" sz="1600" b="1" dirty="0" smtClean="0"/>
              <a:t>	Tam tıkanıklı varsa ilkyardım uygulaması:</a:t>
            </a:r>
          </a:p>
          <a:p>
            <a:pPr lvl="2" algn="just">
              <a:buClr>
                <a:srgbClr val="C00000"/>
              </a:buClr>
              <a:buFont typeface="Wingdings" pitchFamily="2" charset="2"/>
              <a:buChar char="Ø"/>
            </a:pPr>
            <a:r>
              <a:rPr lang="tr-TR" sz="1600" dirty="0" smtClean="0"/>
              <a:t>Tam tıkanıklığa maruz kalmış hastaya ilk yapılması gereken hemen </a:t>
            </a:r>
            <a:r>
              <a:rPr lang="tr-TR" sz="1600" b="1" dirty="0" smtClean="0"/>
              <a:t>sırt bölgesin den 5 </a:t>
            </a:r>
            <a:r>
              <a:rPr lang="tr-TR" sz="1600" dirty="0" smtClean="0"/>
              <a:t>kez  güçlü vurular ile cismin çıkmasını sağlamaktır.</a:t>
            </a:r>
          </a:p>
          <a:p>
            <a:pPr lvl="2" algn="just">
              <a:buClr>
                <a:srgbClr val="C00000"/>
              </a:buClr>
              <a:buFont typeface="Wingdings" pitchFamily="2" charset="2"/>
              <a:buChar char="Ø"/>
            </a:pPr>
            <a:r>
              <a:rPr lang="tr-TR" sz="1600" dirty="0" smtClean="0"/>
              <a:t>Sırta vurma manevrasını uygularken kişinin </a:t>
            </a:r>
            <a:r>
              <a:rPr lang="tr-TR" sz="1600" b="1" dirty="0" smtClean="0"/>
              <a:t>gövdesini aşağıya doğru eğmek </a:t>
            </a:r>
            <a:r>
              <a:rPr lang="tr-TR" sz="1600" dirty="0" smtClean="0"/>
              <a:t>ve sırt bölgesine </a:t>
            </a:r>
            <a:r>
              <a:rPr lang="tr-TR" sz="1600" b="1" dirty="0" smtClean="0"/>
              <a:t>süpürür tarzda </a:t>
            </a:r>
            <a:r>
              <a:rPr lang="tr-TR" sz="1600" dirty="0" smtClean="0"/>
              <a:t>vurmak çok önemlidir.</a:t>
            </a:r>
            <a:r>
              <a:rPr lang="tr-TR" sz="1600" b="1" dirty="0" smtClean="0"/>
              <a:t> </a:t>
            </a:r>
          </a:p>
          <a:p>
            <a:pPr algn="just">
              <a:buNone/>
            </a:pPr>
            <a:endParaRPr lang="tr-TR" sz="1600" b="1"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28</a:t>
            </a:fld>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None/>
            </a:pPr>
            <a:endParaRPr lang="tr-TR" sz="1600" dirty="0" smtClean="0"/>
          </a:p>
          <a:p>
            <a:pPr algn="just">
              <a:buNone/>
            </a:pPr>
            <a:r>
              <a:rPr lang="tr-TR" sz="1600" b="1" dirty="0" smtClean="0"/>
              <a:t>	Eğer Yabancı cisim çıkmadıysa:</a:t>
            </a:r>
          </a:p>
          <a:p>
            <a:pPr algn="just">
              <a:buNone/>
            </a:pPr>
            <a:endParaRPr lang="tr-TR" sz="1600" dirty="0" smtClean="0"/>
          </a:p>
          <a:p>
            <a:pPr algn="just">
              <a:buFont typeface="Wingdings" pitchFamily="2" charset="2"/>
              <a:buChar char="v"/>
            </a:pPr>
            <a:r>
              <a:rPr lang="tr-TR" sz="1600" b="1" dirty="0" smtClean="0"/>
              <a:t>Hemen </a:t>
            </a:r>
            <a:r>
              <a:rPr lang="tr-TR" sz="1600" b="1" dirty="0" err="1" smtClean="0"/>
              <a:t>Heimlich</a:t>
            </a:r>
            <a:r>
              <a:rPr lang="tr-TR" sz="1600" b="1" dirty="0" smtClean="0"/>
              <a:t> Manevrası (=Karına bası uygulama) uygulayın;</a:t>
            </a:r>
          </a:p>
          <a:p>
            <a:pPr algn="just">
              <a:buFont typeface="Wingdings" pitchFamily="2" charset="2"/>
              <a:buChar char="v"/>
            </a:pPr>
            <a:endParaRPr lang="tr-TR" sz="1600" b="1" dirty="0" smtClean="0"/>
          </a:p>
          <a:p>
            <a:pPr algn="just">
              <a:buNone/>
            </a:pPr>
            <a:r>
              <a:rPr lang="tr-TR" sz="1600" b="1" dirty="0" smtClean="0"/>
              <a:t>	Bilinci yerinde olan(=bilinci açık) kişilerde </a:t>
            </a:r>
            <a:r>
              <a:rPr lang="tr-TR" sz="1600" b="1" dirty="0" err="1" smtClean="0"/>
              <a:t>Heimlich</a:t>
            </a:r>
            <a:r>
              <a:rPr lang="tr-TR" sz="1600" b="1" dirty="0" smtClean="0"/>
              <a:t> manevrası:</a:t>
            </a:r>
          </a:p>
          <a:p>
            <a:pPr lvl="2" algn="just">
              <a:buClr>
                <a:srgbClr val="C00000"/>
              </a:buClr>
              <a:buFont typeface="Wingdings" pitchFamily="2" charset="2"/>
              <a:buChar char="Ø"/>
            </a:pPr>
            <a:r>
              <a:rPr lang="es-ES" sz="1600" dirty="0" smtClean="0"/>
              <a:t>Hasta ayakta ya da oturur pozisyonda olabilir,</a:t>
            </a:r>
          </a:p>
          <a:p>
            <a:pPr lvl="2" algn="just">
              <a:buClr>
                <a:srgbClr val="C00000"/>
              </a:buClr>
              <a:buFont typeface="Wingdings" pitchFamily="2" charset="2"/>
              <a:buChar char="Ø"/>
            </a:pPr>
            <a:r>
              <a:rPr lang="tr-TR" sz="1600" dirty="0" smtClean="0"/>
              <a:t>Arkadan sarılarak gövdesi kavranır,</a:t>
            </a:r>
          </a:p>
          <a:p>
            <a:pPr lvl="2" algn="just">
              <a:buClr>
                <a:srgbClr val="C00000"/>
              </a:buClr>
              <a:buFont typeface="Wingdings" pitchFamily="2" charset="2"/>
              <a:buChar char="Ø"/>
            </a:pPr>
            <a:r>
              <a:rPr lang="tr-TR" sz="1600" dirty="0" smtClean="0"/>
              <a:t>Bir elin baş parmağı midenin üst kısmına, göğüs kemiği altına gelecek şekilde yumruk yaparak konur. Diğer el ile yumruk yapılan el kavranır,</a:t>
            </a:r>
          </a:p>
          <a:p>
            <a:pPr lvl="2" algn="just">
              <a:buClr>
                <a:srgbClr val="C00000"/>
              </a:buClr>
              <a:buFont typeface="Wingdings" pitchFamily="2" charset="2"/>
              <a:buChar char="Ø"/>
            </a:pPr>
            <a:r>
              <a:rPr lang="tr-TR" sz="1600" dirty="0" smtClean="0"/>
              <a:t> Kuvvetle arkaya ve yukarı doğru bastırılır,</a:t>
            </a:r>
          </a:p>
          <a:p>
            <a:pPr lvl="2" algn="just">
              <a:buClr>
                <a:srgbClr val="C00000"/>
              </a:buClr>
              <a:buFont typeface="Wingdings" pitchFamily="2" charset="2"/>
              <a:buChar char="Ø"/>
            </a:pPr>
            <a:r>
              <a:rPr lang="tr-TR" sz="1600" dirty="0" smtClean="0"/>
              <a:t>Bu hareket yabancı cisim çıkıncaya ya da hastanın bilinci kayboluncaya kadar tekrarlanır,</a:t>
            </a:r>
          </a:p>
          <a:p>
            <a:pPr lvl="2" algn="just">
              <a:buClr>
                <a:srgbClr val="C00000"/>
              </a:buClr>
              <a:buFont typeface="Wingdings" pitchFamily="2" charset="2"/>
              <a:buChar char="Ø"/>
            </a:pPr>
            <a:r>
              <a:rPr lang="tr-TR" sz="1600" dirty="0" smtClean="0"/>
              <a:t>Tıbbi yardım istenir </a:t>
            </a:r>
            <a:r>
              <a:rPr lang="tr-TR" sz="1600" b="1" dirty="0" smtClean="0"/>
              <a:t>(112).</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29</a:t>
            </a:fld>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rmAutofit/>
          </a:bodyPr>
          <a:lstStyle/>
          <a:p>
            <a:pPr algn="just">
              <a:buFont typeface="Wingdings" pitchFamily="2" charset="2"/>
              <a:buChar char="v"/>
            </a:pPr>
            <a:endParaRPr lang="tr-TR" sz="1600" b="1" dirty="0" smtClean="0"/>
          </a:p>
          <a:p>
            <a:pPr algn="just">
              <a:buFont typeface="Wingdings" pitchFamily="2" charset="2"/>
              <a:buChar char="v"/>
            </a:pPr>
            <a:r>
              <a:rPr lang="tr-TR" sz="1600" b="1" dirty="0" smtClean="0"/>
              <a:t>İlkyardım nedir?</a:t>
            </a:r>
          </a:p>
          <a:p>
            <a:pPr algn="just">
              <a:buNone/>
            </a:pPr>
            <a:r>
              <a:rPr lang="tr-TR" sz="1600" dirty="0" smtClean="0"/>
              <a:t>	Herhangi bir kaza veya yaşamı tehlikeye düşüren bir durumda, sağlık görevlilerinin yardımı sağlanıncaya kadar, hayatın kurtarılması ya da durumun kötüye gitmesini önleyebilmek amacı ile olay yerinde, </a:t>
            </a:r>
            <a:r>
              <a:rPr lang="tr-TR" sz="1600" b="1" dirty="0" smtClean="0"/>
              <a:t>tıbbi araç gereç aranmaksızın, mevcut araç ve gereçlerle yapılan ilaçsız </a:t>
            </a:r>
            <a:r>
              <a:rPr lang="tr-TR" sz="1600" dirty="0" smtClean="0"/>
              <a:t>uygulamalardır.</a:t>
            </a:r>
          </a:p>
          <a:p>
            <a:pPr algn="just">
              <a:buFont typeface="Wingdings" pitchFamily="2" charset="2"/>
              <a:buChar char="v"/>
            </a:pPr>
            <a:endParaRPr lang="tr-TR" sz="1600" dirty="0" smtClean="0"/>
          </a:p>
          <a:p>
            <a:pPr algn="just">
              <a:buNone/>
            </a:pPr>
            <a:endParaRPr lang="tr-TR" sz="1600" dirty="0" smtClean="0"/>
          </a:p>
          <a:p>
            <a:pPr algn="just">
              <a:buFont typeface="Wingdings" pitchFamily="2" charset="2"/>
              <a:buChar char="v"/>
            </a:pPr>
            <a:r>
              <a:rPr lang="tr-TR" sz="1600" b="1" dirty="0" smtClean="0"/>
              <a:t>İlkyardımcı kimdir?</a:t>
            </a:r>
          </a:p>
          <a:p>
            <a:pPr algn="just">
              <a:buNone/>
            </a:pPr>
            <a:r>
              <a:rPr lang="tr-TR" sz="1600" dirty="0" smtClean="0"/>
              <a:t>	İlkyardım tanımında belirtilen amaç doğrultusunda hasta veya yaralıya tıbbi araç gereç</a:t>
            </a:r>
          </a:p>
          <a:p>
            <a:pPr algn="just">
              <a:buNone/>
            </a:pPr>
            <a:r>
              <a:rPr lang="tr-TR" sz="1600" dirty="0" smtClean="0"/>
              <a:t>	aranmaksızın mevcut araç gereçlerle, ilaçsız uygulamaları yapan eğitim almış kişi ya da</a:t>
            </a:r>
          </a:p>
          <a:p>
            <a:pPr algn="just">
              <a:buNone/>
            </a:pPr>
            <a:r>
              <a:rPr lang="tr-TR" sz="1600" dirty="0" smtClean="0"/>
              <a:t>	kişilerdir.</a:t>
            </a:r>
            <a:endParaRPr lang="tr-TR"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a:t>
            </a:fld>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a:xfrm>
            <a:off x="323528" y="1556792"/>
            <a:ext cx="8503920" cy="4572000"/>
          </a:xfrm>
        </p:spPr>
        <p:txBody>
          <a:bodyPr>
            <a:noAutofit/>
          </a:bodyPr>
          <a:lstStyle/>
          <a:p>
            <a:pPr>
              <a:buNone/>
            </a:pPr>
            <a:endParaRPr lang="tr-TR" sz="1600" dirty="0" smtClean="0"/>
          </a:p>
          <a:p>
            <a:pPr>
              <a:buNone/>
            </a:pPr>
            <a:r>
              <a:rPr lang="tr-TR" sz="1600" b="1" dirty="0" smtClean="0"/>
              <a:t>	Eğer Yabancı cisim çıkmadıysa:</a:t>
            </a:r>
          </a:p>
          <a:p>
            <a:pPr>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30</a:t>
            </a:fld>
            <a:endParaRPr lang="tr-TR" dirty="0"/>
          </a:p>
        </p:txBody>
      </p:sp>
      <p:pic>
        <p:nvPicPr>
          <p:cNvPr id="9" name="Picture 5" descr="msotw9_temp0"/>
          <p:cNvPicPr>
            <a:picLocks noChangeAspect="1" noChangeArrowheads="1"/>
          </p:cNvPicPr>
          <p:nvPr/>
        </p:nvPicPr>
        <p:blipFill>
          <a:blip r:embed="rId2" cstate="print"/>
          <a:srcRect/>
          <a:stretch>
            <a:fillRect/>
          </a:stretch>
        </p:blipFill>
        <p:spPr bwMode="auto">
          <a:xfrm>
            <a:off x="395536" y="2885850"/>
            <a:ext cx="2463149" cy="3240000"/>
          </a:xfrm>
          <a:prstGeom prst="rect">
            <a:avLst/>
          </a:prstGeom>
          <a:noFill/>
          <a:ln w="9525">
            <a:solidFill>
              <a:srgbClr val="F52630"/>
            </a:solidFill>
            <a:miter lim="800000"/>
            <a:headEnd/>
            <a:tailEnd/>
          </a:ln>
        </p:spPr>
      </p:pic>
      <p:pic>
        <p:nvPicPr>
          <p:cNvPr id="10" name="Picture 6" descr="msotw9_temp0"/>
          <p:cNvPicPr>
            <a:picLocks noChangeAspect="1" noChangeArrowheads="1"/>
          </p:cNvPicPr>
          <p:nvPr/>
        </p:nvPicPr>
        <p:blipFill>
          <a:blip r:embed="rId3" cstate="print"/>
          <a:srcRect/>
          <a:stretch>
            <a:fillRect/>
          </a:stretch>
        </p:blipFill>
        <p:spPr bwMode="auto">
          <a:xfrm>
            <a:off x="3131294" y="2892896"/>
            <a:ext cx="2770714" cy="3240000"/>
          </a:xfrm>
          <a:prstGeom prst="rect">
            <a:avLst/>
          </a:prstGeom>
          <a:noFill/>
          <a:ln w="9525">
            <a:solidFill>
              <a:srgbClr val="F52630"/>
            </a:solidFill>
            <a:miter lim="800000"/>
            <a:headEnd/>
            <a:tailEnd/>
          </a:ln>
        </p:spPr>
      </p:pic>
      <p:pic>
        <p:nvPicPr>
          <p:cNvPr id="11" name="Picture 7" descr="msotw9_temp0"/>
          <p:cNvPicPr>
            <a:picLocks noChangeAspect="1" noChangeArrowheads="1"/>
          </p:cNvPicPr>
          <p:nvPr/>
        </p:nvPicPr>
        <p:blipFill>
          <a:blip r:embed="rId4" cstate="print"/>
          <a:srcRect/>
          <a:stretch>
            <a:fillRect/>
          </a:stretch>
        </p:blipFill>
        <p:spPr bwMode="auto">
          <a:xfrm>
            <a:off x="6110289" y="2925304"/>
            <a:ext cx="2652753" cy="3240000"/>
          </a:xfrm>
          <a:prstGeom prst="rect">
            <a:avLst/>
          </a:prstGeom>
          <a:noFill/>
          <a:ln w="9525">
            <a:solidFill>
              <a:srgbClr val="F5263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endParaRPr lang="tr-TR" sz="1600" dirty="0" smtClean="0"/>
          </a:p>
          <a:p>
            <a:pPr>
              <a:buNone/>
            </a:pPr>
            <a:r>
              <a:rPr lang="tr-TR" sz="1600" b="1" dirty="0" smtClean="0"/>
              <a:t>	Eğer Hasta bilincini kaybeder ise:</a:t>
            </a:r>
            <a:endParaRPr lang="tr-TR" sz="1600" dirty="0" smtClean="0"/>
          </a:p>
          <a:p>
            <a:pPr lvl="2">
              <a:buClr>
                <a:srgbClr val="C00000"/>
              </a:buClr>
              <a:buFont typeface="Wingdings" pitchFamily="2" charset="2"/>
              <a:buChar char="Ø"/>
            </a:pPr>
            <a:r>
              <a:rPr lang="es-ES" sz="1600" dirty="0" smtClean="0"/>
              <a:t>Hasta </a:t>
            </a:r>
            <a:r>
              <a:rPr lang="tr-TR" sz="1600" dirty="0" smtClean="0"/>
              <a:t>yere sırt üstü yatırılır ve sert zemin olması sağlanır.</a:t>
            </a:r>
            <a:endParaRPr lang="es-ES" sz="1600" dirty="0" smtClean="0"/>
          </a:p>
          <a:p>
            <a:pPr lvl="2">
              <a:buClr>
                <a:srgbClr val="C00000"/>
              </a:buClr>
              <a:buFont typeface="Wingdings" pitchFamily="2" charset="2"/>
              <a:buChar char="Ø"/>
            </a:pPr>
            <a:r>
              <a:rPr lang="tr-TR" sz="1600" dirty="0" smtClean="0"/>
              <a:t>Hava yolu olacak şekilde 2-5 arası etkili suni solunumlar yapılır.</a:t>
            </a:r>
          </a:p>
          <a:p>
            <a:pPr lvl="2">
              <a:buClr>
                <a:srgbClr val="C00000"/>
              </a:buClr>
              <a:buFont typeface="Wingdings" pitchFamily="2" charset="2"/>
              <a:buChar char="Ø"/>
            </a:pPr>
            <a:r>
              <a:rPr lang="tr-TR" sz="1600" dirty="0" smtClean="0"/>
              <a:t>Hastaya hemen göğüs masajı uygulaması yapılarak TYD ne devam edilir.</a:t>
            </a:r>
          </a:p>
          <a:p>
            <a:pPr lvl="2">
              <a:buClr>
                <a:srgbClr val="C00000"/>
              </a:buClr>
              <a:buFont typeface="Wingdings" pitchFamily="2" charset="2"/>
              <a:buChar char="Ø"/>
            </a:pPr>
            <a:r>
              <a:rPr lang="tr-TR" sz="1600" dirty="0" smtClean="0"/>
              <a:t>Tıbbi yardım  </a:t>
            </a:r>
            <a:r>
              <a:rPr lang="tr-TR" sz="1600" b="1" dirty="0" smtClean="0"/>
              <a:t>(112) </a:t>
            </a:r>
            <a:r>
              <a:rPr lang="tr-TR" sz="1600" dirty="0" smtClean="0"/>
              <a:t>gelene kadar bu uygulamaya devam edilir.</a:t>
            </a:r>
          </a:p>
          <a:p>
            <a:pPr lvl="2">
              <a:buClr>
                <a:srgbClr val="C00000"/>
              </a:buClr>
              <a:buNone/>
            </a:pPr>
            <a:endParaRPr lang="tr-TR" sz="1600" b="1" dirty="0" smtClean="0"/>
          </a:p>
          <a:p>
            <a:pPr>
              <a:buNone/>
            </a:pPr>
            <a:r>
              <a:rPr lang="tr-TR" sz="1600" b="1" dirty="0" smtClean="0"/>
              <a:t>	Eğer Hasta yalnız ise:</a:t>
            </a:r>
            <a:endParaRPr lang="tr-TR" sz="1600" dirty="0" smtClean="0"/>
          </a:p>
          <a:p>
            <a:pPr lvl="2">
              <a:buClr>
                <a:srgbClr val="C00000"/>
              </a:buClr>
              <a:buFont typeface="Wingdings" pitchFamily="2" charset="2"/>
              <a:buChar char="Ø"/>
            </a:pPr>
            <a:r>
              <a:rPr lang="tr-TR" sz="1600" dirty="0" smtClean="0"/>
              <a:t>Hasta hemen bir sandalye bulmalıdır.</a:t>
            </a:r>
          </a:p>
          <a:p>
            <a:pPr lvl="2">
              <a:buClr>
                <a:srgbClr val="C00000"/>
              </a:buClr>
              <a:buFont typeface="Wingdings" pitchFamily="2" charset="2"/>
              <a:buChar char="Ø"/>
            </a:pPr>
            <a:r>
              <a:rPr lang="tr-TR" sz="1600" dirty="0" smtClean="0"/>
              <a:t>Hemen sandalyenin üst kısmına karın bölgesini denk getirecek şekilde </a:t>
            </a:r>
            <a:r>
              <a:rPr lang="tr-TR" sz="1600" b="1" dirty="0" smtClean="0"/>
              <a:t>ŞINAV</a:t>
            </a:r>
            <a:r>
              <a:rPr lang="tr-TR" sz="1600" dirty="0" smtClean="0"/>
              <a:t> çeker pozisyon almalıdır.</a:t>
            </a:r>
          </a:p>
          <a:p>
            <a:pPr lvl="2">
              <a:buClr>
                <a:srgbClr val="C00000"/>
              </a:buClr>
              <a:buFont typeface="Wingdings" pitchFamily="2" charset="2"/>
              <a:buChar char="Ø"/>
            </a:pPr>
            <a:r>
              <a:rPr lang="tr-TR" sz="1600" dirty="0" smtClean="0"/>
              <a:t>Kollarını bırakarak sandalyenin karın bölgesine bası yapmasını sağlamalıdır.</a:t>
            </a:r>
            <a:endParaRPr lang="es-ES"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31</a:t>
            </a:fld>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3 – Temel Yaşam Desteği</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endParaRPr lang="tr-TR" sz="1600" dirty="0" smtClean="0"/>
          </a:p>
          <a:p>
            <a:pPr algn="just">
              <a:buNone/>
            </a:pPr>
            <a:r>
              <a:rPr lang="tr-TR" sz="1600" b="1" dirty="0" smtClean="0"/>
              <a:t>	Eğer Hasta Çocuk ( 1 – 8 yaş) ise:</a:t>
            </a:r>
            <a:endParaRPr lang="tr-TR" sz="1600" dirty="0" smtClean="0"/>
          </a:p>
          <a:p>
            <a:pPr lvl="2" algn="just">
              <a:buClr>
                <a:srgbClr val="C00000"/>
              </a:buClr>
              <a:buFont typeface="Wingdings" pitchFamily="2" charset="2"/>
              <a:buChar char="Ø"/>
            </a:pPr>
            <a:r>
              <a:rPr lang="tr-TR" sz="1600" dirty="0" smtClean="0"/>
              <a:t>İlkyardımcı hemen çocuk ile aynı boy seviyesine gelmelidir.</a:t>
            </a:r>
            <a:endParaRPr lang="es-ES" sz="1600" dirty="0" smtClean="0"/>
          </a:p>
          <a:p>
            <a:pPr lvl="2" algn="just">
              <a:buClr>
                <a:srgbClr val="C00000"/>
              </a:buClr>
              <a:buFont typeface="Wingdings" pitchFamily="2" charset="2"/>
              <a:buChar char="Ø"/>
            </a:pPr>
            <a:r>
              <a:rPr lang="tr-TR" sz="1600" dirty="0" smtClean="0"/>
              <a:t>Hemen sırt bölgesine 5 kez süpürür tarzda manevra uygulamalıdır.</a:t>
            </a:r>
          </a:p>
          <a:p>
            <a:pPr lvl="2" algn="just">
              <a:buClr>
                <a:srgbClr val="C00000"/>
              </a:buClr>
              <a:buFont typeface="Wingdings" pitchFamily="2" charset="2"/>
              <a:buChar char="Ø"/>
            </a:pPr>
            <a:r>
              <a:rPr lang="tr-TR" sz="1600" dirty="0" smtClean="0"/>
              <a:t>Eğer cisim çıkmadıysa tek elle </a:t>
            </a:r>
            <a:r>
              <a:rPr lang="tr-TR" sz="1600" b="1" dirty="0" err="1" smtClean="0"/>
              <a:t>Heimlich</a:t>
            </a:r>
            <a:r>
              <a:rPr lang="tr-TR" sz="1600" b="1" dirty="0" smtClean="0"/>
              <a:t> </a:t>
            </a:r>
            <a:r>
              <a:rPr lang="tr-TR" sz="1600" dirty="0" smtClean="0"/>
              <a:t>manevrası uygulanır.</a:t>
            </a:r>
          </a:p>
          <a:p>
            <a:pPr lvl="2" algn="just">
              <a:buClr>
                <a:srgbClr val="C00000"/>
              </a:buClr>
              <a:buFont typeface="Wingdings" pitchFamily="2" charset="2"/>
              <a:buChar char="Ø"/>
            </a:pPr>
            <a:r>
              <a:rPr lang="tr-TR" sz="1600" dirty="0" smtClean="0"/>
              <a:t>Bu işlem yabancı cisim çıkıncaya yada hastanın bilinci kayboluncaya kadar devam edilmelidir.</a:t>
            </a:r>
          </a:p>
          <a:p>
            <a:pPr lvl="2" algn="just">
              <a:buClr>
                <a:srgbClr val="C00000"/>
              </a:buClr>
              <a:buNone/>
            </a:pPr>
            <a:endParaRPr lang="tr-TR" sz="1600" b="1" dirty="0" smtClean="0"/>
          </a:p>
          <a:p>
            <a:pPr algn="just">
              <a:buNone/>
            </a:pPr>
            <a:r>
              <a:rPr lang="tr-TR" sz="1600" b="1" dirty="0" smtClean="0"/>
              <a:t>	Eğer Hasta bebek ( 1 – 8 yaş) ise:</a:t>
            </a:r>
            <a:endParaRPr lang="tr-TR" sz="1600" dirty="0" smtClean="0"/>
          </a:p>
          <a:p>
            <a:pPr lvl="2" algn="just">
              <a:buClr>
                <a:srgbClr val="C00000"/>
              </a:buClr>
              <a:buFont typeface="Wingdings" pitchFamily="2" charset="2"/>
              <a:buChar char="Ø"/>
            </a:pPr>
            <a:r>
              <a:rPr lang="tr-TR" sz="1600" dirty="0" smtClean="0"/>
              <a:t>Hemen bebeğin yüz üstü pozisyonda olması sağlanır.</a:t>
            </a:r>
          </a:p>
          <a:p>
            <a:pPr lvl="2" algn="just">
              <a:buClr>
                <a:srgbClr val="C00000"/>
              </a:buClr>
              <a:buFont typeface="Wingdings" pitchFamily="2" charset="2"/>
              <a:buChar char="Ø"/>
            </a:pPr>
            <a:r>
              <a:rPr lang="tr-TR" sz="1600" dirty="0" smtClean="0"/>
              <a:t>5 kez elin ayası ile bebeğin sırtına, kürek kemikler irinin arasına süpürür tarzda hafifçe vurulur.</a:t>
            </a:r>
          </a:p>
          <a:p>
            <a:pPr lvl="2" algn="just">
              <a:buClr>
                <a:srgbClr val="C00000"/>
              </a:buClr>
              <a:buFont typeface="Wingdings" pitchFamily="2" charset="2"/>
              <a:buChar char="Ø"/>
            </a:pPr>
            <a:r>
              <a:rPr lang="tr-TR" sz="1600" dirty="0" smtClean="0"/>
              <a:t>Diğer kolunun üzerine baş elle kavranarak sırt üstü çevrilir.</a:t>
            </a:r>
          </a:p>
          <a:p>
            <a:pPr lvl="2" algn="just">
              <a:buClr>
                <a:srgbClr val="C00000"/>
              </a:buClr>
              <a:buFont typeface="Wingdings" pitchFamily="2" charset="2"/>
              <a:buChar char="Ø"/>
            </a:pPr>
            <a:r>
              <a:rPr lang="tr-TR" sz="1600" dirty="0" smtClean="0"/>
              <a:t>Yabancı cisim çıkıp çıkmadığına ve bebeğin bilinç durumuna bakılır. Yabancı cisim çıkana yada bebeğin bilinci kayboluncaya kadar bu işleme devam edilir.</a:t>
            </a:r>
            <a:endParaRPr lang="es-ES"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32</a:t>
            </a:fld>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endParaRPr lang="tr-TR" sz="1600" b="1" dirty="0" smtClean="0"/>
          </a:p>
          <a:p>
            <a:pPr algn="just">
              <a:buNone/>
            </a:pPr>
            <a:r>
              <a:rPr lang="tr-TR" sz="1600" b="1" dirty="0" smtClean="0"/>
              <a:t>	Kanama nedir? </a:t>
            </a:r>
          </a:p>
          <a:p>
            <a:pPr algn="just">
              <a:buNone/>
            </a:pPr>
            <a:r>
              <a:rPr lang="tr-TR" sz="1600" b="1" dirty="0" smtClean="0"/>
              <a:t>	</a:t>
            </a:r>
            <a:r>
              <a:rPr lang="tr-TR" sz="1600" dirty="0" smtClean="0"/>
              <a:t>Damar bütünlüğünün bozulması sonucu kanın damar dışına (vücudun içine veya dışına doğru) doğru akmasıdır. Kanamanın ciddiyeti aşağıdaki durumlara bağlıdır:</a:t>
            </a:r>
          </a:p>
          <a:p>
            <a:pPr algn="just">
              <a:buNone/>
            </a:pPr>
            <a:endParaRPr lang="tr-TR" sz="1600" dirty="0" smtClean="0"/>
          </a:p>
          <a:p>
            <a:pPr lvl="2" algn="just">
              <a:buClr>
                <a:srgbClr val="C00000"/>
              </a:buClr>
              <a:buFont typeface="Wingdings" pitchFamily="2" charset="2"/>
              <a:buChar char="Ø"/>
            </a:pPr>
            <a:r>
              <a:rPr lang="tr-TR" sz="1600" dirty="0" smtClean="0"/>
              <a:t>Kanamanın hızına, </a:t>
            </a:r>
          </a:p>
          <a:p>
            <a:pPr lvl="2" algn="just">
              <a:buClr>
                <a:srgbClr val="C00000"/>
              </a:buClr>
              <a:buFont typeface="Wingdings" pitchFamily="2" charset="2"/>
              <a:buChar char="Ø"/>
            </a:pPr>
            <a:r>
              <a:rPr lang="tr-TR" sz="1600" dirty="0" smtClean="0"/>
              <a:t>Vücutta kanın aktığı bölgeye,</a:t>
            </a:r>
          </a:p>
          <a:p>
            <a:pPr lvl="2" algn="just">
              <a:buClr>
                <a:srgbClr val="C00000"/>
              </a:buClr>
              <a:buFont typeface="Wingdings" pitchFamily="2" charset="2"/>
              <a:buChar char="Ø"/>
            </a:pPr>
            <a:r>
              <a:rPr lang="tr-TR" sz="1600" dirty="0" smtClean="0"/>
              <a:t>Kanama miktarına,</a:t>
            </a:r>
          </a:p>
          <a:p>
            <a:pPr lvl="2" algn="just">
              <a:buClr>
                <a:srgbClr val="C00000"/>
              </a:buClr>
              <a:buFont typeface="Wingdings" pitchFamily="2" charset="2"/>
              <a:buChar char="Ø"/>
            </a:pPr>
            <a:r>
              <a:rPr lang="tr-TR" sz="1600" dirty="0" smtClean="0"/>
              <a:t>Kişinin fiziksel durumu ve yaşına.</a:t>
            </a:r>
          </a:p>
          <a:p>
            <a:pPr lvl="2" algn="just">
              <a:buClr>
                <a:srgbClr val="C00000"/>
              </a:buClr>
              <a:buFont typeface="Wingdings" pitchFamily="2" charset="2"/>
              <a:buChar char="Ø"/>
            </a:pPr>
            <a:endParaRPr lang="tr-TR" sz="1600" b="1" dirty="0" smtClean="0"/>
          </a:p>
          <a:p>
            <a:pPr algn="just">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33</a:t>
            </a:fld>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lvl="2">
              <a:buClr>
                <a:srgbClr val="C00000"/>
              </a:buClr>
              <a:buFont typeface="Wingdings" pitchFamily="2" charset="2"/>
              <a:buChar char="Ø"/>
            </a:pPr>
            <a:endParaRPr lang="tr-TR" sz="1600" b="1" dirty="0" smtClean="0"/>
          </a:p>
          <a:p>
            <a:pPr algn="just">
              <a:buNone/>
            </a:pPr>
            <a:r>
              <a:rPr lang="tr-TR" sz="1600" b="1" dirty="0" smtClean="0"/>
              <a:t>	Kaç çeşit kanama vardır?</a:t>
            </a:r>
          </a:p>
          <a:p>
            <a:pPr algn="just">
              <a:buNone/>
            </a:pPr>
            <a:r>
              <a:rPr lang="tr-TR" sz="1600" dirty="0" smtClean="0"/>
              <a:t>	Vücutta kanın aktığı bölgeye göre 3 çeşit kanama vardır :</a:t>
            </a:r>
          </a:p>
          <a:p>
            <a:pPr algn="just">
              <a:buNone/>
            </a:pPr>
            <a:endParaRPr lang="tr-TR" sz="1600" dirty="0" smtClean="0"/>
          </a:p>
          <a:p>
            <a:pPr algn="just">
              <a:buNone/>
            </a:pPr>
            <a:r>
              <a:rPr lang="tr-TR" sz="1600" b="1" dirty="0" smtClean="0"/>
              <a:t>	Dış kanamalar: </a:t>
            </a:r>
            <a:r>
              <a:rPr lang="tr-TR" sz="1600" dirty="0" smtClean="0"/>
              <a:t>Kanama yaradan vücut dışına doğru olur.</a:t>
            </a:r>
          </a:p>
          <a:p>
            <a:pPr algn="just">
              <a:buNone/>
            </a:pPr>
            <a:endParaRPr lang="tr-TR" sz="1600" dirty="0" smtClean="0"/>
          </a:p>
          <a:p>
            <a:pPr algn="just">
              <a:buNone/>
            </a:pPr>
            <a:r>
              <a:rPr lang="tr-TR" sz="1600" b="1" dirty="0" smtClean="0"/>
              <a:t>	İç kanamalar: </a:t>
            </a:r>
            <a:r>
              <a:rPr lang="tr-TR" sz="1600" dirty="0" smtClean="0"/>
              <a:t>Kanama vücut içine olduğu için gözle görülemez.</a:t>
            </a:r>
          </a:p>
          <a:p>
            <a:pPr algn="just">
              <a:buNone/>
            </a:pPr>
            <a:endParaRPr lang="tr-TR" sz="1600" dirty="0" smtClean="0"/>
          </a:p>
          <a:p>
            <a:pPr algn="just">
              <a:buNone/>
            </a:pPr>
            <a:r>
              <a:rPr lang="tr-TR" sz="1600" b="1" dirty="0" smtClean="0"/>
              <a:t>	Doğal deliklerden olan kanamalar:</a:t>
            </a:r>
            <a:r>
              <a:rPr lang="tr-TR" sz="1600" dirty="0" smtClean="0"/>
              <a:t>Kulak, burun, ağız, anüs, üreme organlarından olan kanamalardır.</a:t>
            </a:r>
          </a:p>
          <a:p>
            <a:pPr algn="just">
              <a:buNone/>
            </a:pPr>
            <a:endParaRPr lang="tr-TR" sz="1600" dirty="0" smtClean="0"/>
          </a:p>
          <a:p>
            <a:pPr algn="just">
              <a:buNone/>
            </a:pPr>
            <a:r>
              <a:rPr lang="tr-TR" sz="1600" dirty="0" smtClean="0"/>
              <a:t>	Kanama arter, </a:t>
            </a:r>
            <a:r>
              <a:rPr lang="tr-TR" sz="1600" dirty="0" err="1" smtClean="0"/>
              <a:t>ven</a:t>
            </a:r>
            <a:r>
              <a:rPr lang="tr-TR" sz="1600" dirty="0" smtClean="0"/>
              <a:t> yada kılcal damar kanaması olabilir. Arter kanamaları kalp atımları ile uyumlu olarak kesik kesik akar ve açık renklidir. </a:t>
            </a:r>
            <a:r>
              <a:rPr lang="tr-TR" sz="1600" dirty="0" err="1" smtClean="0"/>
              <a:t>Ven</a:t>
            </a:r>
            <a:r>
              <a:rPr lang="tr-TR" sz="1600" dirty="0" smtClean="0"/>
              <a:t> kanamaları ise koyu renkli ve sızıntı şeklindedir. Kılcal damar kanaması küçük kabarcıklar şeklindedir.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34</a:t>
            </a:fld>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500" b="1" dirty="0" smtClean="0"/>
              <a:t>	Kanamalarda ilkyardım uygulamaları nelerdir?</a:t>
            </a:r>
          </a:p>
          <a:p>
            <a:pPr algn="just">
              <a:buNone/>
            </a:pPr>
            <a:r>
              <a:rPr lang="tr-TR" sz="1500" b="1" dirty="0" smtClean="0"/>
              <a:t>	Dış kanamalarda ilkyardım:</a:t>
            </a:r>
            <a:r>
              <a:rPr lang="tr-TR" sz="1500" dirty="0" smtClean="0"/>
              <a:t>,</a:t>
            </a:r>
          </a:p>
          <a:p>
            <a:pPr lvl="2" algn="just">
              <a:buClr>
                <a:srgbClr val="C00000"/>
              </a:buClr>
              <a:buFont typeface="Wingdings" pitchFamily="2" charset="2"/>
              <a:buChar char="Ø"/>
            </a:pPr>
            <a:r>
              <a:rPr lang="tr-TR" sz="1500" dirty="0" smtClean="0"/>
              <a:t>Hasta/yaralının durumu değerlendirilir </a:t>
            </a:r>
            <a:r>
              <a:rPr lang="tr-TR" sz="1500" b="1" dirty="0" smtClean="0"/>
              <a:t>(ABC),</a:t>
            </a:r>
          </a:p>
          <a:p>
            <a:pPr lvl="2" algn="just">
              <a:buClr>
                <a:srgbClr val="C00000"/>
              </a:buClr>
              <a:buFont typeface="Wingdings" pitchFamily="2" charset="2"/>
              <a:buChar char="Ø"/>
            </a:pPr>
            <a:r>
              <a:rPr lang="tr-TR" sz="1500" dirty="0" smtClean="0"/>
              <a:t>Tıbbi yardım istenir </a:t>
            </a:r>
            <a:r>
              <a:rPr lang="tr-TR" sz="1500" b="1" dirty="0" smtClean="0"/>
              <a:t>(112),</a:t>
            </a:r>
          </a:p>
          <a:p>
            <a:pPr lvl="2" algn="just">
              <a:buClr>
                <a:srgbClr val="C00000"/>
              </a:buClr>
              <a:buFont typeface="Wingdings" pitchFamily="2" charset="2"/>
              <a:buChar char="Ø"/>
            </a:pPr>
            <a:r>
              <a:rPr lang="es-ES" sz="1500" dirty="0" smtClean="0"/>
              <a:t>Yara yada kanama değerlendirilir,</a:t>
            </a:r>
            <a:endParaRPr lang="tr-TR" sz="1500" dirty="0" smtClean="0"/>
          </a:p>
          <a:p>
            <a:pPr lvl="2" algn="just">
              <a:buClr>
                <a:srgbClr val="C00000"/>
              </a:buClr>
              <a:buFont typeface="Wingdings" pitchFamily="2" charset="2"/>
              <a:buChar char="Ø"/>
            </a:pPr>
            <a:r>
              <a:rPr lang="tr-TR" sz="1500" dirty="0" smtClean="0"/>
              <a:t>Kanayan yer üzerine temiz bir bezle bastırılır,</a:t>
            </a:r>
          </a:p>
          <a:p>
            <a:pPr lvl="2" algn="just">
              <a:buClr>
                <a:srgbClr val="C00000"/>
              </a:buClr>
              <a:buFont typeface="Wingdings" pitchFamily="2" charset="2"/>
              <a:buChar char="Ø"/>
            </a:pPr>
            <a:r>
              <a:rPr lang="tr-TR" sz="1500" dirty="0" smtClean="0"/>
              <a:t>Kanama durmazsa ikinci bir bez koyarak basıncı arttırılır,</a:t>
            </a:r>
          </a:p>
          <a:p>
            <a:pPr lvl="2" algn="just">
              <a:buClr>
                <a:srgbClr val="C00000"/>
              </a:buClr>
              <a:buFont typeface="Wingdings" pitchFamily="2" charset="2"/>
              <a:buChar char="Ø"/>
            </a:pPr>
            <a:r>
              <a:rPr lang="nn-NO" sz="1500" dirty="0" smtClean="0"/>
              <a:t>Gerekirse bandaj ile sararak basınç uygulanır,</a:t>
            </a:r>
            <a:endParaRPr lang="tr-TR" sz="1500" dirty="0" smtClean="0"/>
          </a:p>
          <a:p>
            <a:pPr lvl="2" algn="just">
              <a:buClr>
                <a:srgbClr val="C00000"/>
              </a:buClr>
              <a:buFont typeface="Wingdings" pitchFamily="2" charset="2"/>
              <a:buChar char="Ø"/>
            </a:pPr>
            <a:r>
              <a:rPr lang="tr-TR" sz="1500" dirty="0" smtClean="0"/>
              <a:t>Kanayan yere en yakın basınç noktasına baskı uygulanır,</a:t>
            </a:r>
          </a:p>
          <a:p>
            <a:pPr lvl="2" algn="just">
              <a:buClr>
                <a:srgbClr val="C00000"/>
              </a:buClr>
              <a:buFont typeface="Wingdings" pitchFamily="2" charset="2"/>
              <a:buChar char="Ø"/>
            </a:pPr>
            <a:r>
              <a:rPr lang="tr-TR" sz="1500" dirty="0" smtClean="0"/>
              <a:t>Çok sayıda yaralının bulunduğu bir ortamda tek ilkyardımcı varsa, yaralı güç koşullarda bir yere taşınacaksa, uzuv kopması varsa ve/veya baskı noktalarına baskı uygulamak yeterli olmuyorsa </a:t>
            </a:r>
            <a:r>
              <a:rPr lang="tr-TR" sz="1500" b="1" dirty="0" smtClean="0"/>
              <a:t>turnike uygulanır,</a:t>
            </a:r>
          </a:p>
          <a:p>
            <a:pPr lvl="2" algn="just">
              <a:buClr>
                <a:srgbClr val="C00000"/>
              </a:buClr>
              <a:buFont typeface="Wingdings" pitchFamily="2" charset="2"/>
              <a:buChar char="Ø"/>
            </a:pPr>
            <a:r>
              <a:rPr lang="tr-TR" sz="1500" dirty="0" smtClean="0"/>
              <a:t>Şok pozisyonu verilir,</a:t>
            </a:r>
          </a:p>
          <a:p>
            <a:pPr lvl="2" algn="just">
              <a:buClr>
                <a:srgbClr val="C00000"/>
              </a:buClr>
              <a:buFont typeface="Wingdings" pitchFamily="2" charset="2"/>
              <a:buChar char="Ø"/>
            </a:pPr>
            <a:r>
              <a:rPr lang="tr-TR" sz="1500" dirty="0" smtClean="0"/>
              <a:t>Sık aralıklarla (2-3dakikada bir) yaşam bulguları değerlendirilir,</a:t>
            </a:r>
          </a:p>
          <a:p>
            <a:pPr lvl="2" algn="just">
              <a:buClr>
                <a:srgbClr val="C00000"/>
              </a:buClr>
              <a:buFont typeface="Wingdings" pitchFamily="2" charset="2"/>
              <a:buChar char="Ø"/>
            </a:pPr>
            <a:r>
              <a:rPr lang="tr-TR" sz="1500" dirty="0" smtClean="0"/>
              <a:t>Kanayan bölge dışarıda kalacak şekilde hasta/yaralının üstü örtülür,</a:t>
            </a:r>
          </a:p>
          <a:p>
            <a:pPr lvl="2" algn="just">
              <a:buClr>
                <a:srgbClr val="C00000"/>
              </a:buClr>
              <a:buFont typeface="Wingdings" pitchFamily="2" charset="2"/>
              <a:buChar char="Ø"/>
            </a:pPr>
            <a:r>
              <a:rPr lang="tr-TR" sz="1500" dirty="0" smtClean="0"/>
              <a:t>Yapılan uygulamalar ile ilgili bilgiler (turnike uygulaması gibi) hasta/yaralının üzerine yazılır,</a:t>
            </a:r>
          </a:p>
          <a:p>
            <a:pPr lvl="2" algn="just">
              <a:buClr>
                <a:srgbClr val="C00000"/>
              </a:buClr>
              <a:buFont typeface="Wingdings" pitchFamily="2" charset="2"/>
              <a:buChar char="Ø"/>
            </a:pPr>
            <a:r>
              <a:rPr lang="tr-TR" sz="1500" dirty="0" smtClean="0"/>
              <a:t>Hızla sevk edilmesi sağlanır.</a:t>
            </a:r>
            <a:endParaRPr lang="tr-TR" sz="1500" b="1"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35</a:t>
            </a:fld>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Vücutta baskı uygulanacak noktalar nelerdir?</a:t>
            </a:r>
          </a:p>
          <a:p>
            <a:pPr algn="just">
              <a:buNone/>
            </a:pPr>
            <a:r>
              <a:rPr lang="tr-TR" sz="1600" dirty="0" smtClean="0"/>
              <a:t>	Atardamar kanamalarında kan basınç ile fışkırır tarzda olur. Bu nedenle, kısa zamanda çok kan kaybedilir. Bu tür kanamalarda asıl yapılması gereken, kanayan yer üzerine veya kanayan yere yakın olan bir üst atardamar bölgesine baskı uygulanmasıdır. Vücutta bu amaç için belirlenmiş baskı noktaları şunlardır:</a:t>
            </a:r>
          </a:p>
          <a:p>
            <a:pPr algn="just">
              <a:buNone/>
            </a:pPr>
            <a:r>
              <a:rPr lang="tr-TR" sz="1600" b="1" dirty="0" smtClean="0"/>
              <a:t>	</a:t>
            </a:r>
            <a:endParaRPr lang="tr-TR" sz="1600" dirty="0" smtClean="0"/>
          </a:p>
          <a:p>
            <a:pPr algn="just"/>
            <a:r>
              <a:rPr lang="tr-TR" sz="1600" b="1" dirty="0" smtClean="0"/>
              <a:t>1-Boyun 		: </a:t>
            </a:r>
            <a:r>
              <a:rPr lang="tr-TR" sz="1600" dirty="0" smtClean="0"/>
              <a:t>Boyun atardamarı (şah damarı) baskı yeri</a:t>
            </a:r>
          </a:p>
          <a:p>
            <a:pPr algn="just"/>
            <a:r>
              <a:rPr lang="tr-TR" sz="1600" b="1" dirty="0" smtClean="0"/>
              <a:t>2-Köprücük kemiği üzeri : </a:t>
            </a:r>
            <a:r>
              <a:rPr lang="tr-TR" sz="1600" dirty="0" smtClean="0"/>
              <a:t>Kol atardamarı baskı yeri</a:t>
            </a:r>
          </a:p>
          <a:p>
            <a:pPr algn="just"/>
            <a:r>
              <a:rPr lang="tr-TR" sz="1600" b="1" dirty="0" smtClean="0"/>
              <a:t>3-Koltukaltı 		: </a:t>
            </a:r>
            <a:r>
              <a:rPr lang="tr-TR" sz="1600" dirty="0" smtClean="0"/>
              <a:t>Kol atardamarı baskı yeri</a:t>
            </a:r>
          </a:p>
          <a:p>
            <a:pPr algn="just"/>
            <a:r>
              <a:rPr lang="tr-TR" sz="1600" b="1" dirty="0" smtClean="0"/>
              <a:t>4-Kolun üst bölümü	: </a:t>
            </a:r>
            <a:r>
              <a:rPr lang="tr-TR" sz="1600" dirty="0" smtClean="0"/>
              <a:t>Kol atardamarı baskı yeri</a:t>
            </a:r>
          </a:p>
          <a:p>
            <a:pPr algn="just"/>
            <a:r>
              <a:rPr lang="tr-TR" sz="1600" b="1" dirty="0" smtClean="0"/>
              <a:t>5-Kasık 		: </a:t>
            </a:r>
            <a:r>
              <a:rPr lang="tr-TR" sz="1600" dirty="0" smtClean="0"/>
              <a:t>Bacak atardamarı baskı yeri</a:t>
            </a:r>
          </a:p>
          <a:p>
            <a:pPr algn="just"/>
            <a:r>
              <a:rPr lang="tr-TR" sz="1600" b="1" dirty="0" smtClean="0"/>
              <a:t>6-Uyluk 		: </a:t>
            </a:r>
            <a:r>
              <a:rPr lang="tr-TR" sz="1600" dirty="0" smtClean="0"/>
              <a:t>Bacak atardamarı baskı yeri</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36</a:t>
            </a:fld>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Hangi durumlarda turnike uygulanmalıdır?</a:t>
            </a:r>
          </a:p>
          <a:p>
            <a:pPr algn="just">
              <a:buNone/>
            </a:pPr>
            <a:endParaRPr lang="tr-TR" sz="1600" b="1" dirty="0" smtClean="0"/>
          </a:p>
          <a:p>
            <a:pPr lvl="2" algn="just">
              <a:buClr>
                <a:srgbClr val="C00000"/>
              </a:buClr>
              <a:buFont typeface="Wingdings" pitchFamily="2" charset="2"/>
              <a:buChar char="Ø"/>
            </a:pPr>
            <a:r>
              <a:rPr lang="tr-TR" sz="1600" dirty="0" smtClean="0"/>
              <a:t>Çok sayıda yaralının bulunduğu bir ortamda tek ilkyardımcı varsa (kanamayı durdurmak ve daha sonra da diğer yaralılarla ilgilenebilmek için),</a:t>
            </a:r>
          </a:p>
          <a:p>
            <a:pPr lvl="2" algn="just">
              <a:buClr>
                <a:srgbClr val="C00000"/>
              </a:buClr>
              <a:buFont typeface="Wingdings" pitchFamily="2" charset="2"/>
              <a:buChar char="Ø"/>
            </a:pPr>
            <a:r>
              <a:rPr lang="tr-TR" sz="1600" dirty="0" smtClean="0"/>
              <a:t>Yaralı güç koşullarda bir yere taşınacaksa,</a:t>
            </a:r>
          </a:p>
          <a:p>
            <a:pPr lvl="2" algn="just">
              <a:buClr>
                <a:srgbClr val="C00000"/>
              </a:buClr>
              <a:buFont typeface="Wingdings" pitchFamily="2" charset="2"/>
              <a:buChar char="Ø"/>
            </a:pPr>
            <a:r>
              <a:rPr lang="tr-TR" sz="1600" dirty="0" smtClean="0"/>
              <a:t>Uzuv kopması varsa,</a:t>
            </a:r>
          </a:p>
          <a:p>
            <a:pPr lvl="2" algn="just">
              <a:buClr>
                <a:srgbClr val="C00000"/>
              </a:buClr>
              <a:buFont typeface="Wingdings" pitchFamily="2" charset="2"/>
              <a:buChar char="Ø"/>
            </a:pPr>
            <a:r>
              <a:rPr lang="tr-TR" sz="1600" dirty="0" smtClean="0"/>
              <a:t>Baskı noktalarına baskı uygulamak yeterli olmuyorsa</a:t>
            </a:r>
          </a:p>
          <a:p>
            <a:pPr lvl="2" algn="just">
              <a:buClr>
                <a:srgbClr val="C00000"/>
              </a:buClr>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37</a:t>
            </a:fld>
            <a:endParaRPr lang="tr-TR" dirty="0"/>
          </a:p>
        </p:txBody>
      </p:sp>
      <p:pic>
        <p:nvPicPr>
          <p:cNvPr id="5" name="4 Resim" descr="Aile_ve_Sosyal_Politikalar_Bakanlığı.jpg"/>
          <p:cNvPicPr>
            <a:picLocks noChangeAspect="1"/>
          </p:cNvPicPr>
          <p:nvPr/>
        </p:nvPicPr>
        <p:blipFill>
          <a:blip r:embed="rId2" cstate="print"/>
          <a:stretch>
            <a:fillRect/>
          </a:stretch>
        </p:blipFill>
        <p:spPr>
          <a:xfrm>
            <a:off x="242392" y="332656"/>
            <a:ext cx="1521296" cy="801216"/>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Turnike uygulamasında dikkat edilecek hususlar neler olmalıdır?</a:t>
            </a:r>
          </a:p>
          <a:p>
            <a:pPr algn="just">
              <a:buNone/>
            </a:pPr>
            <a:endParaRPr lang="tr-TR" sz="1600" b="1" dirty="0" smtClean="0"/>
          </a:p>
          <a:p>
            <a:pPr lvl="2" algn="just">
              <a:buClr>
                <a:srgbClr val="C00000"/>
              </a:buClr>
              <a:buFont typeface="Wingdings" pitchFamily="2" charset="2"/>
              <a:buChar char="Ø"/>
            </a:pPr>
            <a:r>
              <a:rPr lang="tr-TR" sz="1600" dirty="0" smtClean="0"/>
              <a:t>Turnike uygulamasında kullanılacak malzemelerin genişliği en az 8-10 cm olmalıdır .</a:t>
            </a:r>
          </a:p>
          <a:p>
            <a:pPr lvl="2" algn="just">
              <a:buClr>
                <a:srgbClr val="C00000"/>
              </a:buClr>
              <a:buFont typeface="Wingdings" pitchFamily="2" charset="2"/>
              <a:buChar char="Ø"/>
            </a:pPr>
            <a:r>
              <a:rPr lang="tr-TR" sz="1600" dirty="0" smtClean="0"/>
              <a:t>Turnike uygulamasında ip, tel gibi kesici malzemeler kullanılmamalıdır.</a:t>
            </a:r>
          </a:p>
          <a:p>
            <a:pPr lvl="2" algn="just">
              <a:buClr>
                <a:srgbClr val="C00000"/>
              </a:buClr>
              <a:buFont typeface="Wingdings" pitchFamily="2" charset="2"/>
              <a:buChar char="Ø"/>
            </a:pPr>
            <a:r>
              <a:rPr lang="tr-TR" sz="1600" dirty="0" smtClean="0"/>
              <a:t>Turnikeyi sıkmak için tahta parçası, kalem gibi malzemeler kullanılabilir</a:t>
            </a:r>
          </a:p>
          <a:p>
            <a:pPr lvl="2" algn="just">
              <a:buClr>
                <a:srgbClr val="C00000"/>
              </a:buClr>
              <a:buFont typeface="Wingdings" pitchFamily="2" charset="2"/>
              <a:buChar char="Ø"/>
            </a:pPr>
            <a:r>
              <a:rPr lang="tr-TR" sz="1600" dirty="0" smtClean="0"/>
              <a:t>Turnike kanama duruncaya kadar sıkılır, kanama durduktan sonra daha fazla sıkılmaz.</a:t>
            </a:r>
          </a:p>
          <a:p>
            <a:pPr lvl="2" algn="just">
              <a:buClr>
                <a:srgbClr val="C00000"/>
              </a:buClr>
              <a:buFont typeface="Wingdings" pitchFamily="2" charset="2"/>
              <a:buChar char="Ø"/>
            </a:pPr>
            <a:r>
              <a:rPr lang="tr-TR" sz="1600" dirty="0" smtClean="0"/>
              <a:t>Turnike uygulamasının yapıldığı saat bir kağıda yazılmalı ve yaralının üzerine asılmalıdır.</a:t>
            </a:r>
          </a:p>
          <a:p>
            <a:pPr lvl="2" algn="just">
              <a:buClr>
                <a:srgbClr val="C00000"/>
              </a:buClr>
              <a:buFont typeface="Wingdings" pitchFamily="2" charset="2"/>
              <a:buChar char="Ø"/>
            </a:pPr>
            <a:r>
              <a:rPr lang="tr-TR" sz="1600" dirty="0" smtClean="0"/>
              <a:t>Uzun süreli kanamalardaki turnike uygulamalarında, kanayan bölgeye göre 15-30 dakikada bir turnike gevşetilmelidir.</a:t>
            </a:r>
          </a:p>
          <a:p>
            <a:pPr lvl="2" algn="just">
              <a:buClr>
                <a:srgbClr val="C00000"/>
              </a:buClr>
              <a:buFont typeface="Wingdings" pitchFamily="2" charset="2"/>
              <a:buChar char="Ø"/>
            </a:pPr>
            <a:r>
              <a:rPr lang="tr-TR" sz="1600" dirty="0" smtClean="0"/>
              <a:t>Turnike, kol ve uyluk gibi tek kemikli bölgelere uygulanır, ancak önkol ve bacağa el ve ayağın beslenmesini bozabileceği için uygulanmaz. Uzuv kopması durumlarında, önkol ve bacağa da turnike uygulanabilir.</a:t>
            </a:r>
          </a:p>
          <a:p>
            <a:pPr lvl="2" algn="just">
              <a:buClr>
                <a:srgbClr val="C00000"/>
              </a:buClr>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38</a:t>
            </a:fld>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İç kanamalarda ilkyardım:</a:t>
            </a:r>
          </a:p>
          <a:p>
            <a:pPr algn="just">
              <a:buNone/>
            </a:pPr>
            <a:r>
              <a:rPr lang="tr-TR" sz="1600" dirty="0" smtClean="0"/>
              <a:t>	İç kanamalar, şiddetli travma, darbe, kırık, silahla yaralanma nedeniyle oluşabilir. Hasta/yaralıda şok belirtileri vardır. İç kanama şüphesi olanlarda aşağıdaki uygulamalar yapılmalıdır.</a:t>
            </a:r>
            <a:endParaRPr lang="tr-TR" sz="1600" b="1" dirty="0" smtClean="0"/>
          </a:p>
          <a:p>
            <a:pPr algn="just">
              <a:buNone/>
            </a:pPr>
            <a:endParaRPr lang="tr-TR" sz="1600" b="1" dirty="0" smtClean="0"/>
          </a:p>
          <a:p>
            <a:pPr lvl="2" algn="just">
              <a:buClr>
                <a:srgbClr val="C00000"/>
              </a:buClr>
              <a:buFont typeface="Wingdings" pitchFamily="2" charset="2"/>
              <a:buChar char="Ø"/>
            </a:pPr>
            <a:r>
              <a:rPr lang="es-ES" sz="1600" dirty="0" smtClean="0"/>
              <a:t>Hasta/yaralının bilinci ve ABC si değerlendirilir,</a:t>
            </a:r>
            <a:endParaRPr lang="tr-TR" sz="1600" dirty="0" smtClean="0"/>
          </a:p>
          <a:p>
            <a:pPr lvl="2" algn="just">
              <a:buClr>
                <a:srgbClr val="C00000"/>
              </a:buClr>
              <a:buFont typeface="Wingdings" pitchFamily="2" charset="2"/>
              <a:buChar char="Ø"/>
            </a:pPr>
            <a:r>
              <a:rPr lang="tr-TR" sz="1600" dirty="0" smtClean="0"/>
              <a:t>Üzeri örtülerek ayakları 30 cm yukarı kaldırılır,</a:t>
            </a:r>
          </a:p>
          <a:p>
            <a:pPr lvl="2" algn="just">
              <a:buClr>
                <a:srgbClr val="C00000"/>
              </a:buClr>
              <a:buFont typeface="Wingdings" pitchFamily="2" charset="2"/>
              <a:buChar char="Ø"/>
            </a:pPr>
            <a:r>
              <a:rPr lang="tr-TR" sz="1600" dirty="0" smtClean="0"/>
              <a:t>Tıbbi yardım istenir </a:t>
            </a:r>
            <a:r>
              <a:rPr lang="tr-TR" sz="1600" b="1" dirty="0" smtClean="0"/>
              <a:t>(112),</a:t>
            </a:r>
          </a:p>
          <a:p>
            <a:pPr lvl="2" algn="just">
              <a:buClr>
                <a:srgbClr val="C00000"/>
              </a:buClr>
              <a:buFont typeface="Wingdings" pitchFamily="2" charset="2"/>
              <a:buChar char="Ø"/>
            </a:pPr>
            <a:r>
              <a:rPr lang="tr-TR" sz="1600" dirty="0" smtClean="0"/>
              <a:t>Asla yiyecek ve içecek verilmez</a:t>
            </a:r>
          </a:p>
          <a:p>
            <a:pPr lvl="2" algn="just">
              <a:buClr>
                <a:srgbClr val="C00000"/>
              </a:buClr>
              <a:buFont typeface="Wingdings" pitchFamily="2" charset="2"/>
              <a:buChar char="Ø"/>
            </a:pPr>
            <a:r>
              <a:rPr lang="tr-TR" sz="1600" dirty="0" smtClean="0"/>
              <a:t>Hareket ettirilmez (özellikle kırık varsa),</a:t>
            </a:r>
          </a:p>
          <a:p>
            <a:pPr lvl="2" algn="just">
              <a:buClr>
                <a:srgbClr val="C00000"/>
              </a:buClr>
              <a:buFont typeface="Wingdings" pitchFamily="2" charset="2"/>
              <a:buChar char="Ø"/>
            </a:pPr>
            <a:r>
              <a:rPr lang="tr-TR" sz="1600" dirty="0" smtClean="0"/>
              <a:t>Yaşamsal bulguları incelenir,</a:t>
            </a:r>
          </a:p>
          <a:p>
            <a:pPr lvl="2" algn="just">
              <a:buClr>
                <a:srgbClr val="C00000"/>
              </a:buClr>
              <a:buFont typeface="Wingdings" pitchFamily="2" charset="2"/>
              <a:buChar char="Ø"/>
            </a:pPr>
            <a:r>
              <a:rPr lang="tr-TR" sz="1600" dirty="0" smtClean="0"/>
              <a:t>Sağlık kuruluşuna sevki sağlanır.</a:t>
            </a:r>
          </a:p>
          <a:p>
            <a:pPr lvl="2" algn="just">
              <a:buClr>
                <a:srgbClr val="C00000"/>
              </a:buClr>
              <a:buFont typeface="Wingdings" pitchFamily="2" charset="2"/>
              <a:buChar char="Ø"/>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39</a:t>
            </a:fld>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rmAutofit/>
          </a:bodyPr>
          <a:lstStyle/>
          <a:p>
            <a:pPr>
              <a:buNone/>
            </a:pPr>
            <a:endParaRPr lang="tr-TR" sz="1600" dirty="0" smtClean="0"/>
          </a:p>
          <a:p>
            <a:pPr>
              <a:buFont typeface="Wingdings" pitchFamily="2" charset="2"/>
              <a:buChar char="v"/>
            </a:pPr>
            <a:r>
              <a:rPr lang="tr-TR" sz="1600" b="1" dirty="0" smtClean="0"/>
              <a:t>İlkyardımın öncelikli amaçları nelerdir?</a:t>
            </a:r>
          </a:p>
          <a:p>
            <a:pPr>
              <a:buNone/>
            </a:pPr>
            <a:endParaRPr lang="tr-TR" sz="1600" b="1" dirty="0" smtClean="0"/>
          </a:p>
          <a:p>
            <a:pPr lvl="3">
              <a:buClr>
                <a:srgbClr val="C00000"/>
              </a:buClr>
              <a:buFont typeface="Wingdings" pitchFamily="2" charset="2"/>
              <a:buChar char="Ø"/>
            </a:pPr>
            <a:r>
              <a:rPr lang="tr-TR" sz="1600" dirty="0" smtClean="0">
                <a:solidFill>
                  <a:schemeClr val="tx1"/>
                </a:solidFill>
              </a:rPr>
              <a:t>Hayati tehlikeyi ortadan kaldırmak,</a:t>
            </a:r>
          </a:p>
          <a:p>
            <a:pPr lvl="3">
              <a:buClr>
                <a:srgbClr val="C00000"/>
              </a:buClr>
              <a:buFont typeface="Wingdings" pitchFamily="2" charset="2"/>
              <a:buChar char="Ø"/>
            </a:pPr>
            <a:r>
              <a:rPr lang="tr-TR" sz="1600" dirty="0" smtClean="0">
                <a:solidFill>
                  <a:schemeClr val="tx1"/>
                </a:solidFill>
              </a:rPr>
              <a:t>Yaşamsal fonksiyonların sürdürülmesini sağlamak,</a:t>
            </a:r>
          </a:p>
          <a:p>
            <a:pPr lvl="3">
              <a:buClr>
                <a:srgbClr val="C00000"/>
              </a:buClr>
              <a:buFont typeface="Wingdings" pitchFamily="2" charset="2"/>
              <a:buChar char="Ø"/>
            </a:pPr>
            <a:r>
              <a:rPr lang="tr-TR" sz="1600" dirty="0" smtClean="0">
                <a:solidFill>
                  <a:schemeClr val="tx1"/>
                </a:solidFill>
              </a:rPr>
              <a:t>Hasta/yaralının durumunun. kötüleşmesini önlemek,</a:t>
            </a:r>
          </a:p>
          <a:p>
            <a:pPr lvl="3">
              <a:buClr>
                <a:srgbClr val="C00000"/>
              </a:buClr>
              <a:buFont typeface="Wingdings" pitchFamily="2" charset="2"/>
              <a:buChar char="Ø"/>
            </a:pPr>
            <a:r>
              <a:rPr lang="tr-TR" sz="1600" dirty="0" smtClean="0">
                <a:solidFill>
                  <a:schemeClr val="tx1"/>
                </a:solidFill>
              </a:rPr>
              <a:t>İyileşmeyi kolaylaştırmak</a:t>
            </a:r>
            <a:r>
              <a:rPr lang="tr-TR" sz="1600" dirty="0" smtClean="0"/>
              <a:t>.</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4</a:t>
            </a:fld>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Doğal deliklerden çıkan kanamalarda ilkyardım:</a:t>
            </a:r>
          </a:p>
          <a:p>
            <a:pPr algn="just">
              <a:buNone/>
            </a:pPr>
            <a:r>
              <a:rPr lang="tr-TR" sz="1600" b="1" dirty="0" smtClean="0"/>
              <a:t>	</a:t>
            </a:r>
          </a:p>
          <a:p>
            <a:pPr algn="just">
              <a:buNone/>
            </a:pPr>
            <a:r>
              <a:rPr lang="tr-TR" sz="1600" b="1" dirty="0" smtClean="0"/>
              <a:t>	Burun kanaması:</a:t>
            </a:r>
          </a:p>
          <a:p>
            <a:pPr lvl="2" algn="just">
              <a:buClr>
                <a:srgbClr val="C00000"/>
              </a:buClr>
              <a:buFont typeface="Wingdings" pitchFamily="2" charset="2"/>
              <a:buChar char="Ø"/>
            </a:pPr>
            <a:r>
              <a:rPr lang="tr-TR" sz="1600" dirty="0" smtClean="0"/>
              <a:t>Hasta/yaralı sakinleştirilir, endişeleri giderilir,</a:t>
            </a:r>
          </a:p>
          <a:p>
            <a:pPr lvl="2" algn="just">
              <a:buClr>
                <a:srgbClr val="C00000"/>
              </a:buClr>
              <a:buFont typeface="Wingdings" pitchFamily="2" charset="2"/>
              <a:buChar char="Ø"/>
            </a:pPr>
            <a:r>
              <a:rPr lang="tr-TR" sz="1600" dirty="0" smtClean="0"/>
              <a:t>Oturtulur,</a:t>
            </a:r>
          </a:p>
          <a:p>
            <a:pPr lvl="2" algn="just">
              <a:buClr>
                <a:srgbClr val="C00000"/>
              </a:buClr>
              <a:buFont typeface="Wingdings" pitchFamily="2" charset="2"/>
              <a:buChar char="Ø"/>
            </a:pPr>
            <a:r>
              <a:rPr lang="tr-TR" sz="1600" dirty="0" smtClean="0"/>
              <a:t>Başı hafifçe öne eğilir,</a:t>
            </a:r>
          </a:p>
          <a:p>
            <a:pPr lvl="2" algn="just">
              <a:buClr>
                <a:srgbClr val="C00000"/>
              </a:buClr>
              <a:buFont typeface="Wingdings" pitchFamily="2" charset="2"/>
              <a:buChar char="Ø"/>
            </a:pPr>
            <a:r>
              <a:rPr lang="tr-TR" sz="1600" dirty="0" smtClean="0"/>
              <a:t>Burun kanatları </a:t>
            </a:r>
            <a:r>
              <a:rPr lang="tr-TR" sz="1600" b="1" i="1" dirty="0" smtClean="0"/>
              <a:t>5 dakika süre ile sıkılır,</a:t>
            </a:r>
          </a:p>
          <a:p>
            <a:pPr lvl="2" algn="just">
              <a:buClr>
                <a:srgbClr val="C00000"/>
              </a:buClr>
              <a:buFont typeface="Wingdings" pitchFamily="2" charset="2"/>
              <a:buChar char="Ø"/>
            </a:pPr>
            <a:r>
              <a:rPr lang="tr-TR" sz="1600" dirty="0" smtClean="0"/>
              <a:t>Uzman bir doktora gitmesi sağlanır.</a:t>
            </a:r>
          </a:p>
          <a:p>
            <a:pPr lvl="2" algn="just">
              <a:buClr>
                <a:srgbClr val="C00000"/>
              </a:buClr>
              <a:buFont typeface="Wingdings" pitchFamily="2" charset="2"/>
              <a:buChar char="Ø"/>
            </a:pPr>
            <a:endParaRPr lang="tr-TR" sz="1600" dirty="0" smtClean="0"/>
          </a:p>
          <a:p>
            <a:pPr algn="just">
              <a:buNone/>
            </a:pPr>
            <a:r>
              <a:rPr lang="tr-TR" sz="1600" b="1" dirty="0" smtClean="0"/>
              <a:t>	Kulak kanaması:</a:t>
            </a:r>
          </a:p>
          <a:p>
            <a:pPr lvl="2" algn="just">
              <a:buClr>
                <a:srgbClr val="C00000"/>
              </a:buClr>
              <a:buFont typeface="Wingdings" pitchFamily="2" charset="2"/>
              <a:buChar char="Ø"/>
            </a:pPr>
            <a:r>
              <a:rPr lang="tr-TR" sz="1600" dirty="0" smtClean="0"/>
              <a:t>Hasta/yaralı sakinleştirilir, endişeleri giderilir,</a:t>
            </a:r>
          </a:p>
          <a:p>
            <a:pPr lvl="2" algn="just">
              <a:buClr>
                <a:srgbClr val="C00000"/>
              </a:buClr>
              <a:buFont typeface="Wingdings" pitchFamily="2" charset="2"/>
              <a:buChar char="Ø"/>
            </a:pPr>
            <a:r>
              <a:rPr lang="tr-TR" sz="1600" dirty="0" smtClean="0"/>
              <a:t>Kanama hafifse kulak temiz bir bezle temizlenir,</a:t>
            </a:r>
          </a:p>
          <a:p>
            <a:pPr lvl="2" algn="just">
              <a:buClr>
                <a:srgbClr val="C00000"/>
              </a:buClr>
              <a:buFont typeface="Wingdings" pitchFamily="2" charset="2"/>
              <a:buChar char="Ø"/>
            </a:pPr>
            <a:r>
              <a:rPr lang="tr-TR" sz="1600" dirty="0" smtClean="0"/>
              <a:t>Kanama ciddi ise, kulağı tıkamadan temiz bezlerle kapanır,</a:t>
            </a:r>
          </a:p>
          <a:p>
            <a:pPr lvl="2" algn="just">
              <a:buClr>
                <a:srgbClr val="C00000"/>
              </a:buClr>
              <a:buFont typeface="Wingdings" pitchFamily="2" charset="2"/>
              <a:buChar char="Ø"/>
            </a:pPr>
            <a:r>
              <a:rPr lang="tr-TR" sz="1600" dirty="0" smtClean="0"/>
              <a:t>Bilinci yerinde ise hareket ettirmeden sırt üstü yatırılır, bilinçsiz ise kanayan kulak üzerine yan yatırılır,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40</a:t>
            </a:fld>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Şok nedir?</a:t>
            </a:r>
          </a:p>
          <a:p>
            <a:pPr algn="just">
              <a:buNone/>
            </a:pPr>
            <a:r>
              <a:rPr lang="tr-TR" sz="1600" b="1" dirty="0" smtClean="0"/>
              <a:t>	</a:t>
            </a:r>
          </a:p>
          <a:p>
            <a:pPr algn="just">
              <a:buNone/>
            </a:pPr>
            <a:r>
              <a:rPr lang="tr-TR" sz="1600" b="1" dirty="0" smtClean="0"/>
              <a:t>	</a:t>
            </a:r>
            <a:r>
              <a:rPr lang="tr-TR" sz="1600" dirty="0" smtClean="0"/>
              <a:t>Kalp-damar sisteminin yaşamsal organlara uygun oranda kanlanma yapamaması nedeniyle ortaya çıkan ve tansiyon düşüklüğü ile seyreden bir akut dolaşım yetmezliğidir.</a:t>
            </a:r>
          </a:p>
          <a:p>
            <a:pPr algn="just">
              <a:buNone/>
            </a:pPr>
            <a:endParaRPr lang="tr-TR" sz="1600" b="1" dirty="0" smtClean="0"/>
          </a:p>
          <a:p>
            <a:pPr algn="just">
              <a:buNone/>
            </a:pPr>
            <a:r>
              <a:rPr lang="tr-TR" sz="1600" b="1" dirty="0" smtClean="0"/>
              <a:t>	Kaç çeşit şok vardır?</a:t>
            </a:r>
          </a:p>
          <a:p>
            <a:pPr algn="just">
              <a:buNone/>
            </a:pPr>
            <a:r>
              <a:rPr lang="tr-TR" sz="1600" dirty="0" smtClean="0"/>
              <a:t>	Nedenlerine göre 4 çeşit şok vardır:</a:t>
            </a:r>
          </a:p>
          <a:p>
            <a:pPr algn="just">
              <a:buNone/>
            </a:pPr>
            <a:endParaRPr lang="tr-TR" sz="1600" b="1" dirty="0" smtClean="0"/>
          </a:p>
          <a:p>
            <a:pPr lvl="2" algn="just">
              <a:buClr>
                <a:srgbClr val="C00000"/>
              </a:buClr>
              <a:buFont typeface="Wingdings" pitchFamily="2" charset="2"/>
              <a:buChar char="Ø"/>
            </a:pPr>
            <a:r>
              <a:rPr lang="tr-TR" sz="1600" dirty="0" err="1" smtClean="0"/>
              <a:t>Kardiyojenik</a:t>
            </a:r>
            <a:r>
              <a:rPr lang="tr-TR" sz="1600" dirty="0" smtClean="0"/>
              <a:t> şok,</a:t>
            </a:r>
          </a:p>
          <a:p>
            <a:pPr lvl="2" algn="just">
              <a:buClr>
                <a:srgbClr val="C00000"/>
              </a:buClr>
              <a:buFont typeface="Wingdings" pitchFamily="2" charset="2"/>
              <a:buChar char="Ø"/>
            </a:pPr>
            <a:r>
              <a:rPr lang="tr-TR" sz="1600" dirty="0" err="1" smtClean="0"/>
              <a:t>Hipovolemik</a:t>
            </a:r>
            <a:r>
              <a:rPr lang="tr-TR" sz="1600" dirty="0" smtClean="0"/>
              <a:t> şok,</a:t>
            </a:r>
          </a:p>
          <a:p>
            <a:pPr lvl="2" algn="just">
              <a:buClr>
                <a:srgbClr val="C00000"/>
              </a:buClr>
              <a:buFont typeface="Wingdings" pitchFamily="2" charset="2"/>
              <a:buChar char="Ø"/>
            </a:pPr>
            <a:r>
              <a:rPr lang="tr-TR" sz="1600" dirty="0" err="1" smtClean="0"/>
              <a:t>Toksik</a:t>
            </a:r>
            <a:r>
              <a:rPr lang="tr-TR" sz="1600" dirty="0" smtClean="0"/>
              <a:t> şok,</a:t>
            </a:r>
          </a:p>
          <a:p>
            <a:pPr lvl="2" algn="just">
              <a:buClr>
                <a:srgbClr val="C00000"/>
              </a:buClr>
              <a:buFont typeface="Wingdings" pitchFamily="2" charset="2"/>
              <a:buChar char="Ø"/>
            </a:pPr>
            <a:r>
              <a:rPr lang="tr-TR" sz="1600" dirty="0" err="1" smtClean="0"/>
              <a:t>Anaflaktik</a:t>
            </a:r>
            <a:r>
              <a:rPr lang="tr-TR" sz="1600" dirty="0" smtClean="0"/>
              <a:t> şok</a:t>
            </a:r>
          </a:p>
          <a:p>
            <a:pPr lvl="2" algn="just">
              <a:buClr>
                <a:srgbClr val="C00000"/>
              </a:buClr>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41</a:t>
            </a:fld>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Şok belirtileri nelerdir?</a:t>
            </a:r>
          </a:p>
          <a:p>
            <a:pPr>
              <a:buNone/>
            </a:pPr>
            <a:r>
              <a:rPr lang="tr-TR" sz="1600" b="1" dirty="0" smtClean="0"/>
              <a:t>	</a:t>
            </a:r>
          </a:p>
          <a:p>
            <a:pPr lvl="2" algn="just">
              <a:buClr>
                <a:srgbClr val="C00000"/>
              </a:buClr>
              <a:buFont typeface="Wingdings" pitchFamily="2" charset="2"/>
              <a:buChar char="Ø"/>
            </a:pPr>
            <a:r>
              <a:rPr lang="tr-TR" sz="1600" dirty="0" smtClean="0"/>
              <a:t>Kan basıncında düşme,</a:t>
            </a:r>
          </a:p>
          <a:p>
            <a:pPr lvl="2" algn="just">
              <a:buClr>
                <a:srgbClr val="C00000"/>
              </a:buClr>
              <a:buFont typeface="Wingdings" pitchFamily="2" charset="2"/>
              <a:buChar char="Ø"/>
            </a:pPr>
            <a:r>
              <a:rPr lang="tr-TR" sz="1600" dirty="0" smtClean="0"/>
              <a:t>Hızlı ve zayıf nabız </a:t>
            </a:r>
            <a:r>
              <a:rPr lang="tr-TR" sz="1600" dirty="0" err="1" smtClean="0"/>
              <a:t>Toksik</a:t>
            </a:r>
            <a:r>
              <a:rPr lang="tr-TR" sz="1600" dirty="0" smtClean="0"/>
              <a:t> şok,</a:t>
            </a:r>
          </a:p>
          <a:p>
            <a:pPr lvl="2" algn="just">
              <a:buClr>
                <a:srgbClr val="C00000"/>
              </a:buClr>
              <a:buFont typeface="Wingdings" pitchFamily="2" charset="2"/>
              <a:buChar char="Ø"/>
            </a:pPr>
            <a:r>
              <a:rPr lang="es-ES" sz="1600" dirty="0" smtClean="0"/>
              <a:t>Hızlı ve yüzeyel solunum </a:t>
            </a:r>
            <a:endParaRPr lang="tr-TR" sz="1600" dirty="0" smtClean="0"/>
          </a:p>
          <a:p>
            <a:pPr lvl="2" algn="just">
              <a:buClr>
                <a:srgbClr val="C00000"/>
              </a:buClr>
              <a:buFont typeface="Wingdings" pitchFamily="2" charset="2"/>
              <a:buChar char="Ø"/>
            </a:pPr>
            <a:r>
              <a:rPr lang="tr-TR" sz="1600" dirty="0" smtClean="0"/>
              <a:t>Ciltte soğukluk, solukluk ve nemlilik</a:t>
            </a:r>
          </a:p>
          <a:p>
            <a:pPr lvl="2" algn="just">
              <a:buClr>
                <a:srgbClr val="C00000"/>
              </a:buClr>
              <a:buFont typeface="Wingdings" pitchFamily="2" charset="2"/>
              <a:buChar char="Ø"/>
            </a:pPr>
            <a:r>
              <a:rPr lang="tr-TR" sz="1600" dirty="0" smtClean="0"/>
              <a:t>Endişe, huzursuzluk</a:t>
            </a:r>
          </a:p>
          <a:p>
            <a:pPr lvl="2" algn="just">
              <a:buClr>
                <a:srgbClr val="C00000"/>
              </a:buClr>
              <a:buFont typeface="Wingdings" pitchFamily="2" charset="2"/>
              <a:buChar char="Ø"/>
            </a:pPr>
            <a:r>
              <a:rPr lang="es-ES" sz="1600" dirty="0" smtClean="0"/>
              <a:t>Dudak çevresinde solukluk ya da morarma</a:t>
            </a:r>
            <a:endParaRPr lang="tr-TR" sz="1600" dirty="0" smtClean="0"/>
          </a:p>
          <a:p>
            <a:pPr lvl="2" algn="just">
              <a:buClr>
                <a:srgbClr val="C00000"/>
              </a:buClr>
              <a:buFont typeface="Wingdings" pitchFamily="2" charset="2"/>
              <a:buChar char="Ø"/>
            </a:pPr>
            <a:r>
              <a:rPr lang="tr-TR" sz="1600" dirty="0" smtClean="0"/>
              <a:t>Susuzluk hissi</a:t>
            </a:r>
          </a:p>
          <a:p>
            <a:pPr lvl="2" algn="just">
              <a:buClr>
                <a:srgbClr val="C00000"/>
              </a:buClr>
              <a:buFont typeface="Wingdings" pitchFamily="2" charset="2"/>
              <a:buChar char="Ø"/>
            </a:pPr>
            <a:r>
              <a:rPr lang="tr-TR" sz="1600" dirty="0" smtClean="0"/>
              <a:t>Bilinç seviyesinde azalma</a:t>
            </a:r>
          </a:p>
          <a:p>
            <a:pPr lvl="2" algn="just">
              <a:buClr>
                <a:srgbClr val="C00000"/>
              </a:buClr>
              <a:buNone/>
            </a:pPr>
            <a:endParaRPr lang="tr-TR" sz="1600" b="1"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42</a:t>
            </a:fld>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Şokta ilkyardım uygulamaları nelerdir?</a:t>
            </a:r>
          </a:p>
          <a:p>
            <a:pPr>
              <a:buNone/>
            </a:pPr>
            <a:r>
              <a:rPr lang="tr-TR" sz="1600" b="1" dirty="0" smtClean="0"/>
              <a:t>	</a:t>
            </a:r>
          </a:p>
          <a:p>
            <a:pPr lvl="2" algn="just">
              <a:buClr>
                <a:srgbClr val="C00000"/>
              </a:buClr>
              <a:buFont typeface="Wingdings" pitchFamily="2" charset="2"/>
              <a:buChar char="Ø"/>
            </a:pPr>
            <a:r>
              <a:rPr lang="tr-TR" sz="1600" dirty="0" smtClean="0"/>
              <a:t>Kendinin ve çevrenin güvenliği sağlanır,</a:t>
            </a:r>
          </a:p>
          <a:p>
            <a:pPr lvl="2" algn="just">
              <a:buClr>
                <a:srgbClr val="C00000"/>
              </a:buClr>
              <a:buFont typeface="Wingdings" pitchFamily="2" charset="2"/>
              <a:buChar char="Ø"/>
            </a:pPr>
            <a:r>
              <a:rPr lang="tr-TR" sz="1600" dirty="0" smtClean="0"/>
              <a:t>Hava yolunun açıklığı sağlanır,</a:t>
            </a:r>
          </a:p>
          <a:p>
            <a:pPr lvl="2" algn="just">
              <a:buClr>
                <a:srgbClr val="C00000"/>
              </a:buClr>
              <a:buFont typeface="Wingdings" pitchFamily="2" charset="2"/>
              <a:buChar char="Ø"/>
            </a:pPr>
            <a:r>
              <a:rPr lang="tr-TR" sz="1600" dirty="0" smtClean="0"/>
              <a:t>Hasta/yaralının mümkün olduğunca temiz hava soluması sağlanır,</a:t>
            </a:r>
            <a:endParaRPr lang="tr-TR" sz="1600" b="1" dirty="0" smtClean="0"/>
          </a:p>
          <a:p>
            <a:pPr lvl="2" algn="just">
              <a:buClr>
                <a:srgbClr val="C00000"/>
              </a:buClr>
              <a:buFont typeface="Wingdings" pitchFamily="2" charset="2"/>
              <a:buChar char="Ø"/>
            </a:pPr>
            <a:r>
              <a:rPr lang="sv-SE" sz="1600" dirty="0" smtClean="0"/>
              <a:t>Varsa kanama hemen durdurulur,</a:t>
            </a:r>
            <a:endParaRPr lang="tr-TR" sz="1600" dirty="0" smtClean="0"/>
          </a:p>
          <a:p>
            <a:pPr lvl="2" algn="just">
              <a:buClr>
                <a:srgbClr val="C00000"/>
              </a:buClr>
              <a:buFont typeface="Wingdings" pitchFamily="2" charset="2"/>
              <a:buChar char="Ø"/>
            </a:pPr>
            <a:r>
              <a:rPr lang="tr-TR" sz="1600" dirty="0" smtClean="0"/>
              <a:t>Şok pozisyonu verilir,</a:t>
            </a:r>
          </a:p>
          <a:p>
            <a:pPr lvl="2" algn="just">
              <a:buClr>
                <a:srgbClr val="C00000"/>
              </a:buClr>
              <a:buFont typeface="Wingdings" pitchFamily="2" charset="2"/>
              <a:buChar char="Ø"/>
            </a:pPr>
            <a:r>
              <a:rPr lang="tr-TR" sz="1600" dirty="0" smtClean="0"/>
              <a:t>Hasta/yaralı sıcak tutulur,</a:t>
            </a:r>
          </a:p>
          <a:p>
            <a:pPr lvl="2" algn="just">
              <a:buClr>
                <a:srgbClr val="C00000"/>
              </a:buClr>
              <a:buFont typeface="Wingdings" pitchFamily="2" charset="2"/>
              <a:buChar char="Ø"/>
            </a:pPr>
            <a:r>
              <a:rPr lang="tr-TR" sz="1600" dirty="0" smtClean="0"/>
              <a:t>Hareket ettirilmez</a:t>
            </a:r>
          </a:p>
          <a:p>
            <a:pPr lvl="2" algn="just">
              <a:buClr>
                <a:srgbClr val="C00000"/>
              </a:buClr>
              <a:buFont typeface="Wingdings" pitchFamily="2" charset="2"/>
              <a:buChar char="Ø"/>
            </a:pPr>
            <a:r>
              <a:rPr lang="tr-TR" sz="1600" dirty="0" smtClean="0"/>
              <a:t>Hızlı bir şekilde sağlık kuruluşuna sevki sağlanır </a:t>
            </a:r>
            <a:r>
              <a:rPr lang="tr-TR" sz="1600" b="1" dirty="0" smtClean="0"/>
              <a:t>(112),</a:t>
            </a:r>
          </a:p>
          <a:p>
            <a:pPr lvl="2" algn="just">
              <a:buClr>
                <a:srgbClr val="C00000"/>
              </a:buClr>
              <a:buFont typeface="Wingdings" pitchFamily="2" charset="2"/>
              <a:buChar char="Ø"/>
            </a:pPr>
            <a:r>
              <a:rPr lang="tr-TR" sz="1600" dirty="0" smtClean="0"/>
              <a:t>Hasta/yaralının endişe ve korkuları giderilerek psikolojik destek sağlanır.</a:t>
            </a:r>
            <a:endParaRPr lang="tr-TR" sz="1600" b="1" dirty="0" smtClean="0"/>
          </a:p>
          <a:p>
            <a:pPr lvl="2" algn="just">
              <a:buClr>
                <a:srgbClr val="C00000"/>
              </a:buClr>
              <a:buNone/>
            </a:pPr>
            <a:endParaRPr lang="tr-TR" sz="1600" b="1"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43</a:t>
            </a:fld>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4 – Kanamalarda İlk 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a:t>
            </a:r>
            <a:r>
              <a:rPr lang="pl-PL" sz="1600" b="1" dirty="0" smtClean="0"/>
              <a:t>Şok pozisyonu nasıl verilir?</a:t>
            </a:r>
            <a:endParaRPr lang="tr-TR" sz="1600" b="1" dirty="0" smtClean="0"/>
          </a:p>
          <a:p>
            <a:pPr>
              <a:buNone/>
            </a:pPr>
            <a:r>
              <a:rPr lang="tr-TR" sz="1600" b="1" dirty="0" smtClean="0"/>
              <a:t>	</a:t>
            </a:r>
          </a:p>
          <a:p>
            <a:pPr lvl="2" algn="just">
              <a:buClr>
                <a:srgbClr val="C00000"/>
              </a:buClr>
              <a:buFont typeface="Wingdings" pitchFamily="2" charset="2"/>
              <a:buChar char="Ø"/>
            </a:pPr>
            <a:r>
              <a:rPr lang="tr-TR" sz="1600" dirty="0" smtClean="0"/>
              <a:t>Hasta/yaralı düz olarak sırt üstü yatırılır,</a:t>
            </a:r>
          </a:p>
          <a:p>
            <a:pPr lvl="2" algn="just">
              <a:buClr>
                <a:srgbClr val="C00000"/>
              </a:buClr>
              <a:buFont typeface="Wingdings" pitchFamily="2" charset="2"/>
              <a:buChar char="Ø"/>
            </a:pPr>
            <a:r>
              <a:rPr lang="tr-TR" sz="1600" dirty="0" smtClean="0"/>
              <a:t>Hasta/yaralının bacakları 30 cm kadar yukarı kaldırılarak, bacakların altına destek konulur (Çarşaf, battaniye yastık, kıvrılmış giysi vb.),</a:t>
            </a:r>
          </a:p>
          <a:p>
            <a:pPr lvl="2" algn="just">
              <a:buClr>
                <a:srgbClr val="C00000"/>
              </a:buClr>
              <a:buFont typeface="Wingdings" pitchFamily="2" charset="2"/>
              <a:buChar char="Ø"/>
            </a:pPr>
            <a:r>
              <a:rPr lang="tr-TR" sz="1600" dirty="0" smtClean="0"/>
              <a:t>Üzeri örtülerek ısıtılır,</a:t>
            </a:r>
          </a:p>
          <a:p>
            <a:pPr lvl="2" algn="just">
              <a:buClr>
                <a:srgbClr val="C00000"/>
              </a:buClr>
              <a:buFont typeface="Wingdings" pitchFamily="2" charset="2"/>
              <a:buChar char="Ø"/>
            </a:pPr>
            <a:r>
              <a:rPr lang="tr-TR" sz="1600" dirty="0" smtClean="0"/>
              <a:t>Yardım gelinceye kadar hasta / yaralının yanında kalınır,</a:t>
            </a:r>
          </a:p>
          <a:p>
            <a:pPr lvl="2" algn="just">
              <a:buClr>
                <a:srgbClr val="C00000"/>
              </a:buClr>
              <a:buFont typeface="Wingdings" pitchFamily="2" charset="2"/>
              <a:buChar char="Ø"/>
            </a:pPr>
            <a:r>
              <a:rPr lang="tr-TR" sz="1600" dirty="0" smtClean="0"/>
              <a:t>Belli aralıklarla (2-3 dakikada bir) bir yaşam bulguları değerlendirilir.</a:t>
            </a:r>
            <a:endParaRPr lang="tr-TR" sz="1600" b="1"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44</a:t>
            </a:fld>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5 – Yaralanmalarda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a:t>
            </a:r>
          </a:p>
          <a:p>
            <a:pPr algn="just">
              <a:buNone/>
            </a:pPr>
            <a:endParaRPr lang="tr-TR" sz="1600" b="1" dirty="0" smtClean="0"/>
          </a:p>
          <a:p>
            <a:pPr algn="just">
              <a:buNone/>
            </a:pPr>
            <a:r>
              <a:rPr lang="tr-TR" sz="1600" b="1" dirty="0" smtClean="0"/>
              <a:t>	Yara nedir?</a:t>
            </a:r>
          </a:p>
          <a:p>
            <a:pPr algn="just">
              <a:buNone/>
            </a:pPr>
            <a:endParaRPr lang="tr-TR" sz="1600" b="1" dirty="0" smtClean="0"/>
          </a:p>
          <a:p>
            <a:pPr algn="just">
              <a:buNone/>
            </a:pPr>
            <a:r>
              <a:rPr lang="tr-TR" sz="1600" b="1" dirty="0" smtClean="0"/>
              <a:t>	</a:t>
            </a:r>
            <a:r>
              <a:rPr lang="tr-TR" sz="1600" dirty="0" smtClean="0"/>
              <a:t>Bir travma sonucu deri yada mukozanın bütünlüğünün bozulmasıdır. Aynı zamanda kan damarları, adale ve sinir gibi yapılar etkilenebilir. Derinin koruma özelliği bozulacağından enfeksiyon riski artar.</a:t>
            </a:r>
            <a:endParaRPr lang="tr-TR" sz="1600" b="1" dirty="0" smtClean="0"/>
          </a:p>
          <a:p>
            <a:pPr algn="just">
              <a:buNone/>
            </a:pPr>
            <a:endParaRPr lang="tr-TR" sz="1600" b="1" dirty="0" smtClean="0"/>
          </a:p>
          <a:p>
            <a:pPr algn="just">
              <a:buNone/>
            </a:pPr>
            <a:r>
              <a:rPr lang="tr-TR" sz="1600" b="1" dirty="0" smtClean="0"/>
              <a:t>	</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45</a:t>
            </a:fld>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5 – Yaralanmalarda İlk 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Kaç çeşit yara vardır?</a:t>
            </a:r>
          </a:p>
          <a:p>
            <a:pPr>
              <a:buNone/>
            </a:pPr>
            <a:endParaRPr lang="tr-TR" sz="1600" b="1" dirty="0" smtClean="0"/>
          </a:p>
          <a:p>
            <a:pPr>
              <a:buFont typeface="Arial" pitchFamily="34" charset="0"/>
              <a:buChar char="•"/>
            </a:pPr>
            <a:r>
              <a:rPr lang="tr-TR" sz="1600" b="1" dirty="0" smtClean="0"/>
              <a:t>Kesik yaralar:</a:t>
            </a:r>
          </a:p>
          <a:p>
            <a:pPr>
              <a:buNone/>
            </a:pPr>
            <a:r>
              <a:rPr lang="tr-TR" sz="1600" dirty="0" smtClean="0"/>
              <a:t>	Bıçak, çakı, cam gibi kesici aletlerle oluşur. Genellikle basit yaralardır. Derinlikleri kolay</a:t>
            </a:r>
          </a:p>
          <a:p>
            <a:pPr>
              <a:buNone/>
            </a:pPr>
            <a:r>
              <a:rPr lang="tr-TR" sz="1600" dirty="0" smtClean="0"/>
              <a:t>	belirlenir.</a:t>
            </a:r>
          </a:p>
          <a:p>
            <a:pPr>
              <a:buFont typeface="Arial" pitchFamily="34" charset="0"/>
              <a:buChar char="•"/>
            </a:pPr>
            <a:r>
              <a:rPr lang="tr-TR" sz="1600" b="1" dirty="0" smtClean="0"/>
              <a:t>Ezikli yaralar:</a:t>
            </a:r>
          </a:p>
          <a:p>
            <a:pPr>
              <a:buNone/>
            </a:pPr>
            <a:r>
              <a:rPr lang="tr-TR" sz="1600" dirty="0" smtClean="0"/>
              <a:t>	Taş yumruk yada sopa gibi etkenlerin şiddetli olarak çarpması ile oluşan yaralardır. Yara</a:t>
            </a:r>
          </a:p>
          <a:p>
            <a:pPr>
              <a:buNone/>
            </a:pPr>
            <a:r>
              <a:rPr lang="tr-TR" sz="1600" dirty="0" smtClean="0"/>
              <a:t>	kenarları eziktir. Çok fazla kanama olmaz, ancak doku zedelenmesi ve hassasiyet vardır.</a:t>
            </a:r>
          </a:p>
          <a:p>
            <a:pPr>
              <a:buFont typeface="Arial" pitchFamily="34" charset="0"/>
              <a:buChar char="•"/>
            </a:pPr>
            <a:r>
              <a:rPr lang="tr-TR" sz="1600" b="1" dirty="0" smtClean="0"/>
              <a:t>Delici yaralar:</a:t>
            </a:r>
          </a:p>
          <a:p>
            <a:pPr>
              <a:buNone/>
            </a:pPr>
            <a:r>
              <a:rPr lang="tr-TR" sz="1600" dirty="0" smtClean="0"/>
              <a:t>	Uzun ve sivri aletlerle oluşan yaralardır. Yüzey üzerinde derinlik hakimdir. Aldatıcı olabilir tetanos tehlikesi vardır.</a:t>
            </a:r>
          </a:p>
          <a:p>
            <a:pPr>
              <a:buFont typeface="Arial" pitchFamily="34" charset="0"/>
              <a:buChar char="•"/>
            </a:pPr>
            <a:r>
              <a:rPr lang="tr-TR" sz="1600" b="1" dirty="0" smtClean="0"/>
              <a:t>Parçalı yaralar:</a:t>
            </a:r>
          </a:p>
          <a:p>
            <a:pPr>
              <a:buNone/>
            </a:pPr>
            <a:r>
              <a:rPr lang="tr-TR" sz="1600" dirty="0" smtClean="0"/>
              <a:t>	Dokular üzerinde bir çekme etkisi ile meydana gelir. Doku ile ilgili tüm organ, saçlı deride zarar görebilir.</a:t>
            </a:r>
            <a:endParaRPr lang="tr-TR" sz="1600" b="1" dirty="0" smtClean="0"/>
          </a:p>
          <a:p>
            <a:pPr>
              <a:buNone/>
            </a:pPr>
            <a:endParaRPr lang="tr-TR" sz="1600" b="1" dirty="0" smtClean="0"/>
          </a:p>
          <a:p>
            <a:pPr>
              <a:buNone/>
            </a:pPr>
            <a:r>
              <a:rPr lang="tr-TR" sz="1600" b="1" dirty="0" smtClean="0"/>
              <a:t>	</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46</a:t>
            </a:fld>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5 – Yaralanmalarda İlk 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Yaralanmalarda ilkyardım nasıl olmalıdır?</a:t>
            </a:r>
          </a:p>
          <a:p>
            <a:pPr>
              <a:buNone/>
            </a:pPr>
            <a:r>
              <a:rPr lang="tr-TR" sz="1600" b="1" dirty="0" smtClean="0"/>
              <a:t>	</a:t>
            </a:r>
          </a:p>
          <a:p>
            <a:pPr lvl="2" algn="just">
              <a:buClr>
                <a:srgbClr val="C00000"/>
              </a:buClr>
              <a:buFont typeface="Wingdings" pitchFamily="2" charset="2"/>
              <a:buChar char="Ø"/>
            </a:pPr>
            <a:r>
              <a:rPr lang="tr-TR" sz="1600" dirty="0" smtClean="0"/>
              <a:t>Yaşam bulguları değerlendirilir </a:t>
            </a:r>
            <a:r>
              <a:rPr lang="tr-TR" sz="1600" b="1" dirty="0" smtClean="0"/>
              <a:t>(ABC),</a:t>
            </a:r>
          </a:p>
          <a:p>
            <a:pPr lvl="2" algn="just">
              <a:buClr>
                <a:srgbClr val="C00000"/>
              </a:buClr>
              <a:buFont typeface="Wingdings" pitchFamily="2" charset="2"/>
              <a:buChar char="Ø"/>
            </a:pPr>
            <a:r>
              <a:rPr lang="tr-TR" sz="1600" dirty="0" smtClean="0"/>
              <a:t>Yara yeri değerlendirilir,</a:t>
            </a:r>
          </a:p>
          <a:p>
            <a:pPr lvl="2" algn="just">
              <a:buClr>
                <a:srgbClr val="C00000"/>
              </a:buClr>
              <a:buFont typeface="Wingdings" pitchFamily="2" charset="2"/>
              <a:buChar char="Ø"/>
            </a:pPr>
            <a:endParaRPr lang="tr-TR" sz="1600" dirty="0" smtClean="0"/>
          </a:p>
          <a:p>
            <a:pPr lvl="4">
              <a:buClr>
                <a:srgbClr val="C00000"/>
              </a:buClr>
            </a:pPr>
            <a:r>
              <a:rPr lang="tr-TR" sz="1600" dirty="0" smtClean="0"/>
              <a:t>- Oluş şekli</a:t>
            </a:r>
          </a:p>
          <a:p>
            <a:pPr lvl="4">
              <a:buClr>
                <a:srgbClr val="C00000"/>
              </a:buClr>
            </a:pPr>
            <a:r>
              <a:rPr lang="tr-TR" sz="1600" dirty="0" smtClean="0"/>
              <a:t>- Süresi</a:t>
            </a:r>
          </a:p>
          <a:p>
            <a:pPr lvl="4">
              <a:buClr>
                <a:srgbClr val="C00000"/>
              </a:buClr>
            </a:pPr>
            <a:r>
              <a:rPr lang="tr-TR" sz="1600" dirty="0" smtClean="0"/>
              <a:t>- Yabancı cisim varlığı</a:t>
            </a:r>
          </a:p>
          <a:p>
            <a:pPr lvl="4">
              <a:buClr>
                <a:srgbClr val="C00000"/>
              </a:buClr>
            </a:pPr>
            <a:r>
              <a:rPr lang="tr-TR" sz="1600" dirty="0" smtClean="0"/>
              <a:t>- Kanama vb.</a:t>
            </a:r>
          </a:p>
          <a:p>
            <a:pPr lvl="4">
              <a:buClr>
                <a:srgbClr val="C00000"/>
              </a:buClr>
            </a:pPr>
            <a:endParaRPr lang="tr-TR" sz="1600" dirty="0" smtClean="0"/>
          </a:p>
          <a:p>
            <a:pPr lvl="2" algn="just">
              <a:buClr>
                <a:srgbClr val="C00000"/>
              </a:buClr>
              <a:buFont typeface="Wingdings" pitchFamily="2" charset="2"/>
              <a:buChar char="Ø"/>
            </a:pPr>
            <a:r>
              <a:rPr lang="tr-TR" sz="1600" dirty="0" smtClean="0"/>
              <a:t>Kanama durdurulur,</a:t>
            </a:r>
          </a:p>
          <a:p>
            <a:pPr lvl="2" algn="just">
              <a:buClr>
                <a:srgbClr val="C00000"/>
              </a:buClr>
              <a:buFont typeface="Wingdings" pitchFamily="2" charset="2"/>
              <a:buChar char="Ø"/>
            </a:pPr>
            <a:r>
              <a:rPr lang="tr-TR" sz="1600" dirty="0" smtClean="0"/>
              <a:t>Üzeri kapatılır,</a:t>
            </a:r>
          </a:p>
          <a:p>
            <a:pPr lvl="2" algn="just">
              <a:buClr>
                <a:srgbClr val="C00000"/>
              </a:buClr>
              <a:buFont typeface="Wingdings" pitchFamily="2" charset="2"/>
              <a:buChar char="Ø"/>
            </a:pPr>
            <a:r>
              <a:rPr lang="tr-TR" sz="1600" dirty="0" smtClean="0"/>
              <a:t>Sağlık kuruluşuna gitmesi sağlanır,</a:t>
            </a:r>
          </a:p>
          <a:p>
            <a:pPr lvl="2" algn="just">
              <a:buClr>
                <a:srgbClr val="C00000"/>
              </a:buClr>
              <a:buFont typeface="Wingdings" pitchFamily="2" charset="2"/>
              <a:buChar char="Ø"/>
            </a:pPr>
            <a:r>
              <a:rPr lang="tr-TR" sz="1600" dirty="0" smtClean="0"/>
              <a:t>Tetanos konusunda uyarıda bulunulur</a:t>
            </a:r>
          </a:p>
          <a:p>
            <a:pPr lvl="2" algn="just">
              <a:buClr>
                <a:srgbClr val="C00000"/>
              </a:buClr>
              <a:buFont typeface="Wingdings" pitchFamily="2" charset="2"/>
              <a:buChar char="Ø"/>
            </a:pPr>
            <a:r>
              <a:rPr lang="tr-TR" sz="1600" dirty="0" smtClean="0"/>
              <a:t>Yaradaki yabancı cisimlere dokunulmamalıdır!</a:t>
            </a:r>
          </a:p>
          <a:p>
            <a:pPr>
              <a:buNone/>
            </a:pP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47</a:t>
            </a:fld>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5 – Yaralanmalarda İlk 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Ciddi yaralanmalar nelerdir?</a:t>
            </a:r>
          </a:p>
          <a:p>
            <a:pPr lvl="2" algn="just">
              <a:buClr>
                <a:srgbClr val="C00000"/>
              </a:buClr>
              <a:buFont typeface="Wingdings" pitchFamily="2" charset="2"/>
              <a:buChar char="Ø"/>
            </a:pPr>
            <a:r>
              <a:rPr lang="tr-TR" sz="1600" dirty="0" smtClean="0"/>
              <a:t>Kenarları birleşmeyen veya 2-3 cm olan yaralar,</a:t>
            </a:r>
          </a:p>
          <a:p>
            <a:pPr lvl="2" algn="just">
              <a:buClr>
                <a:srgbClr val="C00000"/>
              </a:buClr>
              <a:buFont typeface="Wingdings" pitchFamily="2" charset="2"/>
              <a:buChar char="Ø"/>
            </a:pPr>
            <a:r>
              <a:rPr lang="tr-TR" sz="1600" dirty="0" smtClean="0"/>
              <a:t>Kanaması durdurulamayan yaralar,</a:t>
            </a:r>
          </a:p>
          <a:p>
            <a:pPr lvl="2" algn="just">
              <a:buClr>
                <a:srgbClr val="C00000"/>
              </a:buClr>
              <a:buFont typeface="Wingdings" pitchFamily="2" charset="2"/>
              <a:buChar char="Ø"/>
            </a:pPr>
            <a:r>
              <a:rPr lang="tr-TR" sz="1600" dirty="0" smtClean="0"/>
              <a:t>Kas veya kemiğin göründüğü yaralar,</a:t>
            </a:r>
          </a:p>
          <a:p>
            <a:pPr lvl="2" algn="just">
              <a:buClr>
                <a:srgbClr val="C00000"/>
              </a:buClr>
              <a:buFont typeface="Wingdings" pitchFamily="2" charset="2"/>
              <a:buChar char="Ø"/>
            </a:pPr>
            <a:r>
              <a:rPr lang="tr-TR" sz="1600" dirty="0" smtClean="0"/>
              <a:t>Delici aletlerle oluşan yaralar,</a:t>
            </a:r>
          </a:p>
          <a:p>
            <a:pPr lvl="2" algn="just">
              <a:buClr>
                <a:srgbClr val="C00000"/>
              </a:buClr>
              <a:buFont typeface="Wingdings" pitchFamily="2" charset="2"/>
              <a:buChar char="Ø"/>
            </a:pPr>
            <a:r>
              <a:rPr lang="tr-TR" sz="1600" dirty="0" smtClean="0"/>
              <a:t>Yabancı cisim saplanmış olan yaralar,</a:t>
            </a:r>
          </a:p>
          <a:p>
            <a:pPr lvl="2" algn="just">
              <a:buClr>
                <a:srgbClr val="C00000"/>
              </a:buClr>
              <a:buFont typeface="Wingdings" pitchFamily="2" charset="2"/>
              <a:buChar char="Ø"/>
            </a:pPr>
            <a:r>
              <a:rPr lang="tr-TR" sz="1600" dirty="0" smtClean="0"/>
              <a:t>İnsan veya hayvan ısırıkları,</a:t>
            </a:r>
          </a:p>
          <a:p>
            <a:pPr lvl="2" algn="just">
              <a:buClr>
                <a:srgbClr val="C00000"/>
              </a:buClr>
              <a:buFont typeface="Wingdings" pitchFamily="2" charset="2"/>
              <a:buChar char="Ø"/>
            </a:pPr>
            <a:r>
              <a:rPr lang="tr-TR" sz="1600" dirty="0" smtClean="0"/>
              <a:t>Görünürde iz bırakma ihtimali olan yaralar</a:t>
            </a:r>
          </a:p>
          <a:p>
            <a:pPr lvl="2" algn="just">
              <a:buClr>
                <a:srgbClr val="C00000"/>
              </a:buClr>
              <a:buFont typeface="Wingdings" pitchFamily="2" charset="2"/>
              <a:buChar char="Ø"/>
            </a:pPr>
            <a:endParaRPr lang="tr-TR" sz="1600" dirty="0" smtClean="0"/>
          </a:p>
          <a:p>
            <a:pPr>
              <a:buNone/>
            </a:pPr>
            <a:r>
              <a:rPr lang="tr-TR" sz="1600" b="1" dirty="0" smtClean="0"/>
              <a:t>Ciddi yaralanmalar nelerdir?</a:t>
            </a:r>
          </a:p>
          <a:p>
            <a:pPr lvl="2" algn="just">
              <a:buClr>
                <a:srgbClr val="C00000"/>
              </a:buClr>
              <a:buFont typeface="Wingdings" pitchFamily="2" charset="2"/>
              <a:buChar char="Ø"/>
            </a:pPr>
            <a:r>
              <a:rPr lang="tr-TR" sz="1600" dirty="0" smtClean="0"/>
              <a:t>Yaraya saplanan yabancı cisimler çıkarılmaz,</a:t>
            </a:r>
          </a:p>
          <a:p>
            <a:pPr lvl="2" algn="just">
              <a:buClr>
                <a:srgbClr val="C00000"/>
              </a:buClr>
              <a:buFont typeface="Wingdings" pitchFamily="2" charset="2"/>
              <a:buChar char="Ø"/>
            </a:pPr>
            <a:r>
              <a:rPr lang="sv-SE" sz="1600" dirty="0" smtClean="0"/>
              <a:t>Yarada kanama varsa durdurulur,</a:t>
            </a:r>
            <a:endParaRPr lang="tr-TR" sz="1600" dirty="0" smtClean="0"/>
          </a:p>
          <a:p>
            <a:pPr lvl="2" algn="just">
              <a:buClr>
                <a:srgbClr val="C00000"/>
              </a:buClr>
              <a:buFont typeface="Wingdings" pitchFamily="2" charset="2"/>
              <a:buChar char="Ø"/>
            </a:pPr>
            <a:r>
              <a:rPr lang="tr-TR" sz="1600" dirty="0" smtClean="0"/>
              <a:t>Yara içi kurcalanmamalıdır,</a:t>
            </a:r>
          </a:p>
          <a:p>
            <a:pPr lvl="2" algn="just">
              <a:buClr>
                <a:srgbClr val="C00000"/>
              </a:buClr>
              <a:buFont typeface="Wingdings" pitchFamily="2" charset="2"/>
              <a:buChar char="Ø"/>
            </a:pPr>
            <a:r>
              <a:rPr lang="tr-TR" sz="1600" dirty="0" smtClean="0"/>
              <a:t>Yara temiz bir bezle örtülür (nemli bir bez),</a:t>
            </a:r>
          </a:p>
          <a:p>
            <a:pPr lvl="2" algn="just">
              <a:buClr>
                <a:srgbClr val="C00000"/>
              </a:buClr>
              <a:buFont typeface="Wingdings" pitchFamily="2" charset="2"/>
              <a:buChar char="Ø"/>
            </a:pPr>
            <a:r>
              <a:rPr lang="tr-TR" sz="1600" dirty="0" smtClean="0"/>
              <a:t>Yara üzerine bandaj uygulanır,</a:t>
            </a:r>
          </a:p>
          <a:p>
            <a:pPr lvl="2" algn="just">
              <a:buClr>
                <a:srgbClr val="C00000"/>
              </a:buClr>
              <a:buFont typeface="Wingdings" pitchFamily="2" charset="2"/>
              <a:buChar char="Ø"/>
            </a:pPr>
            <a:r>
              <a:rPr lang="tr-TR" sz="1600" dirty="0" smtClean="0"/>
              <a:t>Tıbbi yardım istenir </a:t>
            </a:r>
            <a:r>
              <a:rPr lang="tr-TR" sz="1600" b="1" dirty="0" smtClean="0"/>
              <a:t>(112).</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48</a:t>
            </a:fld>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5 – Yaralanmalarda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Delici karın yaralanmalarında ne gibi sorunlar olabilir?</a:t>
            </a:r>
          </a:p>
          <a:p>
            <a:pPr lvl="2" algn="just">
              <a:buClr>
                <a:srgbClr val="C00000"/>
              </a:buClr>
              <a:buFont typeface="Wingdings" pitchFamily="2" charset="2"/>
              <a:buChar char="Ø"/>
            </a:pPr>
            <a:r>
              <a:rPr lang="tr-TR" sz="1600" dirty="0" smtClean="0"/>
              <a:t>Karın bölgesindeki organlar zarar görebilir,</a:t>
            </a:r>
          </a:p>
          <a:p>
            <a:pPr lvl="2" algn="just">
              <a:buClr>
                <a:srgbClr val="C00000"/>
              </a:buClr>
              <a:buFont typeface="Wingdings" pitchFamily="2" charset="2"/>
              <a:buChar char="Ø"/>
            </a:pPr>
            <a:r>
              <a:rPr lang="tr-TR" sz="1600" dirty="0" smtClean="0"/>
              <a:t>İç ve dış kanama ve buna bağlı şok oluşabilir,</a:t>
            </a:r>
          </a:p>
          <a:p>
            <a:pPr lvl="2" algn="just">
              <a:buClr>
                <a:srgbClr val="C00000"/>
              </a:buClr>
              <a:buFont typeface="Wingdings" pitchFamily="2" charset="2"/>
              <a:buChar char="Ø"/>
            </a:pPr>
            <a:r>
              <a:rPr lang="tr-TR" sz="1600" dirty="0" smtClean="0"/>
              <a:t>Karın tahta gibi sert ve çok ağrılı ise durum ciddidir, </a:t>
            </a:r>
          </a:p>
          <a:p>
            <a:pPr lvl="2" algn="just">
              <a:buClr>
                <a:srgbClr val="C00000"/>
              </a:buClr>
              <a:buFont typeface="Wingdings" pitchFamily="2" charset="2"/>
              <a:buChar char="Ø"/>
            </a:pPr>
            <a:r>
              <a:rPr lang="tr-TR" sz="1600" dirty="0" smtClean="0"/>
              <a:t>Bağırsaklar dışarı çıkabilir.</a:t>
            </a:r>
          </a:p>
          <a:p>
            <a:pPr lvl="2" algn="just">
              <a:buClr>
                <a:srgbClr val="C00000"/>
              </a:buClr>
              <a:buFont typeface="Wingdings" pitchFamily="2" charset="2"/>
              <a:buChar char="Ø"/>
            </a:pPr>
            <a:endParaRPr lang="tr-TR" sz="1600" dirty="0" smtClean="0"/>
          </a:p>
          <a:p>
            <a:pPr algn="just">
              <a:buNone/>
            </a:pPr>
            <a:r>
              <a:rPr lang="tr-TR" sz="1600" b="1" dirty="0" smtClean="0"/>
              <a:t>	Delici karın yaralanmalarında ilkyardım nasıl olmalıdır?</a:t>
            </a:r>
          </a:p>
          <a:p>
            <a:pPr lvl="2" algn="just">
              <a:buClr>
                <a:srgbClr val="C00000"/>
              </a:buClr>
              <a:buFont typeface="Wingdings" pitchFamily="2" charset="2"/>
              <a:buChar char="Ø"/>
            </a:pPr>
            <a:r>
              <a:rPr lang="tr-TR" sz="1600" dirty="0" smtClean="0"/>
              <a:t>Dışarı çıkan organlar içeri sokulmaya çalışılmaz, üzerine geniş ve nemli temiz bir bez örtülür,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49</a:t>
            </a:fld>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t>İlkyardımın temel uygulamaları nelerdir?</a:t>
            </a:r>
          </a:p>
          <a:p>
            <a:pPr algn="just">
              <a:buNone/>
            </a:pPr>
            <a:r>
              <a:rPr lang="tr-TR" sz="1600" dirty="0" smtClean="0"/>
              <a:t>	İlkyardım temel uygulamaları </a:t>
            </a:r>
            <a:r>
              <a:rPr lang="tr-TR" sz="1600" b="1" dirty="0" smtClean="0"/>
              <a:t>Koruma, Bildirme, Kurtarma (KBK) </a:t>
            </a:r>
            <a:r>
              <a:rPr lang="tr-TR" sz="1600" dirty="0" smtClean="0"/>
              <a:t>olarak ifade edilir.</a:t>
            </a:r>
          </a:p>
          <a:p>
            <a:pPr algn="just">
              <a:buFont typeface="Wingdings" pitchFamily="2" charset="2"/>
              <a:buChar char="v"/>
            </a:pPr>
            <a:endParaRPr lang="tr-TR" sz="1600" dirty="0" smtClean="0"/>
          </a:p>
          <a:p>
            <a:pPr algn="just">
              <a:buFont typeface="Wingdings" pitchFamily="2" charset="2"/>
              <a:buChar char="v"/>
            </a:pPr>
            <a:r>
              <a:rPr lang="tr-TR" sz="1600" b="1" dirty="0" smtClean="0"/>
              <a:t>Koruma:</a:t>
            </a:r>
          </a:p>
          <a:p>
            <a:pPr algn="just">
              <a:buNone/>
            </a:pPr>
            <a:r>
              <a:rPr lang="tr-TR" sz="1600" dirty="0" smtClean="0"/>
              <a:t>	Kaza sonuçlarının ağırlaşmasını önlemek için olay yerinin değerlendirilmesini kapsar. En önemli işlem olay yerinde oluşabilecek tehlikeleri belirleyerek güvenli bir çevre oluşturmaktır.</a:t>
            </a:r>
          </a:p>
          <a:p>
            <a:pPr algn="just">
              <a:buFont typeface="Wingdings" pitchFamily="2" charset="2"/>
              <a:buChar char="v"/>
            </a:pPr>
            <a:endParaRPr lang="tr-TR" sz="1600" dirty="0" smtClean="0"/>
          </a:p>
          <a:p>
            <a:pPr algn="just">
              <a:buFont typeface="Wingdings" pitchFamily="2" charset="2"/>
              <a:buChar char="v"/>
            </a:pPr>
            <a:r>
              <a:rPr lang="tr-TR" sz="1600" b="1" dirty="0" smtClean="0"/>
              <a:t>Bildirme:</a:t>
            </a:r>
          </a:p>
          <a:p>
            <a:pPr algn="just">
              <a:buNone/>
            </a:pPr>
            <a:r>
              <a:rPr lang="tr-TR" sz="1600" dirty="0" smtClean="0"/>
              <a:t>	Olay / kaza mümkün olduğu kadar hızlı bir şekilde telefon veya diğer kişiler aracılığı ile gerekli yardım kuruluşlarına bildirilmelidir. Türkiye'de ilkyardım gerektiren her durumda telefon </a:t>
            </a:r>
            <a:r>
              <a:rPr lang="sv-SE" sz="1600" dirty="0" smtClean="0"/>
              <a:t>iletişimleri, </a:t>
            </a:r>
            <a:r>
              <a:rPr lang="sv-SE" sz="1600" b="1" dirty="0" smtClean="0"/>
              <a:t>112 acil telefon numarası üzerinden gerçekleştirilir.</a:t>
            </a:r>
            <a:endParaRPr lang="tr-TR" sz="1600" b="1" dirty="0" smtClean="0"/>
          </a:p>
          <a:p>
            <a:pPr algn="just">
              <a:buFont typeface="Wingdings" pitchFamily="2" charset="2"/>
              <a:buChar char="v"/>
            </a:pPr>
            <a:endParaRPr lang="sv-SE" sz="1600" b="1" dirty="0" smtClean="0"/>
          </a:p>
          <a:p>
            <a:pPr algn="just">
              <a:buFont typeface="Wingdings" pitchFamily="2" charset="2"/>
              <a:buChar char="v"/>
            </a:pPr>
            <a:r>
              <a:rPr lang="tr-TR" sz="1600" b="1" dirty="0" smtClean="0"/>
              <a:t>Kurtarma (Müdahale):</a:t>
            </a:r>
          </a:p>
          <a:p>
            <a:pPr algn="just">
              <a:buNone/>
            </a:pPr>
            <a:r>
              <a:rPr lang="tr-TR" sz="1600" dirty="0" smtClean="0"/>
              <a:t>	Olay yerinde hasta / yaralılara müdahale hızlı ancak sakin bir şekilde yapılmalıdır.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5</a:t>
            </a:fld>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5 – Yaralanmalarda İlk 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Kafatası ve omurga yaralanmalarında belirtiler nelerdir?</a:t>
            </a:r>
          </a:p>
          <a:p>
            <a:pPr lvl="2" algn="just">
              <a:buClr>
                <a:srgbClr val="C00000"/>
              </a:buClr>
              <a:buFont typeface="Wingdings" pitchFamily="2" charset="2"/>
              <a:buChar char="Ø"/>
            </a:pPr>
            <a:r>
              <a:rPr lang="tr-TR" sz="1600" dirty="0" smtClean="0"/>
              <a:t>Bilinç düzeyinde değişmeler, hafıza değişiklikleri yada hafıza kaybı</a:t>
            </a:r>
          </a:p>
          <a:p>
            <a:pPr lvl="2" algn="just">
              <a:buClr>
                <a:srgbClr val="C00000"/>
              </a:buClr>
              <a:buFont typeface="Wingdings" pitchFamily="2" charset="2"/>
              <a:buChar char="Ø"/>
            </a:pPr>
            <a:r>
              <a:rPr lang="tr-TR" sz="1600" dirty="0" smtClean="0"/>
              <a:t>Başta, boyunda ve sırtta ağrı</a:t>
            </a:r>
          </a:p>
          <a:p>
            <a:pPr lvl="2" algn="just">
              <a:buClr>
                <a:srgbClr val="C00000"/>
              </a:buClr>
              <a:buFont typeface="Wingdings" pitchFamily="2" charset="2"/>
              <a:buChar char="Ø"/>
            </a:pPr>
            <a:r>
              <a:rPr lang="sv-SE" sz="1600" dirty="0" smtClean="0"/>
              <a:t>Elde ve parmaklarda karıncalanma yada his kaybı</a:t>
            </a:r>
            <a:endParaRPr lang="tr-TR" sz="1600" dirty="0" smtClean="0"/>
          </a:p>
          <a:p>
            <a:pPr lvl="2" algn="just">
              <a:buClr>
                <a:srgbClr val="C00000"/>
              </a:buClr>
              <a:buFont typeface="Wingdings" pitchFamily="2" charset="2"/>
              <a:buChar char="Ø"/>
            </a:pPr>
            <a:r>
              <a:rPr lang="tr-TR" sz="1600" dirty="0" smtClean="0"/>
              <a:t>Vücudun herhangi bir yerinde tam yada kısmi hareket kaybı</a:t>
            </a:r>
          </a:p>
          <a:p>
            <a:pPr lvl="2" algn="just">
              <a:buClr>
                <a:srgbClr val="C00000"/>
              </a:buClr>
              <a:buFont typeface="Wingdings" pitchFamily="2" charset="2"/>
              <a:buChar char="Ø"/>
            </a:pPr>
            <a:r>
              <a:rPr lang="tr-TR" sz="1600" dirty="0" smtClean="0"/>
              <a:t>Baş yada bel kemiğinde şekil bozukluğu</a:t>
            </a:r>
          </a:p>
          <a:p>
            <a:pPr lvl="2" algn="just">
              <a:buClr>
                <a:srgbClr val="C00000"/>
              </a:buClr>
              <a:buFont typeface="Wingdings" pitchFamily="2" charset="2"/>
              <a:buChar char="Ø"/>
            </a:pPr>
            <a:r>
              <a:rPr lang="tr-TR" sz="1600" dirty="0" smtClean="0"/>
              <a:t>Baş, boyun ve sırtta dış kanama</a:t>
            </a:r>
          </a:p>
          <a:p>
            <a:pPr lvl="2" algn="just">
              <a:buClr>
                <a:srgbClr val="C00000"/>
              </a:buClr>
              <a:buFont typeface="Wingdings" pitchFamily="2" charset="2"/>
              <a:buChar char="Ø"/>
            </a:pPr>
            <a:r>
              <a:rPr lang="tr-TR" sz="1600" dirty="0" smtClean="0"/>
              <a:t>Sarsıntı</a:t>
            </a:r>
          </a:p>
          <a:p>
            <a:pPr lvl="2" algn="just">
              <a:buClr>
                <a:srgbClr val="C00000"/>
              </a:buClr>
              <a:buFont typeface="Wingdings" pitchFamily="2" charset="2"/>
              <a:buChar char="Ø"/>
            </a:pPr>
            <a:r>
              <a:rPr lang="tr-TR" sz="1600" dirty="0" smtClean="0"/>
              <a:t>Denge kaybı</a:t>
            </a:r>
          </a:p>
          <a:p>
            <a:pPr lvl="2" algn="just">
              <a:buClr>
                <a:srgbClr val="C00000"/>
              </a:buClr>
              <a:buFont typeface="Wingdings" pitchFamily="2" charset="2"/>
              <a:buChar char="Ø"/>
            </a:pPr>
            <a:r>
              <a:rPr lang="tr-TR" sz="1600" dirty="0" smtClean="0"/>
              <a:t>Kulak ve göz çevresinde morluk Ancak, hastada hiçbir belirti yoksa bile,</a:t>
            </a:r>
          </a:p>
          <a:p>
            <a:pPr lvl="2" algn="just">
              <a:buClr>
                <a:srgbClr val="C00000"/>
              </a:buClr>
              <a:buFont typeface="Wingdings" pitchFamily="2" charset="2"/>
              <a:buChar char="Ø"/>
            </a:pPr>
            <a:r>
              <a:rPr lang="tr-TR" sz="1600" dirty="0" smtClean="0"/>
              <a:t>Yüz ve köprücük kemiği yaralanmaları</a:t>
            </a:r>
          </a:p>
          <a:p>
            <a:pPr lvl="2" algn="just">
              <a:buClr>
                <a:srgbClr val="C00000"/>
              </a:buClr>
              <a:buFont typeface="Wingdings" pitchFamily="2" charset="2"/>
              <a:buChar char="Ø"/>
            </a:pPr>
            <a:r>
              <a:rPr lang="tr-TR" sz="1600" dirty="0" smtClean="0"/>
              <a:t>Tüm düşme vakaları</a:t>
            </a:r>
          </a:p>
          <a:p>
            <a:pPr lvl="2" algn="just">
              <a:buClr>
                <a:srgbClr val="C00000"/>
              </a:buClr>
              <a:buFont typeface="Wingdings" pitchFamily="2" charset="2"/>
              <a:buChar char="Ø"/>
            </a:pPr>
            <a:r>
              <a:rPr lang="tr-TR" sz="1600" dirty="0" smtClean="0"/>
              <a:t>Bilinci kapalı tüm hasta / yaralılar kafa ve omurga yaralanması olarak var sayılmalıdır.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50</a:t>
            </a:fld>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6 – Yanık, Donma ve Sıcaklık</a:t>
            </a:r>
            <a:br>
              <a:rPr lang="tr-TR" sz="3200" dirty="0" smtClean="0">
                <a:latin typeface="Bookman Old Style" pitchFamily="18" charset="0"/>
              </a:rPr>
            </a:br>
            <a:r>
              <a:rPr lang="tr-TR" sz="3200" dirty="0" smtClean="0">
                <a:latin typeface="Bookman Old Style" pitchFamily="18" charset="0"/>
              </a:rPr>
              <a:t>Çarpmasında İlkyardım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p>
          <a:p>
            <a:pPr algn="just">
              <a:buNone/>
            </a:pPr>
            <a:r>
              <a:rPr lang="tr-TR" sz="1600" b="1" dirty="0" smtClean="0"/>
              <a:t>	Y anıklar nasıl derecelendirilir?</a:t>
            </a:r>
          </a:p>
          <a:p>
            <a:pPr algn="just">
              <a:buNone/>
            </a:pPr>
            <a:endParaRPr lang="tr-TR" sz="1600" b="1" dirty="0" smtClean="0"/>
          </a:p>
          <a:p>
            <a:pPr algn="just"/>
            <a:r>
              <a:rPr lang="tr-TR" sz="1600" b="1" dirty="0" smtClean="0"/>
              <a:t>1. derece yanık: </a:t>
            </a:r>
            <a:r>
              <a:rPr lang="tr-TR" sz="1600" dirty="0" smtClean="0"/>
              <a:t>Deride kızarıklık, ağrı, yanık bölgede ödem vardır. Yaklaşık 48 saatte iyileşir.</a:t>
            </a:r>
          </a:p>
          <a:p>
            <a:pPr algn="just"/>
            <a:endParaRPr lang="tr-TR" sz="1600" dirty="0" smtClean="0"/>
          </a:p>
          <a:p>
            <a:pPr algn="just"/>
            <a:r>
              <a:rPr lang="tr-TR" sz="1600" b="1" dirty="0" smtClean="0"/>
              <a:t>2. derece yanık: </a:t>
            </a:r>
            <a:r>
              <a:rPr lang="tr-TR" sz="1600" dirty="0" smtClean="0"/>
              <a:t>Deride içi su dolu kabarcıklar (</a:t>
            </a:r>
            <a:r>
              <a:rPr lang="tr-TR" sz="1600" dirty="0" err="1" smtClean="0"/>
              <a:t>bül</a:t>
            </a:r>
            <a:r>
              <a:rPr lang="tr-TR" sz="1600" dirty="0" smtClean="0"/>
              <a:t>) vardır. Ağrılıdır. Derinin kendini yenilemesi ile kendi kendine iyileşir.</a:t>
            </a:r>
          </a:p>
          <a:p>
            <a:pPr algn="just"/>
            <a:endParaRPr lang="tr-TR" sz="1600" dirty="0" smtClean="0"/>
          </a:p>
          <a:p>
            <a:pPr algn="just"/>
            <a:r>
              <a:rPr lang="tr-TR" sz="1600" b="1" dirty="0" smtClean="0"/>
              <a:t>3. derece yanık: </a:t>
            </a:r>
            <a:r>
              <a:rPr lang="tr-TR" sz="1600" dirty="0" smtClean="0"/>
              <a:t>Derinin tüm tabakaları etkilenmiştir. Özellikle de kaslar, sinirler ve damarlar üzerinde etkisi görülür. Beyaz ve kara yaradan siyah renge kadar aşamaları vardır. Sinirler zarar gördüğü için ağrı yoktur.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51</a:t>
            </a:fld>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6 – Yanık, Donma ve Sıcaklık</a:t>
            </a:r>
            <a:br>
              <a:rPr lang="tr-TR" sz="3200" dirty="0" smtClean="0">
                <a:latin typeface="Bookman Old Style" pitchFamily="18" charset="0"/>
              </a:rPr>
            </a:br>
            <a:r>
              <a:rPr lang="tr-TR" sz="3200" dirty="0" smtClean="0">
                <a:latin typeface="Bookman Old Style" pitchFamily="18" charset="0"/>
              </a:rPr>
              <a:t>Çarpmasında İlkyardım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Isı ile oluşan yanıklarda ilkyardım işlemleri nedir?</a:t>
            </a:r>
          </a:p>
          <a:p>
            <a:pPr lvl="2" algn="just">
              <a:buClr>
                <a:srgbClr val="C00000"/>
              </a:buClr>
              <a:buFont typeface="Wingdings" pitchFamily="2" charset="2"/>
              <a:buChar char="Ø"/>
            </a:pPr>
            <a:r>
              <a:rPr lang="tr-TR" sz="1500" dirty="0" smtClean="0"/>
              <a:t>Kişi hala yanıyorsa paniğe engel olunur, koşması engellenir,</a:t>
            </a:r>
          </a:p>
          <a:p>
            <a:pPr lvl="2" algn="just">
              <a:buClr>
                <a:srgbClr val="C00000"/>
              </a:buClr>
              <a:buFont typeface="Wingdings" pitchFamily="2" charset="2"/>
              <a:buChar char="Ø"/>
            </a:pPr>
            <a:r>
              <a:rPr lang="tr-TR" sz="1500" dirty="0" smtClean="0"/>
              <a:t>Hasta/yaralının üzeri battaniye yada bir örtü ile kapatılır ve yuvarlanması sağlanır,</a:t>
            </a:r>
          </a:p>
          <a:p>
            <a:pPr lvl="2" algn="just">
              <a:buClr>
                <a:srgbClr val="C00000"/>
              </a:buClr>
              <a:buFont typeface="Wingdings" pitchFamily="2" charset="2"/>
              <a:buChar char="Ø"/>
            </a:pPr>
            <a:r>
              <a:rPr lang="tr-TR" sz="1500" dirty="0" smtClean="0"/>
              <a:t>Yaşam belirtileri değerlendirilir </a:t>
            </a:r>
            <a:r>
              <a:rPr lang="tr-TR" sz="1500" b="1" dirty="0" smtClean="0"/>
              <a:t>(ABC),</a:t>
            </a:r>
          </a:p>
          <a:p>
            <a:pPr lvl="2" algn="just">
              <a:buClr>
                <a:srgbClr val="C00000"/>
              </a:buClr>
              <a:buFont typeface="Wingdings" pitchFamily="2" charset="2"/>
              <a:buChar char="Ø"/>
            </a:pPr>
            <a:r>
              <a:rPr lang="tr-TR" sz="1500" dirty="0" smtClean="0"/>
              <a:t>Solunum yolunun etkilenip etkilenmediği kontrol edilir,</a:t>
            </a:r>
          </a:p>
          <a:p>
            <a:pPr lvl="2" algn="just">
              <a:buClr>
                <a:srgbClr val="C00000"/>
              </a:buClr>
              <a:buFont typeface="Wingdings" pitchFamily="2" charset="2"/>
              <a:buChar char="Ø"/>
            </a:pPr>
            <a:r>
              <a:rPr lang="tr-TR" sz="1500" dirty="0" smtClean="0"/>
              <a:t>Yanık bölge en az 20 dakika soğuk su altında tutulur (yanık yüzeyi büyükse ısı kaybı çok olacağından önerilmez),</a:t>
            </a:r>
          </a:p>
          <a:p>
            <a:pPr lvl="2" algn="just">
              <a:buClr>
                <a:srgbClr val="C00000"/>
              </a:buClr>
              <a:buFont typeface="Wingdings" pitchFamily="2" charset="2"/>
              <a:buChar char="Ø"/>
            </a:pPr>
            <a:r>
              <a:rPr lang="tr-TR" sz="1500" dirty="0" smtClean="0"/>
              <a:t>Ödem oluşabileceği düşünülerek yüzük, bilezik, saat gibi eşyalar çıkarılır,</a:t>
            </a:r>
          </a:p>
          <a:p>
            <a:pPr lvl="2" algn="just">
              <a:buClr>
                <a:srgbClr val="C00000"/>
              </a:buClr>
              <a:buFont typeface="Wingdings" pitchFamily="2" charset="2"/>
              <a:buChar char="Ø"/>
            </a:pPr>
            <a:r>
              <a:rPr lang="tr-TR" sz="1500" dirty="0" smtClean="0"/>
              <a:t>Yanmış alandaki deriler kaldırılmadan giysiler çıkarılır,</a:t>
            </a:r>
          </a:p>
          <a:p>
            <a:pPr lvl="2" algn="just">
              <a:buClr>
                <a:srgbClr val="C00000"/>
              </a:buClr>
              <a:buFont typeface="Wingdings" pitchFamily="2" charset="2"/>
              <a:buChar char="Ø"/>
            </a:pPr>
            <a:r>
              <a:rPr lang="sv-SE" sz="1500" dirty="0" smtClean="0"/>
              <a:t>Takılan yerler varsa kesilir,</a:t>
            </a:r>
            <a:r>
              <a:rPr lang="tr-TR" sz="1500" dirty="0" smtClean="0"/>
              <a:t> Hijyen ve temizliğe dikkat edilir,</a:t>
            </a:r>
          </a:p>
          <a:p>
            <a:pPr lvl="2" algn="just">
              <a:buClr>
                <a:srgbClr val="C00000"/>
              </a:buClr>
              <a:buFont typeface="Wingdings" pitchFamily="2" charset="2"/>
              <a:buChar char="Ø"/>
            </a:pPr>
            <a:r>
              <a:rPr lang="tr-TR" sz="1500" dirty="0" smtClean="0"/>
              <a:t>Su toplamış yerler patlatılmaz,</a:t>
            </a:r>
          </a:p>
          <a:p>
            <a:pPr lvl="2" algn="just">
              <a:buClr>
                <a:srgbClr val="C00000"/>
              </a:buClr>
              <a:buFont typeface="Wingdings" pitchFamily="2" charset="2"/>
              <a:buChar char="Ø"/>
            </a:pPr>
            <a:r>
              <a:rPr lang="tr-TR" sz="1500" dirty="0" smtClean="0"/>
              <a:t>Yanık üzerine ilaç yada yanık merhemi gibi maddeler de sürülmemelidir,</a:t>
            </a:r>
          </a:p>
          <a:p>
            <a:pPr lvl="2" algn="just">
              <a:buClr>
                <a:srgbClr val="C00000"/>
              </a:buClr>
              <a:buFont typeface="Wingdings" pitchFamily="2" charset="2"/>
              <a:buChar char="Ø"/>
            </a:pPr>
            <a:r>
              <a:rPr lang="tr-TR" sz="1500" dirty="0" smtClean="0"/>
              <a:t>Yanık üzeri temiz bir bezle örtülür, Hasta/yaralı battaniye ile örtülür,</a:t>
            </a:r>
          </a:p>
          <a:p>
            <a:pPr lvl="2" algn="just">
              <a:buClr>
                <a:srgbClr val="C00000"/>
              </a:buClr>
              <a:buFont typeface="Wingdings" pitchFamily="2" charset="2"/>
              <a:buChar char="Ø"/>
            </a:pPr>
            <a:r>
              <a:rPr lang="tr-TR" sz="1500" dirty="0" smtClean="0"/>
              <a:t>Yanık bölgeler birlikte bandaj yapılmamalıdır,</a:t>
            </a:r>
          </a:p>
          <a:p>
            <a:pPr lvl="2" algn="just">
              <a:buClr>
                <a:srgbClr val="C00000"/>
              </a:buClr>
              <a:buFont typeface="Wingdings" pitchFamily="2" charset="2"/>
              <a:buChar char="Ø"/>
            </a:pPr>
            <a:r>
              <a:rPr lang="tr-TR" sz="1500" dirty="0" smtClean="0"/>
              <a:t>Yanık geniş ve sağlık kuruluşu uzaksa hasta / yaralının kusması yoksa bilinçliyse ağızdan sıvı (</a:t>
            </a:r>
            <a:r>
              <a:rPr lang="tr-TR" sz="1500" b="1" i="1" dirty="0" smtClean="0"/>
              <a:t>1 litre su -1 çay kaşığı karbonat -1 çay kaşığı tuz karışımı) verilerek sıvı kaybı </a:t>
            </a:r>
            <a:r>
              <a:rPr lang="tr-TR" sz="1500" dirty="0" smtClean="0"/>
              <a:t>önlenir,</a:t>
            </a:r>
          </a:p>
          <a:p>
            <a:pPr lvl="2" algn="just">
              <a:buClr>
                <a:srgbClr val="C00000"/>
              </a:buClr>
              <a:buFont typeface="Wingdings" pitchFamily="2" charset="2"/>
              <a:buChar char="Ø"/>
            </a:pPr>
            <a:r>
              <a:rPr lang="tr-TR" sz="1400" dirty="0" smtClean="0"/>
              <a:t>Tıbbi yardım istenir </a:t>
            </a:r>
            <a:r>
              <a:rPr lang="tr-TR" sz="1400" b="1" dirty="0" smtClean="0"/>
              <a:t>(112).</a:t>
            </a:r>
            <a:endParaRPr lang="tr-TR" sz="15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52</a:t>
            </a:fld>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6 – Yanık, Donma ve Sıcaklık</a:t>
            </a:r>
            <a:br>
              <a:rPr lang="tr-TR" sz="3200" dirty="0" smtClean="0">
                <a:latin typeface="Bookman Old Style" pitchFamily="18" charset="0"/>
              </a:rPr>
            </a:br>
            <a:r>
              <a:rPr lang="tr-TR" sz="3200" dirty="0" smtClean="0">
                <a:latin typeface="Bookman Old Style" pitchFamily="18" charset="0"/>
              </a:rPr>
              <a:t>Çarpmasında 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Kimyasal yanıklarda ilkyardım nasıl olmalıdır?</a:t>
            </a:r>
          </a:p>
          <a:p>
            <a:pPr lvl="2" algn="just">
              <a:buClr>
                <a:srgbClr val="C00000"/>
              </a:buClr>
              <a:buFont typeface="Wingdings" pitchFamily="2" charset="2"/>
              <a:buChar char="Ø"/>
            </a:pPr>
            <a:r>
              <a:rPr lang="tr-TR" sz="1600" dirty="0" smtClean="0"/>
              <a:t>Deriyle temas eden kimyasal maddenin en kısa sürede deriyle teması kesilmelidir,</a:t>
            </a:r>
          </a:p>
          <a:p>
            <a:pPr lvl="2" algn="just">
              <a:buClr>
                <a:srgbClr val="C00000"/>
              </a:buClr>
              <a:buFont typeface="Wingdings" pitchFamily="2" charset="2"/>
              <a:buChar char="Ø"/>
            </a:pPr>
            <a:r>
              <a:rPr lang="tr-TR" sz="1600" dirty="0" smtClean="0"/>
              <a:t>Bölge bol tazyiksiz suyla, en az 15-20 dakika yumuşak bir şekilde yıkanmalıdır,</a:t>
            </a:r>
          </a:p>
          <a:p>
            <a:pPr lvl="2" algn="just">
              <a:buClr>
                <a:srgbClr val="C00000"/>
              </a:buClr>
              <a:buFont typeface="Wingdings" pitchFamily="2" charset="2"/>
              <a:buChar char="Ø"/>
            </a:pPr>
            <a:r>
              <a:rPr lang="tr-TR" sz="1600" dirty="0" smtClean="0"/>
              <a:t>Giysiler çıkarılmalıdır, </a:t>
            </a:r>
          </a:p>
          <a:p>
            <a:pPr lvl="2" algn="just">
              <a:buClr>
                <a:srgbClr val="C00000"/>
              </a:buClr>
              <a:buFont typeface="Wingdings" pitchFamily="2" charset="2"/>
              <a:buChar char="Ø"/>
            </a:pPr>
            <a:r>
              <a:rPr lang="tr-TR" sz="1600" dirty="0" smtClean="0"/>
              <a:t>Hasta/yaralı örtülmelidir,</a:t>
            </a:r>
          </a:p>
          <a:p>
            <a:pPr lvl="2" algn="just">
              <a:buClr>
                <a:srgbClr val="C00000"/>
              </a:buClr>
              <a:buFont typeface="Wingdings" pitchFamily="2" charset="2"/>
              <a:buChar char="Ø"/>
            </a:pPr>
            <a:r>
              <a:rPr lang="tr-TR" sz="1600" dirty="0" smtClean="0"/>
              <a:t>Tıbbi yardım istenmelidir </a:t>
            </a:r>
            <a:r>
              <a:rPr lang="tr-TR" sz="1600" b="1" dirty="0" smtClean="0"/>
              <a:t>(112).</a:t>
            </a:r>
          </a:p>
          <a:p>
            <a:pPr lvl="2" algn="just">
              <a:buClr>
                <a:srgbClr val="C00000"/>
              </a:buClr>
              <a:buFont typeface="Wingdings" pitchFamily="2" charset="2"/>
              <a:buChar char="Ø"/>
            </a:pPr>
            <a:endParaRPr lang="tr-TR" sz="1600" dirty="0" smtClean="0"/>
          </a:p>
          <a:p>
            <a:pPr>
              <a:buNone/>
            </a:pPr>
            <a:r>
              <a:rPr lang="tr-TR" sz="1600" b="1" dirty="0" smtClean="0"/>
              <a:t>	Elektrik yanıklarında ilkyardım nasıl olmalıdır?</a:t>
            </a:r>
          </a:p>
          <a:p>
            <a:pPr lvl="2" algn="just">
              <a:buClr>
                <a:srgbClr val="C00000"/>
              </a:buClr>
              <a:buFont typeface="Wingdings" pitchFamily="2" charset="2"/>
              <a:buChar char="Ø"/>
            </a:pPr>
            <a:r>
              <a:rPr lang="tr-TR" sz="1600" dirty="0" smtClean="0"/>
              <a:t>Soğukkanlı ve sakin olunmalıdır,</a:t>
            </a:r>
          </a:p>
          <a:p>
            <a:pPr lvl="2" algn="just">
              <a:buClr>
                <a:srgbClr val="C00000"/>
              </a:buClr>
              <a:buFont typeface="Wingdings" pitchFamily="2" charset="2"/>
              <a:buChar char="Ø"/>
            </a:pPr>
            <a:r>
              <a:rPr lang="tr-TR" sz="1600" dirty="0" smtClean="0"/>
              <a:t>Hasta/yaralıya dokunmadan önce elektrik akımı kesilmelidir, akımı kesme imkanı yoksa tahta çubuk yada ip gibi bir cisimle elektrik teması kesilmelidir,</a:t>
            </a:r>
          </a:p>
          <a:p>
            <a:pPr lvl="2" algn="just">
              <a:buClr>
                <a:srgbClr val="C00000"/>
              </a:buClr>
              <a:buFont typeface="Wingdings" pitchFamily="2" charset="2"/>
              <a:buChar char="Ø"/>
            </a:pPr>
            <a:r>
              <a:rPr lang="tr-TR" sz="1600" dirty="0" smtClean="0"/>
              <a:t>Hasta/yaralının </a:t>
            </a:r>
            <a:r>
              <a:rPr lang="tr-TR" sz="1600" b="1" dirty="0" err="1" smtClean="0"/>
              <a:t>ABC’si</a:t>
            </a:r>
            <a:r>
              <a:rPr lang="tr-TR" sz="1600" b="1" dirty="0" smtClean="0"/>
              <a:t> değerlendirilmelidir,</a:t>
            </a:r>
            <a:endParaRPr lang="tr-TR" sz="1600" dirty="0" smtClean="0"/>
          </a:p>
          <a:p>
            <a:pPr lvl="2" algn="just">
              <a:buClr>
                <a:srgbClr val="C00000"/>
              </a:buClr>
              <a:buFont typeface="Wingdings" pitchFamily="2" charset="2"/>
              <a:buChar char="Ø"/>
            </a:pPr>
            <a:r>
              <a:rPr lang="tr-TR" sz="1600" dirty="0" smtClean="0"/>
              <a:t>Hasta/yaralıya </a:t>
            </a:r>
            <a:r>
              <a:rPr lang="tr-TR" sz="1600" b="1" dirty="0" smtClean="0"/>
              <a:t>kesinlikle su ile müdahale edilmemelidir,</a:t>
            </a:r>
            <a:endParaRPr lang="tr-TR" sz="1600" dirty="0" smtClean="0"/>
          </a:p>
          <a:p>
            <a:pPr lvl="2" algn="just">
              <a:buClr>
                <a:srgbClr val="C00000"/>
              </a:buClr>
              <a:buFont typeface="Wingdings" pitchFamily="2" charset="2"/>
              <a:buChar char="Ø"/>
            </a:pPr>
            <a:r>
              <a:rPr lang="tr-TR" sz="1600" dirty="0" smtClean="0"/>
              <a:t>Hasta/yaralı hareket ettirilmemelidir</a:t>
            </a:r>
          </a:p>
          <a:p>
            <a:pPr lvl="2" algn="just">
              <a:buClr>
                <a:srgbClr val="C00000"/>
              </a:buClr>
              <a:buFont typeface="Wingdings" pitchFamily="2" charset="2"/>
              <a:buChar char="Ø"/>
            </a:pPr>
            <a:r>
              <a:rPr lang="tr-TR" sz="1600" dirty="0" smtClean="0"/>
              <a:t>Hasar gören bölgenin üzeri temiz bir bezle örtülmelidir,</a:t>
            </a:r>
          </a:p>
          <a:p>
            <a:pPr lvl="2" algn="just">
              <a:buClr>
                <a:srgbClr val="C00000"/>
              </a:buClr>
              <a:buFont typeface="Wingdings" pitchFamily="2" charset="2"/>
              <a:buChar char="Ø"/>
            </a:pPr>
            <a:r>
              <a:rPr lang="tr-TR" sz="1600" dirty="0" smtClean="0"/>
              <a:t>Tıbbi yardım istenmelidir </a:t>
            </a:r>
            <a:r>
              <a:rPr lang="tr-TR" sz="1600" b="1" dirty="0" smtClean="0"/>
              <a:t>(112).</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53</a:t>
            </a:fld>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6 – Yanık, Donma ve Sıcaklık</a:t>
            </a:r>
            <a:br>
              <a:rPr lang="tr-TR" sz="3200" dirty="0" smtClean="0">
                <a:latin typeface="Bookman Old Style" pitchFamily="18" charset="0"/>
              </a:rPr>
            </a:br>
            <a:r>
              <a:rPr lang="tr-TR" sz="3200" dirty="0" smtClean="0">
                <a:latin typeface="Bookman Old Style" pitchFamily="18" charset="0"/>
              </a:rPr>
              <a:t>Çarpmasında İlkyardım</a:t>
            </a:r>
            <a:endParaRPr lang="tr-TR" dirty="0"/>
          </a:p>
        </p:txBody>
      </p:sp>
      <p:sp>
        <p:nvSpPr>
          <p:cNvPr id="4" name="3 İçerik Yer Tutucusu"/>
          <p:cNvSpPr>
            <a:spLocks noGrp="1"/>
          </p:cNvSpPr>
          <p:nvPr>
            <p:ph idx="1"/>
          </p:nvPr>
        </p:nvSpPr>
        <p:spPr/>
        <p:txBody>
          <a:bodyPr>
            <a:noAutofit/>
          </a:bodyPr>
          <a:lstStyle/>
          <a:p>
            <a:pPr algn="just">
              <a:buNone/>
            </a:pPr>
            <a:r>
              <a:rPr lang="tr-TR" sz="1600" b="1" dirty="0" smtClean="0"/>
              <a:t>	</a:t>
            </a:r>
            <a:r>
              <a:rPr lang="tr-TR" sz="1500" b="1" dirty="0" smtClean="0"/>
              <a:t>Sıcak çarpması belirtileri nelerdir?</a:t>
            </a:r>
          </a:p>
          <a:p>
            <a:pPr algn="just">
              <a:buNone/>
            </a:pPr>
            <a:r>
              <a:rPr lang="tr-TR" sz="1500" dirty="0" smtClean="0"/>
              <a:t>	Yüksek derece ısı ve nem sonucu vücut ısısının ayarlanamaması sonucu ortaya bazı bozukluklar çıkar. Sıcak çarpmasının belirtileri şunlardır:</a:t>
            </a:r>
            <a:endParaRPr lang="tr-TR" sz="1500" b="1" dirty="0" smtClean="0"/>
          </a:p>
          <a:p>
            <a:pPr lvl="2" algn="just">
              <a:buClr>
                <a:srgbClr val="C00000"/>
              </a:buClr>
              <a:buFont typeface="Wingdings" pitchFamily="2" charset="2"/>
              <a:buChar char="Ø"/>
            </a:pPr>
            <a:r>
              <a:rPr lang="tr-TR" sz="1500" dirty="0" smtClean="0"/>
              <a:t>Adale krampları</a:t>
            </a:r>
          </a:p>
          <a:p>
            <a:pPr lvl="2" algn="just">
              <a:buClr>
                <a:srgbClr val="C00000"/>
              </a:buClr>
              <a:buFont typeface="Wingdings" pitchFamily="2" charset="2"/>
              <a:buChar char="Ø"/>
            </a:pPr>
            <a:r>
              <a:rPr lang="tr-TR" sz="1500" dirty="0" smtClean="0"/>
              <a:t>Güçsüzlük, yorgunluk</a:t>
            </a:r>
          </a:p>
          <a:p>
            <a:pPr lvl="2" algn="just">
              <a:buClr>
                <a:srgbClr val="C00000"/>
              </a:buClr>
              <a:buFont typeface="Wingdings" pitchFamily="2" charset="2"/>
              <a:buChar char="Ø"/>
            </a:pPr>
            <a:r>
              <a:rPr lang="tr-TR" sz="1500" dirty="0" smtClean="0"/>
              <a:t>Baş dönmesi</a:t>
            </a:r>
          </a:p>
          <a:p>
            <a:pPr lvl="2" algn="just">
              <a:buClr>
                <a:srgbClr val="C00000"/>
              </a:buClr>
              <a:buFont typeface="Wingdings" pitchFamily="2" charset="2"/>
              <a:buChar char="Ø"/>
            </a:pPr>
            <a:r>
              <a:rPr lang="tr-TR" sz="1500" dirty="0" smtClean="0"/>
              <a:t>Davranış bozukluğu, sinirlilik</a:t>
            </a:r>
          </a:p>
          <a:p>
            <a:pPr lvl="2" algn="just">
              <a:buClr>
                <a:srgbClr val="C00000"/>
              </a:buClr>
              <a:buFont typeface="Wingdings" pitchFamily="2" charset="2"/>
              <a:buChar char="Ø"/>
            </a:pPr>
            <a:r>
              <a:rPr lang="tr-TR" sz="1500" dirty="0" smtClean="0"/>
              <a:t>Solgun ve sıcak deri</a:t>
            </a:r>
          </a:p>
          <a:p>
            <a:pPr lvl="2" algn="just">
              <a:buClr>
                <a:srgbClr val="C00000"/>
              </a:buClr>
              <a:buFont typeface="Wingdings" pitchFamily="2" charset="2"/>
              <a:buChar char="Ø"/>
            </a:pPr>
            <a:r>
              <a:rPr lang="tr-TR" sz="1500" dirty="0" smtClean="0"/>
              <a:t>Bol terleme (daha sonra azalır)</a:t>
            </a:r>
          </a:p>
          <a:p>
            <a:pPr lvl="2" algn="just">
              <a:buClr>
                <a:srgbClr val="C00000"/>
              </a:buClr>
              <a:buFont typeface="Wingdings" pitchFamily="2" charset="2"/>
              <a:buChar char="Ø"/>
            </a:pPr>
            <a:r>
              <a:rPr lang="tr-TR" sz="1500" dirty="0" smtClean="0"/>
              <a:t>Mide krampları, kusma, bulantı</a:t>
            </a:r>
          </a:p>
          <a:p>
            <a:pPr lvl="2" algn="just">
              <a:buClr>
                <a:srgbClr val="C00000"/>
              </a:buClr>
              <a:buFont typeface="Wingdings" pitchFamily="2" charset="2"/>
              <a:buChar char="Ø"/>
            </a:pPr>
            <a:r>
              <a:rPr lang="tr-TR" sz="1500" dirty="0" smtClean="0"/>
              <a:t>Bilinç kaybı, hayal görme</a:t>
            </a:r>
          </a:p>
          <a:p>
            <a:pPr lvl="2" algn="just">
              <a:buClr>
                <a:srgbClr val="C00000"/>
              </a:buClr>
              <a:buFont typeface="Wingdings" pitchFamily="2" charset="2"/>
              <a:buChar char="Ø"/>
            </a:pPr>
            <a:r>
              <a:rPr lang="tr-TR" sz="1500" dirty="0" smtClean="0"/>
              <a:t>Hızlı nabız</a:t>
            </a:r>
          </a:p>
          <a:p>
            <a:pPr algn="just">
              <a:buNone/>
            </a:pPr>
            <a:r>
              <a:rPr lang="tr-TR" sz="1500" b="1" dirty="0" smtClean="0"/>
              <a:t>	Sıcak çarpmasında ilkyardım nasıl olmalıdır?</a:t>
            </a:r>
          </a:p>
          <a:p>
            <a:pPr lvl="2" algn="just">
              <a:buClr>
                <a:srgbClr val="C00000"/>
              </a:buClr>
              <a:buFont typeface="Wingdings" pitchFamily="2" charset="2"/>
              <a:buChar char="Ø"/>
            </a:pPr>
            <a:r>
              <a:rPr lang="es-ES" sz="1500" dirty="0" smtClean="0"/>
              <a:t>Hasta serin ve havadar bir yere alınır,</a:t>
            </a:r>
            <a:endParaRPr lang="tr-TR" sz="1500" dirty="0" smtClean="0"/>
          </a:p>
          <a:p>
            <a:pPr lvl="2" algn="just">
              <a:buClr>
                <a:srgbClr val="C00000"/>
              </a:buClr>
              <a:buFont typeface="Wingdings" pitchFamily="2" charset="2"/>
              <a:buChar char="Ø"/>
            </a:pPr>
            <a:r>
              <a:rPr lang="tr-TR" sz="1500" dirty="0" smtClean="0"/>
              <a:t>Giysiler çıkarılır,</a:t>
            </a:r>
          </a:p>
          <a:p>
            <a:pPr lvl="2" algn="just">
              <a:buClr>
                <a:srgbClr val="C00000"/>
              </a:buClr>
              <a:buFont typeface="Wingdings" pitchFamily="2" charset="2"/>
              <a:buChar char="Ø"/>
            </a:pPr>
            <a:r>
              <a:rPr lang="tr-TR" sz="1500" dirty="0" smtClean="0"/>
              <a:t>Sırt üstü yatırılarak, kol ve bacaklar yükseltilir,</a:t>
            </a:r>
          </a:p>
          <a:p>
            <a:pPr lvl="2" algn="just">
              <a:buClr>
                <a:srgbClr val="C00000"/>
              </a:buClr>
              <a:buFont typeface="Wingdings" pitchFamily="2" charset="2"/>
              <a:buChar char="Ø"/>
            </a:pPr>
            <a:r>
              <a:rPr lang="tr-TR" sz="1500" dirty="0" smtClean="0"/>
              <a:t>Bulantısı yoksa ve bilinci açıksa su ve tuz kaybını gidermek için </a:t>
            </a:r>
            <a:r>
              <a:rPr lang="tr-TR" sz="1500" b="1" i="1" dirty="0" smtClean="0"/>
              <a:t>1 litre su -1 çay kaşığı karbonat -1 çay kaşığı tuz karışımı sıvı yada soda içirilir.</a:t>
            </a:r>
            <a:endParaRPr lang="tr-TR" sz="15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54</a:t>
            </a:fld>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7 – Kırık, Çıkık ve Burkulmalarda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dirty="0" smtClean="0"/>
              <a:t>	</a:t>
            </a:r>
            <a:r>
              <a:rPr lang="tr-TR" sz="1600" b="1" dirty="0" smtClean="0"/>
              <a:t>Kaç çeşit kırık vardır?</a:t>
            </a:r>
          </a:p>
          <a:p>
            <a:endParaRPr lang="tr-TR" sz="1600" b="1" dirty="0" smtClean="0"/>
          </a:p>
          <a:p>
            <a:r>
              <a:rPr lang="tr-TR" sz="1600" b="1" dirty="0" smtClean="0"/>
              <a:t>Kapalı kırık: </a:t>
            </a:r>
            <a:r>
              <a:rPr lang="tr-TR" sz="1600" dirty="0" smtClean="0"/>
              <a:t>Kemik bütünlüğü bozulmuştur. Ancak deri sağlamdır.</a:t>
            </a:r>
          </a:p>
          <a:p>
            <a:endParaRPr lang="tr-TR" sz="1600" b="1" dirty="0" smtClean="0"/>
          </a:p>
          <a:p>
            <a:r>
              <a:rPr lang="tr-TR" sz="1600" b="1" dirty="0" smtClean="0"/>
              <a:t>Açık kırık: </a:t>
            </a:r>
            <a:r>
              <a:rPr lang="tr-TR" sz="1600" dirty="0" smtClean="0"/>
              <a:t>Deri bütünlüğü bozulmuştur. Kırık uçları dışarı çıkabilir. Beraberinde kanama ve enfeksiyon tehlikesi taşırlar.</a:t>
            </a:r>
          </a:p>
          <a:p>
            <a:endParaRPr lang="tr-TR" sz="1600" dirty="0" smtClean="0"/>
          </a:p>
          <a:p>
            <a:pPr>
              <a:buNone/>
            </a:pPr>
            <a:r>
              <a:rPr lang="tr-TR" sz="1600" b="1" dirty="0" smtClean="0"/>
              <a:t>	Kırık belirtileri neler olabilir?</a:t>
            </a:r>
          </a:p>
          <a:p>
            <a:pPr lvl="2">
              <a:buClr>
                <a:srgbClr val="C00000"/>
              </a:buClr>
              <a:buFont typeface="Wingdings" pitchFamily="2" charset="2"/>
              <a:buChar char="Ø"/>
            </a:pPr>
            <a:r>
              <a:rPr lang="nn-NO" sz="1600" dirty="0" smtClean="0"/>
              <a:t>Hareket ile artan ağrı</a:t>
            </a:r>
          </a:p>
          <a:p>
            <a:pPr lvl="2">
              <a:buClr>
                <a:srgbClr val="C00000"/>
              </a:buClr>
              <a:buFont typeface="Wingdings" pitchFamily="2" charset="2"/>
              <a:buChar char="Ø"/>
            </a:pPr>
            <a:r>
              <a:rPr lang="tr-TR" sz="1600" dirty="0" smtClean="0"/>
              <a:t>Şekil bozukluğu</a:t>
            </a:r>
          </a:p>
          <a:p>
            <a:pPr lvl="2">
              <a:buClr>
                <a:srgbClr val="C00000"/>
              </a:buClr>
              <a:buFont typeface="Wingdings" pitchFamily="2" charset="2"/>
              <a:buChar char="Ø"/>
            </a:pPr>
            <a:r>
              <a:rPr lang="tr-TR" sz="1600" dirty="0" smtClean="0"/>
              <a:t>Hareket kaybı</a:t>
            </a:r>
          </a:p>
          <a:p>
            <a:pPr lvl="2">
              <a:buClr>
                <a:srgbClr val="C00000"/>
              </a:buClr>
              <a:buFont typeface="Wingdings" pitchFamily="2" charset="2"/>
              <a:buChar char="Ø"/>
            </a:pPr>
            <a:r>
              <a:rPr lang="sv-SE" sz="1600" dirty="0" smtClean="0"/>
              <a:t>Ödem ve kanama nedeniyle morarma</a:t>
            </a:r>
            <a:endParaRPr lang="tr-TR" sz="1600" dirty="0" smtClean="0"/>
          </a:p>
          <a:p>
            <a:pPr lvl="2">
              <a:buClr>
                <a:srgbClr val="C00000"/>
              </a:buClr>
              <a:buFont typeface="Wingdings" pitchFamily="2" charset="2"/>
              <a:buChar char="Ø"/>
            </a:pPr>
            <a:r>
              <a:rPr lang="tr-TR" sz="1600" dirty="0" smtClean="0"/>
              <a:t>Ağrılı bölgelerin tespiti için elle muayene gereklidir.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55</a:t>
            </a:fld>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7 – Kırık, Çıkık ve Burkulmalarda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endParaRPr lang="tr-TR" sz="1600" dirty="0" smtClean="0"/>
          </a:p>
          <a:p>
            <a:pPr algn="just">
              <a:buNone/>
            </a:pPr>
            <a:r>
              <a:rPr lang="tr-TR" sz="1600" b="1" dirty="0" smtClean="0"/>
              <a:t>	Kırıklarda ilkyardım nasıl olmalıdır?</a:t>
            </a:r>
          </a:p>
          <a:p>
            <a:pPr lvl="2" algn="just">
              <a:buClr>
                <a:srgbClr val="C00000"/>
              </a:buClr>
              <a:buFont typeface="Wingdings" pitchFamily="2" charset="2"/>
              <a:buChar char="Ø"/>
            </a:pPr>
            <a:r>
              <a:rPr lang="tr-TR" sz="1600" dirty="0" smtClean="0"/>
              <a:t>Hayatı tehdit eden yaralanmalara öncelik verilir,</a:t>
            </a:r>
            <a:endParaRPr lang="nn-NO" sz="1600" dirty="0" smtClean="0"/>
          </a:p>
          <a:p>
            <a:pPr lvl="2" algn="just">
              <a:buClr>
                <a:srgbClr val="C00000"/>
              </a:buClr>
              <a:buFont typeface="Wingdings" pitchFamily="2" charset="2"/>
              <a:buChar char="Ø"/>
            </a:pPr>
            <a:r>
              <a:rPr lang="tr-TR" sz="1600" dirty="0" smtClean="0"/>
              <a:t>Hasta/yaralı hareket ettirilmez, sıcak tutulur, </a:t>
            </a:r>
          </a:p>
          <a:p>
            <a:pPr lvl="2" algn="just">
              <a:buClr>
                <a:srgbClr val="C00000"/>
              </a:buClr>
              <a:buFont typeface="Wingdings" pitchFamily="2" charset="2"/>
              <a:buChar char="Ø"/>
            </a:pPr>
            <a:r>
              <a:rPr lang="tr-TR" sz="1600" dirty="0" smtClean="0"/>
              <a:t>Kol etkilenmişse yüzük ve saat gibi eşyalar çıkarılır (aksi takdirde gelişebilecek öden doku hasarına yol açacaktır,)</a:t>
            </a:r>
          </a:p>
          <a:p>
            <a:pPr lvl="2" algn="just">
              <a:buClr>
                <a:srgbClr val="C00000"/>
              </a:buClr>
              <a:buFont typeface="Wingdings" pitchFamily="2" charset="2"/>
              <a:buChar char="Ø"/>
            </a:pPr>
            <a:r>
              <a:rPr lang="tr-TR" sz="1600" dirty="0" smtClean="0"/>
              <a:t>Tespit ve sargı yapılırken parmaklar görünecek şekilde açıkta bırakılır. Böylece parmaklardaki renk, hareket ve duyarlılık kontrol edilir),</a:t>
            </a:r>
          </a:p>
          <a:p>
            <a:pPr lvl="2" algn="just">
              <a:buClr>
                <a:srgbClr val="C00000"/>
              </a:buClr>
              <a:buFont typeface="Wingdings" pitchFamily="2" charset="2"/>
              <a:buChar char="Ø"/>
            </a:pPr>
            <a:r>
              <a:rPr lang="tr-TR" sz="1600" dirty="0" smtClean="0"/>
              <a:t>Kırık şüphesi olan bölge, ani hareketlerden kaçınılarak bir alt ve bir üst eklemleri de içine alacak şekilde tespit edilir. Tespit malzemeleri, sopa, tahta, karton gibi sert malzemelerden yapılmış olmalı ve kırık kemiğin alt ve üst eklemlerini içine alacak uzunlukta olmalıdır, </a:t>
            </a:r>
          </a:p>
          <a:p>
            <a:pPr lvl="2" algn="just">
              <a:buClr>
                <a:srgbClr val="C00000"/>
              </a:buClr>
              <a:buFont typeface="Wingdings" pitchFamily="2" charset="2"/>
              <a:buChar char="Ø"/>
            </a:pPr>
            <a:r>
              <a:rPr lang="tr-TR" sz="1600" dirty="0" smtClean="0"/>
              <a:t>Açık kırıklarda, tespitten önce yara temiz bir bezle kapatılmalıdır,</a:t>
            </a:r>
          </a:p>
          <a:p>
            <a:pPr lvl="2" algn="just">
              <a:buClr>
                <a:srgbClr val="C00000"/>
              </a:buClr>
              <a:buFont typeface="Wingdings" pitchFamily="2" charset="2"/>
              <a:buChar char="Ø"/>
            </a:pPr>
            <a:r>
              <a:rPr lang="tr-TR" sz="1600" dirty="0" smtClean="0"/>
              <a:t>Kırık bölgede sık aralıklarla nabız, derinin rengi ve ısısı kontrol edilir, </a:t>
            </a:r>
          </a:p>
          <a:p>
            <a:pPr lvl="2" algn="just">
              <a:buClr>
                <a:srgbClr val="C00000"/>
              </a:buClr>
              <a:buFont typeface="Wingdings" pitchFamily="2" charset="2"/>
              <a:buChar char="Ø"/>
            </a:pPr>
            <a:r>
              <a:rPr lang="tr-TR" sz="1600" dirty="0" smtClean="0"/>
              <a:t>Kol ve bacaklar yukarıda tutulur,</a:t>
            </a:r>
          </a:p>
          <a:p>
            <a:pPr lvl="2" algn="just">
              <a:buClr>
                <a:srgbClr val="C00000"/>
              </a:buClr>
              <a:buFont typeface="Wingdings" pitchFamily="2" charset="2"/>
              <a:buChar char="Ø"/>
            </a:pPr>
            <a:r>
              <a:rPr lang="tr-TR" sz="1600" dirty="0" smtClean="0"/>
              <a:t>Kol ve bacaklar yukarıda tutulur</a:t>
            </a:r>
          </a:p>
          <a:p>
            <a:pPr lvl="2" algn="just">
              <a:buClr>
                <a:srgbClr val="C00000"/>
              </a:buClr>
              <a:buFont typeface="Wingdings" pitchFamily="2" charset="2"/>
              <a:buChar char="Ø"/>
            </a:pPr>
            <a:r>
              <a:rPr lang="tr-TR" sz="1600" dirty="0" smtClean="0"/>
              <a:t> Tıbbi yardım istenir </a:t>
            </a:r>
            <a:r>
              <a:rPr lang="tr-TR" sz="1600" b="1" dirty="0" smtClean="0"/>
              <a:t>(112).</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56</a:t>
            </a:fld>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7 – Kırık, Çıkık ve Burkulmalarda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lgn="just">
              <a:buNone/>
            </a:pPr>
            <a:endParaRPr lang="tr-TR" sz="1600" dirty="0" smtClean="0"/>
          </a:p>
          <a:p>
            <a:pPr algn="just">
              <a:buNone/>
            </a:pPr>
            <a:r>
              <a:rPr lang="tr-TR" sz="1600" b="1" dirty="0" smtClean="0"/>
              <a:t>	Kırık çıkık ve burkulmalarda tespit nasıl olmalıdır?</a:t>
            </a:r>
          </a:p>
          <a:p>
            <a:pPr algn="just">
              <a:buNone/>
            </a:pPr>
            <a:r>
              <a:rPr lang="tr-TR" sz="1600" dirty="0" smtClean="0"/>
              <a:t>	Tespit için ilkyardımcı elde olan malzemeleri kullanır. Bunlar üçgen sargı, rulo sargı, battaniye, hırka, eşarp, kravat, vb. tahta, karton vb. malzemeler olabilir.</a:t>
            </a:r>
          </a:p>
          <a:p>
            <a:pPr algn="just">
              <a:buNone/>
            </a:pPr>
            <a:r>
              <a:rPr lang="tr-TR" sz="1600" b="1" dirty="0" smtClean="0"/>
              <a:t>	</a:t>
            </a:r>
          </a:p>
          <a:p>
            <a:pPr algn="just">
              <a:buNone/>
            </a:pPr>
            <a:r>
              <a:rPr lang="tr-TR" sz="1600" b="1" dirty="0" smtClean="0"/>
              <a:t>	Tespit sırasında dikkat edilmesi gereken hususlar nelerdir</a:t>
            </a:r>
          </a:p>
          <a:p>
            <a:pPr lvl="2" algn="just">
              <a:buClr>
                <a:srgbClr val="C00000"/>
              </a:buClr>
              <a:buFont typeface="Wingdings" pitchFamily="2" charset="2"/>
              <a:buChar char="Ø"/>
            </a:pPr>
            <a:r>
              <a:rPr lang="tr-TR" sz="1600" dirty="0" smtClean="0"/>
              <a:t>Tespit yapılırken yaralı bölge sabit tutulmalıdır,</a:t>
            </a:r>
          </a:p>
          <a:p>
            <a:pPr lvl="2" algn="just">
              <a:buClr>
                <a:srgbClr val="C00000"/>
              </a:buClr>
              <a:buFont typeface="Wingdings" pitchFamily="2" charset="2"/>
              <a:buChar char="Ø"/>
            </a:pPr>
            <a:r>
              <a:rPr lang="tr-TR" sz="1600" dirty="0" smtClean="0"/>
              <a:t>Yara varsa üzeri temiz bir bezle kapatılmalıdır,</a:t>
            </a:r>
          </a:p>
          <a:p>
            <a:pPr lvl="2" algn="just">
              <a:buClr>
                <a:srgbClr val="C00000"/>
              </a:buClr>
              <a:buFont typeface="Wingdings" pitchFamily="2" charset="2"/>
              <a:buChar char="Ø"/>
            </a:pPr>
            <a:r>
              <a:rPr lang="tr-TR" sz="1600" dirty="0" smtClean="0"/>
              <a:t>Tespit edilecek bölge önce yumuşak malzeme ile kaplanmalıdır,</a:t>
            </a:r>
          </a:p>
          <a:p>
            <a:pPr lvl="2" algn="just">
              <a:buClr>
                <a:srgbClr val="C00000"/>
              </a:buClr>
              <a:buFont typeface="Wingdings" pitchFamily="2" charset="2"/>
              <a:buChar char="Ø"/>
            </a:pPr>
            <a:r>
              <a:rPr lang="tr-TR" sz="1600" dirty="0" smtClean="0"/>
              <a:t>Yaralı bölge nasıl bulunduysa öyle tespit edilmelidir, düzeltilmeye çalışılmamalıdır</a:t>
            </a:r>
          </a:p>
          <a:p>
            <a:pPr lvl="2" algn="just">
              <a:buClr>
                <a:srgbClr val="C00000"/>
              </a:buClr>
              <a:buFont typeface="Wingdings" pitchFamily="2" charset="2"/>
              <a:buChar char="Ø"/>
            </a:pPr>
            <a:r>
              <a:rPr lang="tr-TR" sz="1600" dirty="0" smtClean="0"/>
              <a:t>Tespit kırık, çıkık. ve burkulmanın üstündeki ve altında kalan eklemleri de içerecek şekilde yapılmalıdır.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57</a:t>
            </a:fld>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7 – Kırık, Çıkık ve Burkulmalarda</a:t>
            </a:r>
            <a:br>
              <a:rPr lang="tr-TR" sz="3200" dirty="0" smtClean="0">
                <a:latin typeface="Bookman Old Style" pitchFamily="18" charset="0"/>
              </a:rPr>
            </a:br>
            <a:r>
              <a:rPr lang="tr-TR" sz="3200" dirty="0" smtClean="0">
                <a:latin typeface="Bookman Old Style" pitchFamily="18" charset="0"/>
              </a:rPr>
              <a:t>İlkyardım</a:t>
            </a:r>
            <a:endParaRPr lang="tr-T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52000" y="1887394"/>
            <a:ext cx="4320000" cy="4061886"/>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B1DEFA8C-F947-479F-BE07-76B6B3F80BF1}" type="slidenum">
              <a:rPr lang="tr-TR" smtClean="0"/>
              <a:pPr/>
              <a:t>58</a:t>
            </a:fld>
            <a:endParaRPr lang="tr-TR" dirty="0"/>
          </a:p>
        </p:txBody>
      </p:sp>
      <p:graphicFrame>
        <p:nvGraphicFramePr>
          <p:cNvPr id="1027" name="Object 2"/>
          <p:cNvGraphicFramePr>
            <a:graphicFrameLocks noChangeAspect="1"/>
          </p:cNvGraphicFramePr>
          <p:nvPr/>
        </p:nvGraphicFramePr>
        <p:xfrm>
          <a:off x="4646488" y="1858293"/>
          <a:ext cx="4318000" cy="4090987"/>
        </p:xfrm>
        <a:graphic>
          <a:graphicData uri="http://schemas.openxmlformats.org/presentationml/2006/ole">
            <p:oleObj spid="_x0000_s1027" name="Bit Eşlem Resmi" r:id="rId4" imgW="7935433" imgH="3648584" progId="PBrush">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Bilinç bozukluğu/ bilinç kaybı nedir?</a:t>
            </a:r>
          </a:p>
          <a:p>
            <a:pPr>
              <a:buNone/>
            </a:pPr>
            <a:endParaRPr lang="tr-TR" sz="1600" b="1" dirty="0" smtClean="0"/>
          </a:p>
          <a:p>
            <a:pPr algn="just">
              <a:buNone/>
            </a:pPr>
            <a:r>
              <a:rPr lang="tr-TR" sz="1600" dirty="0" smtClean="0"/>
              <a:t>	Beynin normal faaliyetlerindeki bir aksama nedeni ile uyku halinden başlayarak </a:t>
            </a:r>
            <a:r>
              <a:rPr lang="tr-TR" sz="1600" b="1" dirty="0" smtClean="0"/>
              <a:t>(=bilinç bozukluğu), </a:t>
            </a:r>
            <a:r>
              <a:rPr lang="tr-TR" sz="1600" dirty="0" smtClean="0"/>
              <a:t>hiçbir uyarıya cevap vermeme haline kadar giden </a:t>
            </a:r>
            <a:r>
              <a:rPr lang="tr-TR" sz="1600" b="1" dirty="0" smtClean="0"/>
              <a:t>(=bilinç kaybı) </a:t>
            </a:r>
            <a:r>
              <a:rPr lang="tr-TR" sz="1600" dirty="0" smtClean="0"/>
              <a:t>bilincin kısme</a:t>
            </a:r>
            <a:r>
              <a:rPr lang="tr-TR" sz="1600" b="1" dirty="0" smtClean="0"/>
              <a:t>n </a:t>
            </a:r>
            <a:r>
              <a:rPr lang="tr-TR" sz="1600" dirty="0" smtClean="0"/>
              <a:t>yada tamamen kaybolması halidir.</a:t>
            </a:r>
          </a:p>
          <a:p>
            <a:pPr algn="just">
              <a:buNone/>
            </a:pPr>
            <a:r>
              <a:rPr lang="tr-TR" sz="1600" b="1" dirty="0" smtClean="0"/>
              <a:t>	</a:t>
            </a:r>
          </a:p>
          <a:p>
            <a:pPr algn="just">
              <a:buNone/>
            </a:pPr>
            <a:r>
              <a:rPr lang="tr-TR" sz="1600" b="1" dirty="0" smtClean="0"/>
              <a:t>	Bayılma (</a:t>
            </a:r>
            <a:r>
              <a:rPr lang="tr-TR" sz="1600" b="1" dirty="0" err="1" smtClean="0"/>
              <a:t>Senkop</a:t>
            </a:r>
            <a:r>
              <a:rPr lang="tr-TR" sz="1600" b="1" dirty="0" smtClean="0"/>
              <a:t>): </a:t>
            </a:r>
          </a:p>
          <a:p>
            <a:pPr algn="just">
              <a:buNone/>
            </a:pPr>
            <a:r>
              <a:rPr lang="tr-TR" sz="1600" b="1" dirty="0" smtClean="0"/>
              <a:t>	</a:t>
            </a:r>
            <a:r>
              <a:rPr lang="tr-TR" sz="1600" dirty="0" smtClean="0"/>
              <a:t>Kısa süreli, yüzeysel ve geçici bilinç kaybıdır. Beyne giden kan akışının azalması sonucu oluşur.</a:t>
            </a:r>
          </a:p>
          <a:p>
            <a:pPr algn="just">
              <a:buNone/>
            </a:pPr>
            <a:endParaRPr lang="tr-TR" sz="1600" dirty="0" smtClean="0"/>
          </a:p>
          <a:p>
            <a:pPr algn="just">
              <a:buNone/>
            </a:pPr>
            <a:r>
              <a:rPr lang="tr-TR" sz="1600" b="1" dirty="0" smtClean="0"/>
              <a:t>	Koma: </a:t>
            </a:r>
          </a:p>
          <a:p>
            <a:pPr algn="just">
              <a:buNone/>
            </a:pPr>
            <a:r>
              <a:rPr lang="tr-TR" sz="1600" b="1" dirty="0" smtClean="0"/>
              <a:t>	</a:t>
            </a:r>
            <a:r>
              <a:rPr lang="tr-TR" sz="1600" dirty="0" smtClean="0"/>
              <a:t>Yutkunma ve öksürük gibi reflekslerin ve dışarıdan gelen uyarılara karşı tepkinin azalması yada yok olması ile ortaya çıkan uzun süreli bilinç kaybıdır.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59</a:t>
            </a:fld>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Autofit/>
          </a:bodyPr>
          <a:lstStyle/>
          <a:p>
            <a:pPr>
              <a:buFont typeface="Wingdings" pitchFamily="2" charset="2"/>
              <a:buChar char="v"/>
            </a:pPr>
            <a:r>
              <a:rPr lang="tr-TR" sz="1600" b="1" dirty="0" smtClean="0"/>
              <a:t>112’nin aranması sırasında nelere dikkat edilmelidir?</a:t>
            </a:r>
          </a:p>
          <a:p>
            <a:pPr lvl="3">
              <a:buClr>
                <a:srgbClr val="C00000"/>
              </a:buClr>
              <a:buFont typeface="Wingdings" pitchFamily="2" charset="2"/>
              <a:buChar char="Ø"/>
            </a:pPr>
            <a:r>
              <a:rPr lang="tr-TR" sz="1600" dirty="0" smtClean="0">
                <a:solidFill>
                  <a:schemeClr val="tx1"/>
                </a:solidFill>
              </a:rPr>
              <a:t>112 merkezi tarafından sorulan sorulara net bir şekilde cevap verilmelidir;</a:t>
            </a:r>
          </a:p>
          <a:p>
            <a:pPr lvl="3">
              <a:buClr>
                <a:srgbClr val="C00000"/>
              </a:buClr>
              <a:buNone/>
            </a:pPr>
            <a:endParaRPr lang="tr-TR" sz="1600" b="1" dirty="0" smtClean="0"/>
          </a:p>
          <a:p>
            <a:pPr>
              <a:buFont typeface="Wingdings" pitchFamily="2" charset="2"/>
              <a:buChar char="v"/>
            </a:pPr>
            <a:r>
              <a:rPr lang="tr-TR" sz="1600" b="1" dirty="0" smtClean="0"/>
              <a:t>İlkyardımcının müdahale ile ilgili yapması gerekenler nelerdir?</a:t>
            </a:r>
          </a:p>
          <a:p>
            <a:pPr lvl="2" algn="just">
              <a:buClr>
                <a:srgbClr val="C00000"/>
              </a:buClr>
              <a:buFont typeface="Wingdings" pitchFamily="2" charset="2"/>
              <a:buChar char="Ø"/>
            </a:pPr>
            <a:r>
              <a:rPr lang="tr-TR" sz="1600" dirty="0" smtClean="0"/>
              <a:t>Hasta / yaralıların durumunu değerlendirmek (ABC) ve öncelikli müdahale edilecekleri belirlemek</a:t>
            </a:r>
          </a:p>
          <a:p>
            <a:pPr lvl="2" algn="just">
              <a:buClr>
                <a:srgbClr val="C00000"/>
              </a:buClr>
              <a:buFont typeface="Wingdings" pitchFamily="2" charset="2"/>
              <a:buChar char="Ø"/>
            </a:pPr>
            <a:r>
              <a:rPr lang="tr-TR" sz="1600" dirty="0" smtClean="0"/>
              <a:t>Hasta/yaralının korku ve endişelerini gidermek</a:t>
            </a:r>
          </a:p>
          <a:p>
            <a:pPr lvl="2" algn="just">
              <a:buClr>
                <a:srgbClr val="C00000"/>
              </a:buClr>
              <a:buFont typeface="Wingdings" pitchFamily="2" charset="2"/>
              <a:buChar char="Ø"/>
            </a:pPr>
            <a:r>
              <a:rPr lang="tr-TR" sz="1600" dirty="0" smtClean="0"/>
              <a:t>Hasta/yaralıya müdahalede yardımcı olacak kişileri organize etmek</a:t>
            </a:r>
          </a:p>
          <a:p>
            <a:pPr lvl="2" algn="just">
              <a:buClr>
                <a:srgbClr val="C00000"/>
              </a:buClr>
              <a:buFont typeface="Wingdings" pitchFamily="2" charset="2"/>
              <a:buChar char="Ø"/>
            </a:pPr>
            <a:r>
              <a:rPr lang="tr-TR" sz="1600" dirty="0" smtClean="0"/>
              <a:t>Hasta/yaralının durumunun ağırlaşmasını önlemek için kendi kişisel olanakları ile gerekli müdahalelerde bulunmak</a:t>
            </a:r>
          </a:p>
          <a:p>
            <a:pPr lvl="2" algn="just">
              <a:buClr>
                <a:srgbClr val="C00000"/>
              </a:buClr>
              <a:buFont typeface="Wingdings" pitchFamily="2" charset="2"/>
              <a:buChar char="Ø"/>
            </a:pPr>
            <a:r>
              <a:rPr lang="tr-TR" sz="1600" dirty="0" smtClean="0"/>
              <a:t>Kırıklara yerinde müdahale etmek</a:t>
            </a:r>
          </a:p>
          <a:p>
            <a:pPr lvl="2" algn="just">
              <a:buClr>
                <a:srgbClr val="C00000"/>
              </a:buClr>
              <a:buFont typeface="Wingdings" pitchFamily="2" charset="2"/>
              <a:buChar char="Ø"/>
            </a:pPr>
            <a:r>
              <a:rPr lang="tr-TR" sz="1600" dirty="0" smtClean="0"/>
              <a:t>Hasta/yaralıyı sıcak tutmak</a:t>
            </a:r>
          </a:p>
          <a:p>
            <a:pPr lvl="2" algn="just">
              <a:buClr>
                <a:srgbClr val="C00000"/>
              </a:buClr>
              <a:buFont typeface="Wingdings" pitchFamily="2" charset="2"/>
              <a:buChar char="Ø"/>
            </a:pPr>
            <a:r>
              <a:rPr lang="tr-TR" sz="1600" dirty="0" smtClean="0"/>
              <a:t>Hasta/yaralının yarasını görmesine izin vermemek</a:t>
            </a:r>
          </a:p>
          <a:p>
            <a:pPr lvl="2" algn="just">
              <a:buClr>
                <a:srgbClr val="C00000"/>
              </a:buClr>
              <a:buFont typeface="Wingdings" pitchFamily="2" charset="2"/>
              <a:buChar char="Ø"/>
            </a:pPr>
            <a:r>
              <a:rPr lang="tr-TR" sz="1600" dirty="0" smtClean="0"/>
              <a:t>Hasta/yaralıyı hareket ettirmeden müdahale yapmak</a:t>
            </a:r>
          </a:p>
          <a:p>
            <a:pPr lvl="2" algn="just">
              <a:buClr>
                <a:srgbClr val="C00000"/>
              </a:buClr>
              <a:buFont typeface="Wingdings" pitchFamily="2" charset="2"/>
              <a:buChar char="Ø"/>
            </a:pPr>
            <a:r>
              <a:rPr lang="tr-TR" sz="1600" dirty="0" smtClean="0"/>
              <a:t>Hasta/yaralının en uygun yöntemlerle en yakın sağlık kuruluşuna sevkini sağlamak (112) (Ancak, ağır hasta/yaralı bir kişi hayati tehlikede olmadığı sürece asla yerinden kıpırdatılmamalıdır.)</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6</a:t>
            </a:fld>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Bilinç kaybı nedenleri nelerdir?</a:t>
            </a:r>
          </a:p>
          <a:p>
            <a:pPr>
              <a:buNone/>
            </a:pPr>
            <a:r>
              <a:rPr lang="tr-TR" sz="1600" b="1" dirty="0" smtClean="0"/>
              <a:t>	Bayılma nedenleri:</a:t>
            </a:r>
          </a:p>
          <a:p>
            <a:pPr lvl="2">
              <a:buClr>
                <a:srgbClr val="C00000"/>
              </a:buClr>
              <a:buFont typeface="Wingdings" pitchFamily="2" charset="2"/>
              <a:buChar char="Ø"/>
            </a:pPr>
            <a:r>
              <a:rPr lang="tr-TR" sz="1600" dirty="0" smtClean="0"/>
              <a:t>Korku, aşırı heyecan </a:t>
            </a:r>
          </a:p>
          <a:p>
            <a:pPr lvl="2">
              <a:buClr>
                <a:srgbClr val="C00000"/>
              </a:buClr>
              <a:buFont typeface="Wingdings" pitchFamily="2" charset="2"/>
              <a:buChar char="Ø"/>
            </a:pPr>
            <a:r>
              <a:rPr lang="tr-TR" sz="1600" dirty="0" smtClean="0"/>
              <a:t>Sıcak, yorgunluk </a:t>
            </a:r>
          </a:p>
          <a:p>
            <a:pPr lvl="2">
              <a:buClr>
                <a:srgbClr val="C00000"/>
              </a:buClr>
              <a:buFont typeface="Wingdings" pitchFamily="2" charset="2"/>
              <a:buChar char="Ø"/>
            </a:pPr>
            <a:r>
              <a:rPr lang="fi-FI" sz="1600" dirty="0" smtClean="0"/>
              <a:t>Kapalı ortam, kirli hava</a:t>
            </a:r>
            <a:endParaRPr lang="tr-TR" sz="1600" b="1" dirty="0" smtClean="0"/>
          </a:p>
          <a:p>
            <a:pPr lvl="2">
              <a:buClr>
                <a:srgbClr val="C00000"/>
              </a:buClr>
              <a:buFont typeface="Wingdings" pitchFamily="2" charset="2"/>
              <a:buChar char="Ø"/>
            </a:pPr>
            <a:r>
              <a:rPr lang="tr-TR" sz="1600" dirty="0" smtClean="0"/>
              <a:t>Aniden ayağa kalkma</a:t>
            </a:r>
            <a:endParaRPr lang="tr-TR" sz="1600" b="1" dirty="0" smtClean="0"/>
          </a:p>
          <a:p>
            <a:pPr lvl="2">
              <a:buClr>
                <a:srgbClr val="C00000"/>
              </a:buClr>
              <a:buFont typeface="Wingdings" pitchFamily="2" charset="2"/>
              <a:buChar char="Ø"/>
            </a:pPr>
            <a:r>
              <a:rPr lang="tr-TR" sz="1600" dirty="0" smtClean="0"/>
              <a:t>Kan şekerinin düşmesi </a:t>
            </a:r>
          </a:p>
          <a:p>
            <a:pPr lvl="2">
              <a:buClr>
                <a:srgbClr val="C00000"/>
              </a:buClr>
              <a:buFont typeface="Wingdings" pitchFamily="2" charset="2"/>
              <a:buChar char="Ø"/>
            </a:pPr>
            <a:r>
              <a:rPr lang="tr-TR" sz="1600" dirty="0" smtClean="0"/>
              <a:t>Şiddetli enfeksiyonlar </a:t>
            </a:r>
          </a:p>
          <a:p>
            <a:pPr>
              <a:buNone/>
            </a:pPr>
            <a:r>
              <a:rPr lang="tr-TR" sz="1600" b="1" dirty="0" smtClean="0"/>
              <a:t>	Koma nedenleri:</a:t>
            </a:r>
          </a:p>
          <a:p>
            <a:pPr lvl="2">
              <a:buClr>
                <a:srgbClr val="C00000"/>
              </a:buClr>
              <a:buFont typeface="Wingdings" pitchFamily="2" charset="2"/>
              <a:buChar char="Ø"/>
            </a:pPr>
            <a:r>
              <a:rPr lang="tr-TR" sz="1600" dirty="0" smtClean="0"/>
              <a:t>Düşme veya şiddetli darbe</a:t>
            </a:r>
          </a:p>
          <a:p>
            <a:pPr lvl="2">
              <a:buClr>
                <a:srgbClr val="C00000"/>
              </a:buClr>
              <a:buFont typeface="Wingdings" pitchFamily="2" charset="2"/>
              <a:buChar char="Ø"/>
            </a:pPr>
            <a:r>
              <a:rPr lang="tr-TR" sz="1600" dirty="0" smtClean="0"/>
              <a:t>Özellikle kafa travmaları</a:t>
            </a:r>
          </a:p>
          <a:p>
            <a:pPr lvl="2">
              <a:buClr>
                <a:srgbClr val="C00000"/>
              </a:buClr>
              <a:buFont typeface="Wingdings" pitchFamily="2" charset="2"/>
              <a:buChar char="Ø"/>
            </a:pPr>
            <a:r>
              <a:rPr lang="tr-TR" sz="1600" dirty="0" smtClean="0"/>
              <a:t>Zehirlenmeler</a:t>
            </a:r>
          </a:p>
          <a:p>
            <a:pPr lvl="2">
              <a:buClr>
                <a:srgbClr val="C00000"/>
              </a:buClr>
              <a:buFont typeface="Wingdings" pitchFamily="2" charset="2"/>
              <a:buChar char="Ø"/>
            </a:pPr>
            <a:r>
              <a:rPr lang="tr-TR" sz="1600" dirty="0" smtClean="0"/>
              <a:t>Aşırı alkol, uyuşturucu kullanımı</a:t>
            </a:r>
          </a:p>
          <a:p>
            <a:pPr lvl="2">
              <a:buClr>
                <a:srgbClr val="C00000"/>
              </a:buClr>
              <a:buFont typeface="Wingdings" pitchFamily="2" charset="2"/>
              <a:buChar char="Ø"/>
            </a:pPr>
            <a:r>
              <a:rPr lang="tr-TR" sz="1600" dirty="0" smtClean="0"/>
              <a:t>Şeker hastalığı</a:t>
            </a:r>
          </a:p>
          <a:p>
            <a:pPr lvl="2">
              <a:buClr>
                <a:srgbClr val="C00000"/>
              </a:buClr>
              <a:buFont typeface="Wingdings" pitchFamily="2" charset="2"/>
              <a:buChar char="Ø"/>
            </a:pPr>
            <a:r>
              <a:rPr lang="tr-TR" sz="1600" dirty="0" smtClean="0"/>
              <a:t>Karaciğer hastalıkları</a:t>
            </a:r>
          </a:p>
          <a:p>
            <a:pPr lvl="2">
              <a:buClr>
                <a:srgbClr val="C00000"/>
              </a:buClr>
              <a:buFont typeface="Wingdings" pitchFamily="2" charset="2"/>
              <a:buChar char="Ø"/>
            </a:pPr>
            <a:r>
              <a:rPr lang="tr-TR" sz="1600" dirty="0" smtClean="0"/>
              <a:t>Havale gibi ateşli hastalıkla</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60</a:t>
            </a:fld>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Bilinç bozukluğu belirtileri nelerdir?</a:t>
            </a:r>
          </a:p>
          <a:p>
            <a:pPr>
              <a:buNone/>
            </a:pPr>
            <a:endParaRPr lang="tr-TR" sz="1600" b="1" dirty="0" smtClean="0"/>
          </a:p>
          <a:p>
            <a:pPr>
              <a:buNone/>
            </a:pPr>
            <a:r>
              <a:rPr lang="tr-TR" sz="1600" b="1" dirty="0" smtClean="0"/>
              <a:t>	Bayılma ( </a:t>
            </a:r>
            <a:r>
              <a:rPr lang="tr-TR" sz="1600" b="1" dirty="0" err="1" smtClean="0"/>
              <a:t>Senkop</a:t>
            </a:r>
            <a:r>
              <a:rPr lang="tr-TR" sz="1600" b="1" dirty="0" smtClean="0"/>
              <a:t>) Belirtileri:</a:t>
            </a:r>
          </a:p>
          <a:p>
            <a:pPr lvl="2">
              <a:buClr>
                <a:srgbClr val="C00000"/>
              </a:buClr>
              <a:buFont typeface="Wingdings" pitchFamily="2" charset="2"/>
              <a:buChar char="Ø"/>
            </a:pPr>
            <a:r>
              <a:rPr lang="tr-TR" sz="1600" dirty="0" smtClean="0"/>
              <a:t>Baş dönmesi, baygınlık, yere düşme </a:t>
            </a:r>
          </a:p>
          <a:p>
            <a:pPr lvl="2">
              <a:buClr>
                <a:srgbClr val="C00000"/>
              </a:buClr>
              <a:buFont typeface="Wingdings" pitchFamily="2" charset="2"/>
              <a:buChar char="Ø"/>
            </a:pPr>
            <a:r>
              <a:rPr lang="tr-TR" sz="1600" dirty="0" smtClean="0"/>
              <a:t>Bacaklarda uyuşma</a:t>
            </a:r>
          </a:p>
          <a:p>
            <a:pPr lvl="2">
              <a:buClr>
                <a:srgbClr val="C00000"/>
              </a:buClr>
              <a:buFont typeface="Wingdings" pitchFamily="2" charset="2"/>
              <a:buChar char="Ø"/>
            </a:pPr>
            <a:r>
              <a:rPr lang="tr-TR" sz="1600" dirty="0" smtClean="0"/>
              <a:t> Bilinçte bulanıklık</a:t>
            </a:r>
          </a:p>
          <a:p>
            <a:pPr lvl="2">
              <a:buClr>
                <a:srgbClr val="C00000"/>
              </a:buClr>
              <a:buFont typeface="Wingdings" pitchFamily="2" charset="2"/>
              <a:buChar char="Ø"/>
            </a:pPr>
            <a:r>
              <a:rPr lang="tr-TR" sz="1600" dirty="0" smtClean="0"/>
              <a:t>Yüzde solgunluk</a:t>
            </a:r>
          </a:p>
          <a:p>
            <a:pPr lvl="2">
              <a:buClr>
                <a:srgbClr val="C00000"/>
              </a:buClr>
              <a:buFont typeface="Wingdings" pitchFamily="2" charset="2"/>
              <a:buChar char="Ø"/>
            </a:pPr>
            <a:r>
              <a:rPr lang="tr-TR" sz="1600" dirty="0" smtClean="0"/>
              <a:t>Üşüme, terleme</a:t>
            </a:r>
          </a:p>
          <a:p>
            <a:pPr lvl="2">
              <a:buClr>
                <a:srgbClr val="C00000"/>
              </a:buClr>
              <a:buFont typeface="Wingdings" pitchFamily="2" charset="2"/>
              <a:buChar char="Ø"/>
            </a:pPr>
            <a:r>
              <a:rPr lang="tr-TR" sz="1600" dirty="0" smtClean="0"/>
              <a:t>Hızlı ve zayıf nabız</a:t>
            </a:r>
          </a:p>
          <a:p>
            <a:pPr lvl="2">
              <a:buClr>
                <a:srgbClr val="C00000"/>
              </a:buClr>
              <a:buFont typeface="Wingdings" pitchFamily="2" charset="2"/>
              <a:buChar char="Ø"/>
            </a:pPr>
            <a:endParaRPr lang="tr-TR" sz="1600" dirty="0" smtClean="0"/>
          </a:p>
          <a:p>
            <a:pPr>
              <a:buNone/>
            </a:pPr>
            <a:r>
              <a:rPr lang="tr-TR" sz="1600" b="1" dirty="0" smtClean="0"/>
              <a:t>	Koma belirtileri:</a:t>
            </a:r>
          </a:p>
          <a:p>
            <a:pPr lvl="2">
              <a:buClr>
                <a:srgbClr val="C00000"/>
              </a:buClr>
              <a:buFont typeface="Wingdings" pitchFamily="2" charset="2"/>
              <a:buChar char="Ø"/>
            </a:pPr>
            <a:r>
              <a:rPr lang="tr-TR" sz="1600" dirty="0" smtClean="0"/>
              <a:t>Yutkunma, öksürük gibi tepkilerin kaybolması</a:t>
            </a:r>
          </a:p>
          <a:p>
            <a:pPr lvl="2">
              <a:buClr>
                <a:srgbClr val="C00000"/>
              </a:buClr>
              <a:buFont typeface="Wingdings" pitchFamily="2" charset="2"/>
              <a:buChar char="Ø"/>
            </a:pPr>
            <a:r>
              <a:rPr lang="tr-TR" sz="1600" dirty="0" smtClean="0"/>
              <a:t>Sesli ve ağrılı dürtülere tepki olmaması</a:t>
            </a:r>
          </a:p>
          <a:p>
            <a:pPr lvl="2">
              <a:buClr>
                <a:srgbClr val="C00000"/>
              </a:buClr>
              <a:buFont typeface="Wingdings" pitchFamily="2" charset="2"/>
              <a:buChar char="Ø"/>
            </a:pPr>
            <a:r>
              <a:rPr lang="tr-TR" sz="1600" dirty="0" smtClean="0"/>
              <a:t>İdrar ve gaita kaçırma</a:t>
            </a:r>
          </a:p>
          <a:p>
            <a:pPr>
              <a:buNone/>
            </a:pPr>
            <a:r>
              <a:rPr lang="tr-TR" sz="1600" b="1" dirty="0" smtClean="0"/>
              <a:t>	</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61</a:t>
            </a:fld>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lgn="just">
              <a:buNone/>
            </a:pPr>
            <a:r>
              <a:rPr lang="tr-TR" sz="1600" b="1" dirty="0" smtClean="0"/>
              <a:t>	Eğer kişi bayıldıysa;</a:t>
            </a:r>
          </a:p>
          <a:p>
            <a:pPr lvl="2" algn="just">
              <a:buClr>
                <a:srgbClr val="C00000"/>
              </a:buClr>
              <a:buFont typeface="Wingdings" pitchFamily="2" charset="2"/>
              <a:buChar char="Ø"/>
            </a:pPr>
            <a:r>
              <a:rPr lang="tr-TR" sz="1600" dirty="0" smtClean="0"/>
              <a:t>Sırt üstü yatırılarak ayakları 30 cm kaldırılır,</a:t>
            </a:r>
          </a:p>
          <a:p>
            <a:pPr lvl="2" algn="just">
              <a:buClr>
                <a:srgbClr val="C00000"/>
              </a:buClr>
              <a:buFont typeface="Wingdings" pitchFamily="2" charset="2"/>
              <a:buChar char="Ø"/>
            </a:pPr>
            <a:r>
              <a:rPr lang="tr-TR" sz="1600" dirty="0" smtClean="0"/>
              <a:t>Solunum yolu açıklığı kontrol edilir ve açıklığın korunması sağlanır,</a:t>
            </a:r>
          </a:p>
          <a:p>
            <a:pPr lvl="2" algn="just">
              <a:buClr>
                <a:srgbClr val="C00000"/>
              </a:buClr>
              <a:buFont typeface="Wingdings" pitchFamily="2" charset="2"/>
              <a:buChar char="Ø"/>
            </a:pPr>
            <a:r>
              <a:rPr lang="tr-TR" sz="1600" dirty="0" smtClean="0"/>
              <a:t>Sıkan giysiler gevşetilir</a:t>
            </a:r>
          </a:p>
          <a:p>
            <a:pPr lvl="2" algn="just">
              <a:buClr>
                <a:srgbClr val="C00000"/>
              </a:buClr>
              <a:buFont typeface="Wingdings" pitchFamily="2" charset="2"/>
              <a:buChar char="Ø"/>
            </a:pPr>
            <a:r>
              <a:rPr lang="tr-TR" sz="1600" dirty="0" smtClean="0"/>
              <a:t>Solunum kontrol edilir,</a:t>
            </a:r>
          </a:p>
          <a:p>
            <a:pPr lvl="2" algn="just">
              <a:buClr>
                <a:srgbClr val="C00000"/>
              </a:buClr>
              <a:buFont typeface="Wingdings" pitchFamily="2" charset="2"/>
              <a:buChar char="Ø"/>
            </a:pPr>
            <a:r>
              <a:rPr lang="fi-FI" sz="1600" dirty="0" smtClean="0"/>
              <a:t>Kusma varsa yan pozisyonda tutulur,</a:t>
            </a:r>
            <a:endParaRPr lang="tr-TR" sz="1600" dirty="0" smtClean="0"/>
          </a:p>
          <a:p>
            <a:pPr lvl="2" algn="just">
              <a:buClr>
                <a:srgbClr val="C00000"/>
              </a:buClr>
              <a:buFont typeface="Wingdings" pitchFamily="2" charset="2"/>
              <a:buChar char="Ø"/>
            </a:pPr>
            <a:r>
              <a:rPr lang="tr-TR" sz="1600" dirty="0" smtClean="0"/>
              <a:t>Etraftaki meraklılar uzaklaştırılır.</a:t>
            </a:r>
          </a:p>
          <a:p>
            <a:pPr lvl="2" algn="just">
              <a:buClr>
                <a:srgbClr val="C00000"/>
              </a:buClr>
              <a:buFont typeface="Wingdings" pitchFamily="2" charset="2"/>
              <a:buChar char="Ø"/>
            </a:pPr>
            <a:endParaRPr lang="tr-TR" sz="1600" dirty="0" smtClean="0"/>
          </a:p>
          <a:p>
            <a:pPr algn="just">
              <a:buNone/>
            </a:pPr>
            <a:r>
              <a:rPr lang="tr-TR" sz="1600" b="1" dirty="0" smtClean="0"/>
              <a:t>	Bilinç kapalı ise:</a:t>
            </a:r>
          </a:p>
          <a:p>
            <a:pPr lvl="2" algn="just">
              <a:buClr>
                <a:srgbClr val="C00000"/>
              </a:buClr>
              <a:buFont typeface="Wingdings" pitchFamily="2" charset="2"/>
              <a:buChar char="Ø"/>
            </a:pPr>
            <a:r>
              <a:rPr lang="tr-TR" sz="1600" dirty="0" smtClean="0"/>
              <a:t>Hasta/yaralının yaşam bulguları değerlendirilir </a:t>
            </a:r>
            <a:r>
              <a:rPr lang="tr-TR" sz="1600" b="1" dirty="0" smtClean="0"/>
              <a:t>(ABC),</a:t>
            </a:r>
          </a:p>
          <a:p>
            <a:pPr lvl="2" algn="just">
              <a:buClr>
                <a:srgbClr val="C00000"/>
              </a:buClr>
              <a:buFont typeface="Wingdings" pitchFamily="2" charset="2"/>
              <a:buChar char="Ø"/>
            </a:pPr>
            <a:r>
              <a:rPr lang="tr-TR" sz="1600" dirty="0" smtClean="0"/>
              <a:t>Hasta/yaralıya koma pozisyonu verilir ,</a:t>
            </a:r>
          </a:p>
          <a:p>
            <a:pPr lvl="2" algn="just">
              <a:buClr>
                <a:srgbClr val="C00000"/>
              </a:buClr>
              <a:buFont typeface="Wingdings" pitchFamily="2" charset="2"/>
              <a:buChar char="Ø"/>
            </a:pPr>
            <a:r>
              <a:rPr lang="tr-TR" sz="1600" dirty="0" smtClean="0"/>
              <a:t>Yardım çağrılır </a:t>
            </a:r>
            <a:r>
              <a:rPr lang="tr-TR" sz="1600" b="1" dirty="0" smtClean="0"/>
              <a:t>(112),</a:t>
            </a:r>
          </a:p>
          <a:p>
            <a:pPr lvl="2" algn="just">
              <a:buClr>
                <a:srgbClr val="C00000"/>
              </a:buClr>
              <a:buFont typeface="Wingdings" pitchFamily="2" charset="2"/>
              <a:buChar char="Ø"/>
            </a:pPr>
            <a:r>
              <a:rPr lang="tr-TR" sz="1600" dirty="0" smtClean="0"/>
              <a:t>Sık sık solunum ve nabız kontrol edilir,</a:t>
            </a:r>
          </a:p>
          <a:p>
            <a:pPr lvl="2" algn="just">
              <a:buClr>
                <a:srgbClr val="C00000"/>
              </a:buClr>
              <a:buFont typeface="Wingdings" pitchFamily="2" charset="2"/>
              <a:buChar char="Ø"/>
            </a:pPr>
            <a:r>
              <a:rPr lang="tr-TR" sz="1600" dirty="0" smtClean="0"/>
              <a:t>Yardım gelinceye kadar yanında beklenir.</a:t>
            </a:r>
          </a:p>
          <a:p>
            <a:pPr>
              <a:buNone/>
            </a:pPr>
            <a:endParaRPr lang="tr-TR" sz="3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62</a:t>
            </a:fld>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Koma pozisyonu (yarı yüzükoyun-yan pozisyon) nasıl verilir?</a:t>
            </a:r>
          </a:p>
          <a:p>
            <a:pPr lvl="2">
              <a:buClr>
                <a:srgbClr val="C00000"/>
              </a:buClr>
              <a:buFont typeface="Wingdings" pitchFamily="2" charset="2"/>
              <a:buChar char="Ø"/>
            </a:pPr>
            <a:r>
              <a:rPr lang="tr-TR" sz="1600" dirty="0" smtClean="0"/>
              <a:t>Sesli veya omuzun dan hafif sarsarak, uyarı verilerek bilinç kontrol edilir, </a:t>
            </a:r>
          </a:p>
          <a:p>
            <a:pPr lvl="2">
              <a:buClr>
                <a:srgbClr val="C00000"/>
              </a:buClr>
              <a:buFont typeface="Wingdings" pitchFamily="2" charset="2"/>
              <a:buChar char="Ø"/>
            </a:pPr>
            <a:r>
              <a:rPr lang="tr-TR" sz="1600" dirty="0" smtClean="0"/>
              <a:t>Sıkan giysiler gevşetilir,</a:t>
            </a:r>
          </a:p>
          <a:p>
            <a:pPr lvl="2">
              <a:buClr>
                <a:srgbClr val="C00000"/>
              </a:buClr>
              <a:buFont typeface="Wingdings" pitchFamily="2" charset="2"/>
              <a:buChar char="Ø"/>
            </a:pPr>
            <a:r>
              <a:rPr lang="tr-TR" sz="1600" dirty="0" smtClean="0"/>
              <a:t>Ağız içinde yabancı cisim olup olmadığı kontrol edilir,</a:t>
            </a:r>
          </a:p>
          <a:p>
            <a:pPr lvl="2">
              <a:buClr>
                <a:srgbClr val="C00000"/>
              </a:buClr>
              <a:buFont typeface="Wingdings" pitchFamily="2" charset="2"/>
              <a:buChar char="Ø"/>
            </a:pPr>
            <a:r>
              <a:rPr lang="tr-TR" sz="1600" dirty="0" smtClean="0"/>
              <a:t>Bak, dinle, hisset yöntemi ile solunum kontrol edilir,</a:t>
            </a:r>
          </a:p>
          <a:p>
            <a:pPr lvl="2">
              <a:buClr>
                <a:srgbClr val="C00000"/>
              </a:buClr>
              <a:buFont typeface="Wingdings" pitchFamily="2" charset="2"/>
              <a:buChar char="Ø"/>
            </a:pPr>
            <a:r>
              <a:rPr lang="tr-TR" sz="1600" dirty="0" smtClean="0"/>
              <a:t>Şah damarından nabız kontrol edilir,</a:t>
            </a:r>
          </a:p>
          <a:p>
            <a:pPr lvl="2">
              <a:buClr>
                <a:srgbClr val="C00000"/>
              </a:buClr>
              <a:buFont typeface="Wingdings" pitchFamily="2" charset="2"/>
              <a:buChar char="Ø"/>
            </a:pPr>
            <a:r>
              <a:rPr lang="tr-TR" sz="1600" dirty="0" smtClean="0"/>
              <a:t>Hasta/yaralının döndürüleceği tarafa diz </a:t>
            </a:r>
            <a:r>
              <a:rPr lang="tr-TR" sz="1600" dirty="0" err="1" smtClean="0"/>
              <a:t>çökülür</a:t>
            </a:r>
            <a:r>
              <a:rPr lang="tr-TR" sz="1600" dirty="0" smtClean="0"/>
              <a:t>,</a:t>
            </a:r>
          </a:p>
          <a:p>
            <a:pPr lvl="2">
              <a:buClr>
                <a:srgbClr val="C00000"/>
              </a:buClr>
              <a:buFont typeface="Wingdings" pitchFamily="2" charset="2"/>
              <a:buChar char="Ø"/>
            </a:pPr>
            <a:r>
              <a:rPr lang="tr-TR" sz="1600" dirty="0" smtClean="0"/>
              <a:t>Hasta/yaralının karşı tarafta kalan kolu karnının üzerine konur,</a:t>
            </a:r>
          </a:p>
          <a:p>
            <a:pPr lvl="2">
              <a:buClr>
                <a:srgbClr val="C00000"/>
              </a:buClr>
              <a:buFont typeface="Wingdings" pitchFamily="2" charset="2"/>
              <a:buChar char="Ø"/>
            </a:pPr>
            <a:r>
              <a:rPr lang="tr-TR" sz="1600" dirty="0" smtClean="0"/>
              <a:t>Karşı taraftaki bacağı dik açı yapacak şekilde kıvrılır,</a:t>
            </a:r>
          </a:p>
          <a:p>
            <a:pPr lvl="2">
              <a:buClr>
                <a:srgbClr val="C00000"/>
              </a:buClr>
              <a:buFont typeface="Wingdings" pitchFamily="2" charset="2"/>
              <a:buChar char="Ø"/>
            </a:pPr>
            <a:r>
              <a:rPr lang="tr-TR" sz="1600" dirty="0" smtClean="0"/>
              <a:t>Karşı taraftaki bacağı dik açı yapacak şekilde kıvrılır,</a:t>
            </a:r>
          </a:p>
          <a:p>
            <a:pPr lvl="2">
              <a:buClr>
                <a:srgbClr val="C00000"/>
              </a:buClr>
              <a:buFont typeface="Wingdings" pitchFamily="2" charset="2"/>
              <a:buChar char="Ø"/>
            </a:pPr>
            <a:r>
              <a:rPr lang="tr-TR" sz="1600" dirty="0" smtClean="0"/>
              <a:t>İlkyardımcıya yakın kolu baş hizasında omuzdan yukarı uzatılır,</a:t>
            </a:r>
          </a:p>
          <a:p>
            <a:pPr lvl="2">
              <a:buClr>
                <a:srgbClr val="C00000"/>
              </a:buClr>
              <a:buFont typeface="Wingdings" pitchFamily="2" charset="2"/>
              <a:buChar char="Ø"/>
            </a:pPr>
            <a:r>
              <a:rPr lang="tr-TR" sz="1600" dirty="0" smtClean="0"/>
              <a:t>Karşı taraf omuz ve kalçasından tutularak bir hamlede çevrilir,</a:t>
            </a:r>
          </a:p>
          <a:p>
            <a:pPr lvl="2">
              <a:buClr>
                <a:srgbClr val="C00000"/>
              </a:buClr>
              <a:buFont typeface="Wingdings" pitchFamily="2" charset="2"/>
              <a:buChar char="Ø"/>
            </a:pPr>
            <a:r>
              <a:rPr lang="tr-TR" sz="1600" dirty="0" smtClean="0"/>
              <a:t>Üstteki bacak kalça ve dizden bükülerek öne doğru destek yapılır,</a:t>
            </a:r>
          </a:p>
          <a:p>
            <a:pPr lvl="2">
              <a:buClr>
                <a:srgbClr val="C00000"/>
              </a:buClr>
              <a:buFont typeface="Wingdings" pitchFamily="2" charset="2"/>
              <a:buChar char="Ø"/>
            </a:pPr>
            <a:r>
              <a:rPr lang="tr-TR" sz="1600" dirty="0" smtClean="0"/>
              <a:t>Alttaki bacak hafif dizden bükülerek arkaya destek yapılır,</a:t>
            </a:r>
          </a:p>
          <a:p>
            <a:pPr lvl="2">
              <a:buClr>
                <a:srgbClr val="C00000"/>
              </a:buClr>
              <a:buFont typeface="Wingdings" pitchFamily="2" charset="2"/>
              <a:buChar char="Ø"/>
            </a:pPr>
            <a:r>
              <a:rPr lang="tr-TR" sz="1600" dirty="0" smtClean="0"/>
              <a:t>Tıbbi yardım </a:t>
            </a:r>
            <a:r>
              <a:rPr lang="tr-TR" sz="1600" b="1" dirty="0" smtClean="0"/>
              <a:t>(112) gelinceye kadar bu pozisyonda tutulur,</a:t>
            </a:r>
          </a:p>
          <a:p>
            <a:pPr lvl="2">
              <a:buClr>
                <a:srgbClr val="C00000"/>
              </a:buClr>
              <a:buFont typeface="Wingdings" pitchFamily="2" charset="2"/>
              <a:buChar char="Ø"/>
            </a:pPr>
            <a:r>
              <a:rPr lang="tr-TR" sz="1600" dirty="0" smtClean="0"/>
              <a:t>3-5 dakika ara ile solunum ve nabız kontrol edilir.</a:t>
            </a:r>
            <a:endParaRPr lang="tr-TR" sz="1600" b="1"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63</a:t>
            </a:fld>
            <a:endParaRPr lang="tr-T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pic>
        <p:nvPicPr>
          <p:cNvPr id="3074" name="Picture 2"/>
          <p:cNvPicPr>
            <a:picLocks noGrp="1" noChangeAspect="1" noChangeArrowheads="1"/>
          </p:cNvPicPr>
          <p:nvPr>
            <p:ph idx="1"/>
          </p:nvPr>
        </p:nvPicPr>
        <p:blipFill>
          <a:blip r:embed="rId2" cstate="print"/>
          <a:stretch>
            <a:fillRect/>
          </a:stretch>
        </p:blipFill>
        <p:spPr bwMode="auto">
          <a:xfrm>
            <a:off x="457200" y="2484723"/>
            <a:ext cx="8229600" cy="2756916"/>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B1DEFA8C-F947-479F-BE07-76B6B3F80BF1}" type="slidenum">
              <a:rPr lang="tr-TR" smtClean="0"/>
              <a:pPr/>
              <a:t>64</a:t>
            </a:fld>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Sara krizi (=Epilepsi) nedir?</a:t>
            </a:r>
          </a:p>
          <a:p>
            <a:pPr>
              <a:buNone/>
            </a:pPr>
            <a:endParaRPr lang="tr-TR" sz="1600" b="1" dirty="0" smtClean="0"/>
          </a:p>
          <a:p>
            <a:pPr algn="just">
              <a:buNone/>
            </a:pPr>
            <a:r>
              <a:rPr lang="tr-TR" sz="1600" dirty="0" smtClean="0"/>
              <a:t>	Kronik bir hastalıktır. Doğum sırasında yada daha sonra herhangi bir nedenle beyin zedelenmesi oluşan kişilerde gelişir. Her zaman tipik sara krizi karakterinde olmasa da bazı belirtilerle tanınır. Sara krizini davet eden bazı durumlar olabilir. Örneğin uzun süreli açlık, uykusuzluk, aşırı yorgunluk, kullanılan ilaçların doktor izni dışında kesilmesi ya da değiştirilmesi, </a:t>
            </a:r>
            <a:r>
              <a:rPr lang="tr-TR" sz="1600" dirty="0" err="1" smtClean="0"/>
              <a:t>hormonal</a:t>
            </a:r>
            <a:r>
              <a:rPr lang="tr-TR" sz="1600" dirty="0" smtClean="0"/>
              <a:t> değişiklikler sara krizinin ortaya çıkmasına neden olabilir. Bazı durumlarda sara krizi, madde bağımlılarının geçirdiği madde yoksunluk krizi ile karıştırılabilir.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65</a:t>
            </a:fld>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Sara krizinin belirtileri nelerdir?</a:t>
            </a:r>
          </a:p>
          <a:p>
            <a:pPr>
              <a:buNone/>
            </a:pPr>
            <a:endParaRPr lang="tr-TR" sz="1600" b="1" dirty="0" smtClean="0"/>
          </a:p>
          <a:p>
            <a:pPr lvl="2" algn="just">
              <a:buClr>
                <a:srgbClr val="C00000"/>
              </a:buClr>
              <a:buFont typeface="Wingdings" pitchFamily="2" charset="2"/>
              <a:buChar char="Ø"/>
            </a:pPr>
            <a:r>
              <a:rPr lang="tr-TR" sz="1600" dirty="0" smtClean="0"/>
              <a:t>Hastada sonradan oluşan ve ön haberci denilen normalde olmayan kokuları alma, adale kasılmaları gibi ön belirtiler oluşur, </a:t>
            </a:r>
          </a:p>
          <a:p>
            <a:pPr lvl="2" algn="just">
              <a:buClr>
                <a:srgbClr val="C00000"/>
              </a:buClr>
              <a:buFont typeface="Wingdings" pitchFamily="2" charset="2"/>
              <a:buChar char="Ø"/>
            </a:pPr>
            <a:r>
              <a:rPr lang="tr-TR" sz="1600" dirty="0" smtClean="0"/>
              <a:t>Bazen hasta bağırır, şiddetli ve ani bir şekilde bilincini kaybederek yığılır,</a:t>
            </a:r>
          </a:p>
          <a:p>
            <a:pPr lvl="2" algn="just">
              <a:buClr>
                <a:srgbClr val="C00000"/>
              </a:buClr>
              <a:buFont typeface="Wingdings" pitchFamily="2" charset="2"/>
              <a:buChar char="Ø"/>
            </a:pPr>
            <a:r>
              <a:rPr lang="tr-TR" sz="1600" dirty="0" smtClean="0"/>
              <a:t>Yoğun ve genel adale kasılmaları görülebilir, 10-20 saniye kadar nefesi kesilebilir,</a:t>
            </a:r>
          </a:p>
          <a:p>
            <a:pPr lvl="2" algn="just">
              <a:buClr>
                <a:srgbClr val="C00000"/>
              </a:buClr>
              <a:buFont typeface="Wingdings" pitchFamily="2" charset="2"/>
              <a:buChar char="Ø"/>
            </a:pPr>
            <a:r>
              <a:rPr lang="es-ES" sz="1600" dirty="0" smtClean="0"/>
              <a:t>Dokularda ve yüzde morarma gözlenir,</a:t>
            </a:r>
            <a:endParaRPr lang="tr-TR" sz="1600" dirty="0" smtClean="0"/>
          </a:p>
          <a:p>
            <a:pPr lvl="2" algn="just">
              <a:buClr>
                <a:srgbClr val="C00000"/>
              </a:buClr>
              <a:buFont typeface="Wingdings" pitchFamily="2" charset="2"/>
              <a:buChar char="Ø"/>
            </a:pPr>
            <a:r>
              <a:rPr lang="tr-TR" sz="1600" dirty="0" smtClean="0"/>
              <a:t>Ardından kısa ve genel adale kasılması, sesli nefes alma, aşırı tükürük salgılanması, altına kaçırma görülebilir,</a:t>
            </a:r>
          </a:p>
          <a:p>
            <a:pPr lvl="2" algn="just">
              <a:buClr>
                <a:srgbClr val="C00000"/>
              </a:buClr>
              <a:buFont typeface="Wingdings" pitchFamily="2" charset="2"/>
              <a:buChar char="Ø"/>
            </a:pPr>
            <a:r>
              <a:rPr lang="tr-TR" sz="1600" dirty="0" smtClean="0"/>
              <a:t>Hasta dilini ısırabilir, başını yere çarpıp yaralayabilir, aşırı kontrolsüz hareketler gözlenir,</a:t>
            </a:r>
          </a:p>
          <a:p>
            <a:pPr lvl="2" algn="just">
              <a:buClr>
                <a:srgbClr val="C00000"/>
              </a:buClr>
              <a:buFont typeface="Wingdings" pitchFamily="2" charset="2"/>
              <a:buChar char="Ø"/>
            </a:pPr>
            <a:r>
              <a:rPr lang="tr-TR" sz="1600" dirty="0" smtClean="0"/>
              <a:t>Son aşamada hasta uyanır, şaşkındır, nerede olduğundan habersiz, uykulu hali vardır.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66</a:t>
            </a:fld>
            <a:endParaRPr lang="tr-T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Sara krizinde ilkyardım nasıl olmalıdır?</a:t>
            </a:r>
          </a:p>
          <a:p>
            <a:pPr>
              <a:buNone/>
            </a:pPr>
            <a:endParaRPr lang="tr-TR" sz="1600" b="1" dirty="0" smtClean="0"/>
          </a:p>
          <a:p>
            <a:pPr algn="just">
              <a:buNone/>
            </a:pPr>
            <a:r>
              <a:rPr lang="tr-TR" sz="1600" dirty="0" smtClean="0"/>
              <a:t>	Olayla ilgili güvenlik önlemleri alınır (Örneğin kişi yol ortasında kriz geçiriyorsa olay yerindeki trafik akışı kesilmelidir).</a:t>
            </a:r>
          </a:p>
          <a:p>
            <a:pPr algn="just">
              <a:buNone/>
            </a:pPr>
            <a:endParaRPr lang="tr-TR" sz="1600" b="1" dirty="0" smtClean="0"/>
          </a:p>
          <a:p>
            <a:pPr lvl="2" algn="just">
              <a:buClr>
                <a:srgbClr val="C00000"/>
              </a:buClr>
              <a:buFont typeface="Wingdings" pitchFamily="2" charset="2"/>
              <a:buChar char="Ø"/>
            </a:pPr>
            <a:r>
              <a:rPr lang="tr-TR" sz="1600" dirty="0" smtClean="0"/>
              <a:t>Kriz, kendi sürecini tamamlamaya bırakılır,</a:t>
            </a:r>
          </a:p>
          <a:p>
            <a:pPr lvl="2" algn="just">
              <a:buClr>
                <a:srgbClr val="C00000"/>
              </a:buClr>
              <a:buFont typeface="Wingdings" pitchFamily="2" charset="2"/>
              <a:buChar char="Ø"/>
            </a:pPr>
            <a:r>
              <a:rPr lang="tr-TR" sz="1600" dirty="0" smtClean="0"/>
              <a:t>Hasta bağlanmaya çalışılmaz,</a:t>
            </a:r>
          </a:p>
          <a:p>
            <a:pPr lvl="2" algn="just">
              <a:buClr>
                <a:srgbClr val="C00000"/>
              </a:buClr>
              <a:buFont typeface="Wingdings" pitchFamily="2" charset="2"/>
              <a:buChar char="Ø"/>
            </a:pPr>
            <a:r>
              <a:rPr lang="tr-TR" sz="1600" dirty="0" smtClean="0"/>
              <a:t>Kilitlenmiş çene açılmaya çalışılmaz,</a:t>
            </a:r>
          </a:p>
          <a:p>
            <a:pPr lvl="2" algn="just">
              <a:buClr>
                <a:srgbClr val="C00000"/>
              </a:buClr>
              <a:buFont typeface="Wingdings" pitchFamily="2" charset="2"/>
              <a:buChar char="Ø"/>
            </a:pPr>
            <a:r>
              <a:rPr lang="tr-TR" sz="1600" dirty="0" smtClean="0"/>
              <a:t>Genel olarak yabancı herhangi bir madde kullanılmaz, koklatılmaz yada ağızdan herhangi bir yiyecek içecek verilmez,</a:t>
            </a:r>
          </a:p>
          <a:p>
            <a:pPr lvl="2" algn="just">
              <a:buClr>
                <a:srgbClr val="C00000"/>
              </a:buClr>
              <a:buFont typeface="Wingdings" pitchFamily="2" charset="2"/>
              <a:buChar char="Ø"/>
            </a:pPr>
            <a:r>
              <a:rPr lang="tr-TR" sz="1600" dirty="0" smtClean="0"/>
              <a:t>Kendisini yaralamamasına dikkat edilir,</a:t>
            </a:r>
          </a:p>
          <a:p>
            <a:pPr lvl="2" algn="just">
              <a:buClr>
                <a:srgbClr val="C00000"/>
              </a:buClr>
              <a:buFont typeface="Wingdings" pitchFamily="2" charset="2"/>
              <a:buChar char="Ø"/>
            </a:pPr>
            <a:r>
              <a:rPr lang="tr-TR" sz="1600" dirty="0" smtClean="0"/>
              <a:t>Başını çarpmasını engellemek için başın altına yumuşak bir malzeme konur,</a:t>
            </a:r>
          </a:p>
          <a:p>
            <a:pPr lvl="2" algn="just">
              <a:buClr>
                <a:srgbClr val="C00000"/>
              </a:buClr>
              <a:buFont typeface="Wingdings" pitchFamily="2" charset="2"/>
              <a:buChar char="Ø"/>
            </a:pPr>
            <a:r>
              <a:rPr lang="tr-TR" sz="1600" dirty="0" smtClean="0"/>
              <a:t>Yaralanmaya neden olabilecek gereçler etraftan kaldırılır,</a:t>
            </a:r>
          </a:p>
          <a:p>
            <a:pPr lvl="2" algn="just">
              <a:buClr>
                <a:srgbClr val="C00000"/>
              </a:buClr>
              <a:buFont typeface="Wingdings" pitchFamily="2" charset="2"/>
              <a:buChar char="Ø"/>
            </a:pPr>
            <a:r>
              <a:rPr lang="tr-TR" sz="1600" dirty="0" smtClean="0"/>
              <a:t>Sıkan giysiler gevşetilir,</a:t>
            </a:r>
          </a:p>
          <a:p>
            <a:pPr lvl="2" algn="just">
              <a:buClr>
                <a:srgbClr val="C00000"/>
              </a:buClr>
              <a:buFont typeface="Wingdings" pitchFamily="2" charset="2"/>
              <a:buChar char="Ø"/>
            </a:pPr>
            <a:r>
              <a:rPr lang="tr-TR" sz="1600" dirty="0" smtClean="0"/>
              <a:t>Kusmaya karşı tedbirli olunur,</a:t>
            </a:r>
          </a:p>
          <a:p>
            <a:pPr lvl="2" algn="just">
              <a:buClr>
                <a:srgbClr val="C00000"/>
              </a:buClr>
              <a:buFont typeface="Wingdings" pitchFamily="2" charset="2"/>
              <a:buChar char="Ø"/>
            </a:pPr>
            <a:r>
              <a:rPr lang="tr-TR" sz="1600" dirty="0" smtClean="0"/>
              <a:t>Düşme sonucu yaralanma varsa gerekli işlemler yapılır,</a:t>
            </a:r>
          </a:p>
          <a:p>
            <a:pPr lvl="2" algn="just">
              <a:buClr>
                <a:srgbClr val="C00000"/>
              </a:buClr>
              <a:buFont typeface="Wingdings" pitchFamily="2" charset="2"/>
              <a:buChar char="Ø"/>
            </a:pPr>
            <a:r>
              <a:rPr lang="tr-TR" sz="1600" dirty="0" smtClean="0"/>
              <a:t>Ø Tıbbi yardım istenir </a:t>
            </a:r>
            <a:r>
              <a:rPr lang="tr-TR" sz="1600" b="1" dirty="0" smtClean="0"/>
              <a:t>(112).</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67</a:t>
            </a:fld>
            <a:endParaRPr lang="tr-T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Göğüste kuvvetli ağrı nedenleri nelerdir?</a:t>
            </a:r>
          </a:p>
          <a:p>
            <a:pPr>
              <a:buNone/>
            </a:pPr>
            <a:r>
              <a:rPr lang="tr-TR" sz="1600" dirty="0" smtClean="0"/>
              <a:t>	Göğüste kuvvetli ağrı nedenleri arasında en sık </a:t>
            </a:r>
            <a:r>
              <a:rPr lang="tr-TR" sz="1600" dirty="0" err="1" smtClean="0"/>
              <a:t>angina</a:t>
            </a:r>
            <a:r>
              <a:rPr lang="tr-TR" sz="1600" dirty="0" smtClean="0"/>
              <a:t> </a:t>
            </a:r>
            <a:r>
              <a:rPr lang="tr-TR" sz="1600" dirty="0" err="1" smtClean="0"/>
              <a:t>pektoris</a:t>
            </a:r>
            <a:r>
              <a:rPr lang="tr-TR" sz="1600" dirty="0" smtClean="0"/>
              <a:t> ve miyokart enfarktüsü görülür. Her ikisi de kalp kasının belli bir yerine gönderilen kanın azalması sonucu oluşur.</a:t>
            </a:r>
          </a:p>
          <a:p>
            <a:pPr>
              <a:buNone/>
            </a:pPr>
            <a:endParaRPr lang="tr-TR" sz="1600" dirty="0" smtClean="0"/>
          </a:p>
          <a:p>
            <a:pPr>
              <a:buNone/>
            </a:pPr>
            <a:r>
              <a:rPr lang="tr-TR" sz="1600" b="1" dirty="0" smtClean="0"/>
              <a:t>	Göğüste kuvvetli ağrı belirtileri nelerdir?</a:t>
            </a:r>
          </a:p>
          <a:p>
            <a:pPr>
              <a:buNone/>
            </a:pPr>
            <a:r>
              <a:rPr lang="tr-TR" sz="1600" b="1" dirty="0" smtClean="0"/>
              <a:t>	Kalp Spazmı (</a:t>
            </a:r>
            <a:r>
              <a:rPr lang="tr-TR" sz="1600" b="1" dirty="0" err="1" smtClean="0"/>
              <a:t>Angina</a:t>
            </a:r>
            <a:r>
              <a:rPr lang="tr-TR" sz="1600" b="1" dirty="0" smtClean="0"/>
              <a:t> </a:t>
            </a:r>
            <a:r>
              <a:rPr lang="tr-TR" sz="1600" b="1" dirty="0" err="1" smtClean="0"/>
              <a:t>Pektoris</a:t>
            </a:r>
            <a:r>
              <a:rPr lang="tr-TR" sz="1600" b="1" dirty="0" smtClean="0"/>
              <a:t>) belirtileri:</a:t>
            </a:r>
          </a:p>
          <a:p>
            <a:pPr>
              <a:buNone/>
            </a:pPr>
            <a:endParaRPr lang="tr-TR" sz="1600" b="1" dirty="0" smtClean="0"/>
          </a:p>
          <a:p>
            <a:pPr lvl="2">
              <a:buClr>
                <a:srgbClr val="C00000"/>
              </a:buClr>
              <a:buFont typeface="Wingdings" pitchFamily="2" charset="2"/>
              <a:buChar char="Ø"/>
            </a:pPr>
            <a:r>
              <a:rPr lang="tr-TR" sz="1600" dirty="0" smtClean="0"/>
              <a:t>Sıkıntı veya nefes darlığı olur,</a:t>
            </a:r>
          </a:p>
          <a:p>
            <a:pPr lvl="2">
              <a:buClr>
                <a:srgbClr val="C00000"/>
              </a:buClr>
              <a:buFont typeface="Wingdings" pitchFamily="2" charset="2"/>
              <a:buChar char="Ø"/>
            </a:pPr>
            <a:r>
              <a:rPr lang="tr-TR" sz="1600" dirty="0" smtClean="0"/>
              <a:t>Ağrı hissi; genellikle göğüs ortasında başlar, kollara, boyuna, sırta ve çeneye doğru ilerler</a:t>
            </a:r>
          </a:p>
          <a:p>
            <a:pPr lvl="2">
              <a:buClr>
                <a:srgbClr val="C00000"/>
              </a:buClr>
              <a:buFont typeface="Wingdings" pitchFamily="2" charset="2"/>
              <a:buChar char="Ø"/>
            </a:pPr>
            <a:r>
              <a:rPr lang="tr-TR" sz="1600" dirty="0" smtClean="0"/>
              <a:t>Sıklıkla fiziksel hareket, fiziksel zorlanma, heyecan, üzüntü yada fazla yemek yeme sonucu ortaya çıkar,</a:t>
            </a:r>
          </a:p>
          <a:p>
            <a:pPr lvl="2">
              <a:buClr>
                <a:srgbClr val="C00000"/>
              </a:buClr>
              <a:buFont typeface="Wingdings" pitchFamily="2" charset="2"/>
              <a:buChar char="Ø"/>
            </a:pPr>
            <a:r>
              <a:rPr lang="tr-TR" sz="1600" dirty="0" smtClean="0"/>
              <a:t>Kısa sürelidir, ağrı yaklaşık 5-10 dakika kadar sürer</a:t>
            </a:r>
          </a:p>
          <a:p>
            <a:pPr lvl="2">
              <a:buClr>
                <a:srgbClr val="C00000"/>
              </a:buClr>
              <a:buFont typeface="Wingdings" pitchFamily="2" charset="2"/>
              <a:buChar char="Ø"/>
            </a:pPr>
            <a:r>
              <a:rPr lang="tr-TR" sz="1600" dirty="0" smtClean="0"/>
              <a:t>Ağrı, istirahat ile durur, istirahat halindeyken görülmesi ciddi bir durumu gösterir,</a:t>
            </a:r>
          </a:p>
          <a:p>
            <a:pPr lvl="2">
              <a:buClr>
                <a:srgbClr val="C00000"/>
              </a:buClr>
              <a:buFont typeface="Wingdings" pitchFamily="2" charset="2"/>
              <a:buChar char="Ø"/>
            </a:pPr>
            <a:r>
              <a:rPr lang="tr-TR" sz="1600" dirty="0" smtClean="0"/>
              <a:t>Nefes alıp vermekle ağrının şekli ve şiddeti değişmez.</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68</a:t>
            </a:fld>
            <a:endParaRPr lang="tr-T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Kalp Krizi (Miyokart </a:t>
            </a:r>
            <a:r>
              <a:rPr lang="tr-TR" sz="1600" b="1" dirty="0" err="1" smtClean="0"/>
              <a:t>Enfaktüsü</a:t>
            </a:r>
            <a:r>
              <a:rPr lang="tr-TR" sz="1600" b="1" dirty="0" smtClean="0"/>
              <a:t>) belirtileri:</a:t>
            </a:r>
          </a:p>
          <a:p>
            <a:pPr>
              <a:buNone/>
            </a:pPr>
            <a:r>
              <a:rPr lang="tr-TR" sz="1600" dirty="0" smtClean="0"/>
              <a:t>	</a:t>
            </a:r>
            <a:endParaRPr lang="tr-TR" sz="1600" b="1" dirty="0" smtClean="0"/>
          </a:p>
          <a:p>
            <a:pPr lvl="2" algn="just">
              <a:buClr>
                <a:srgbClr val="C00000"/>
              </a:buClr>
              <a:buFont typeface="Wingdings" pitchFamily="2" charset="2"/>
              <a:buChar char="Ø"/>
            </a:pPr>
            <a:r>
              <a:rPr lang="tr-TR" sz="1600" dirty="0" smtClean="0"/>
              <a:t>Hasta ciddi bir ölüm korkusu ve yoğun sıkıntı hisseder, terleme, mide bulantısı, kusma gibi bulgular görülür,</a:t>
            </a:r>
          </a:p>
          <a:p>
            <a:pPr lvl="2" algn="just">
              <a:buClr>
                <a:srgbClr val="C00000"/>
              </a:buClr>
              <a:buFont typeface="Wingdings" pitchFamily="2" charset="2"/>
              <a:buChar char="Ø"/>
            </a:pPr>
            <a:r>
              <a:rPr lang="tr-TR" sz="1600" dirty="0" smtClean="0"/>
              <a:t>Ağrı; göğüs yada mide boşluğunun herhangi bir yerinde, sıklıkla kravat bölgesinde görülür, omuzlara, boyuna, çeneye ve sol kola yayılır,</a:t>
            </a:r>
          </a:p>
          <a:p>
            <a:pPr lvl="2" algn="just">
              <a:buClr>
                <a:srgbClr val="C00000"/>
              </a:buClr>
              <a:buFont typeface="Wingdings" pitchFamily="2" charset="2"/>
              <a:buChar char="Ø"/>
            </a:pPr>
            <a:r>
              <a:rPr lang="tr-TR" sz="1600" dirty="0" smtClean="0"/>
              <a:t>Süre ve yoğunluk olarak kalp spazmı (</a:t>
            </a:r>
            <a:r>
              <a:rPr lang="tr-TR" sz="1600" dirty="0" err="1" smtClean="0"/>
              <a:t>angina</a:t>
            </a:r>
            <a:r>
              <a:rPr lang="tr-TR" sz="1600" dirty="0" smtClean="0"/>
              <a:t> </a:t>
            </a:r>
            <a:r>
              <a:rPr lang="tr-TR" sz="1600" dirty="0" err="1" smtClean="0"/>
              <a:t>pektoris</a:t>
            </a:r>
            <a:r>
              <a:rPr lang="tr-TR" sz="1600" dirty="0" smtClean="0"/>
              <a:t>) ağrısına benzemekle birlikte daha şiddetli ve uzun sürelidir,</a:t>
            </a:r>
          </a:p>
          <a:p>
            <a:pPr lvl="2" algn="just">
              <a:buClr>
                <a:srgbClr val="C00000"/>
              </a:buClr>
              <a:buFont typeface="Wingdings" pitchFamily="2" charset="2"/>
              <a:buChar char="Ø"/>
            </a:pPr>
            <a:r>
              <a:rPr lang="tr-TR" sz="1600" dirty="0" smtClean="0"/>
              <a:t>En çok hazımsızlık, gaz sancısı veya kas ağrısı şeklinde belirti verir ve bu nedenle bu tür rahatsızlıklarla karıştırılır (Bu tür gaz yada kas ağrıları, aksi ispat edilinceye kadar kalp krizi olarak düşünülmelidir),</a:t>
            </a:r>
          </a:p>
          <a:p>
            <a:pPr lvl="2" algn="just">
              <a:buClr>
                <a:srgbClr val="C00000"/>
              </a:buClr>
              <a:buFont typeface="Wingdings" pitchFamily="2" charset="2"/>
              <a:buChar char="Ø"/>
            </a:pPr>
            <a:r>
              <a:rPr lang="tr-TR" sz="1600" dirty="0" smtClean="0"/>
              <a:t>Nefes alıp vermekle ağrının şekli ve şiddeti değişmez</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69</a:t>
            </a:fld>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t>İlkyardımcının özellikleri nasıl olmalıdır?</a:t>
            </a:r>
          </a:p>
          <a:p>
            <a:pPr algn="just">
              <a:buNone/>
            </a:pPr>
            <a:r>
              <a:rPr lang="tr-TR" sz="1600" dirty="0" smtClean="0"/>
              <a:t>	Olay yeri genellikle insanların telaşlı ve heyecanlı oldukları ortamlardır. Bu durumda ilkyardımcı sakin ve kararlı bir şekilde olayın sorumluluğunu alarak gerekli müdahaleleri doğru olarak yapmalıdır. Bunun için bir ilkyardımcıda aşağıdaki özelliklerin olması gerekmektedir:</a:t>
            </a:r>
          </a:p>
          <a:p>
            <a:pPr algn="just">
              <a:buFont typeface="Wingdings" pitchFamily="2" charset="2"/>
              <a:buChar char="Ø"/>
            </a:pPr>
            <a:endParaRPr lang="tr-TR" sz="1600" dirty="0" smtClean="0"/>
          </a:p>
          <a:p>
            <a:pPr lvl="2" algn="just">
              <a:buClr>
                <a:srgbClr val="C00000"/>
              </a:buClr>
              <a:buFont typeface="Wingdings" pitchFamily="2" charset="2"/>
              <a:buChar char="Ø"/>
            </a:pPr>
            <a:r>
              <a:rPr lang="tr-TR" sz="1600" dirty="0" smtClean="0"/>
              <a:t>İnsan vücudu ile ilgili temel bilgilere sahip olmak,</a:t>
            </a:r>
          </a:p>
          <a:p>
            <a:pPr lvl="2" algn="just">
              <a:buClr>
                <a:srgbClr val="C00000"/>
              </a:buClr>
              <a:buFont typeface="Wingdings" pitchFamily="2" charset="2"/>
              <a:buChar char="Ø"/>
            </a:pPr>
            <a:r>
              <a:rPr lang="tr-TR" sz="1600" dirty="0" smtClean="0"/>
              <a:t>Önce kendi can güvenliğini korumak,</a:t>
            </a:r>
          </a:p>
          <a:p>
            <a:pPr lvl="2" algn="just">
              <a:buClr>
                <a:srgbClr val="C00000"/>
              </a:buClr>
              <a:buFont typeface="Wingdings" pitchFamily="2" charset="2"/>
              <a:buChar char="Ø"/>
            </a:pPr>
            <a:r>
              <a:rPr lang="da-DK" sz="1600" dirty="0" smtClean="0"/>
              <a:t>Sakin, kendine güvenli ve pratik olmak,</a:t>
            </a:r>
          </a:p>
          <a:p>
            <a:pPr lvl="2" algn="just">
              <a:buClr>
                <a:srgbClr val="C00000"/>
              </a:buClr>
              <a:buFont typeface="Wingdings" pitchFamily="2" charset="2"/>
              <a:buChar char="Ø"/>
            </a:pPr>
            <a:r>
              <a:rPr lang="tr-TR" sz="1600" dirty="0" smtClean="0"/>
              <a:t>Eldeki olanakları değerlendirebilmek,</a:t>
            </a:r>
          </a:p>
          <a:p>
            <a:pPr lvl="2" algn="just">
              <a:buClr>
                <a:srgbClr val="C00000"/>
              </a:buClr>
              <a:buFont typeface="Wingdings" pitchFamily="2" charset="2"/>
              <a:buChar char="Ø"/>
            </a:pPr>
            <a:r>
              <a:rPr lang="tr-TR" sz="1600" dirty="0" smtClean="0"/>
              <a:t>Olayı anında ve doğru olarak haber vermek </a:t>
            </a:r>
            <a:r>
              <a:rPr lang="tr-TR" sz="1600" b="1" dirty="0" smtClean="0"/>
              <a:t>(112’yi aramak),</a:t>
            </a:r>
          </a:p>
          <a:p>
            <a:pPr lvl="2" algn="just">
              <a:buClr>
                <a:srgbClr val="C00000"/>
              </a:buClr>
              <a:buFont typeface="Wingdings" pitchFamily="2" charset="2"/>
              <a:buChar char="Ø"/>
            </a:pPr>
            <a:r>
              <a:rPr lang="tr-TR" sz="1600" dirty="0" smtClean="0"/>
              <a:t>Çevredeki kişileri organize edebilmek ve onlardan yararlanabilmek,</a:t>
            </a:r>
          </a:p>
          <a:p>
            <a:pPr lvl="2" algn="just">
              <a:buClr>
                <a:srgbClr val="C00000"/>
              </a:buClr>
              <a:buFont typeface="Wingdings" pitchFamily="2" charset="2"/>
              <a:buChar char="Ø"/>
            </a:pPr>
            <a:r>
              <a:rPr lang="tr-TR" sz="1600" dirty="0" smtClean="0"/>
              <a:t>İyi bir iletişim becerisine sahip olmak.</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7</a:t>
            </a:fld>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fontScale="90000"/>
          </a:bodyPr>
          <a:lstStyle/>
          <a:p>
            <a:r>
              <a:rPr lang="tr-TR" sz="3200" dirty="0" smtClean="0">
                <a:latin typeface="Bookman Old Style" pitchFamily="18" charset="0"/>
              </a:rPr>
              <a:t>8 – Bilinç Bozukluklarında</a:t>
            </a:r>
            <a:br>
              <a:rPr lang="tr-TR" sz="3200" dirty="0" smtClean="0">
                <a:latin typeface="Bookman Old Style" pitchFamily="18" charset="0"/>
              </a:rPr>
            </a:br>
            <a:r>
              <a:rPr lang="tr-TR" sz="3200" dirty="0" smtClean="0">
                <a:latin typeface="Bookman Old Style" pitchFamily="18" charset="0"/>
              </a:rPr>
              <a:t>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Göğüs ağrısında ilkyardım nasıl olmalıdır?</a:t>
            </a:r>
          </a:p>
          <a:p>
            <a:pPr>
              <a:buNone/>
            </a:pPr>
            <a:r>
              <a:rPr lang="tr-TR" sz="1600" dirty="0" smtClean="0"/>
              <a:t>	</a:t>
            </a:r>
            <a:endParaRPr lang="tr-TR" sz="1600" b="1" dirty="0" smtClean="0"/>
          </a:p>
          <a:p>
            <a:pPr lvl="2" algn="just">
              <a:buClr>
                <a:srgbClr val="C00000"/>
              </a:buClr>
              <a:buFont typeface="Wingdings" pitchFamily="2" charset="2"/>
              <a:buChar char="Ø"/>
            </a:pPr>
            <a:r>
              <a:rPr lang="tr-TR" sz="1600" dirty="0" smtClean="0"/>
              <a:t>Hastanın yaşamsal bulguları kontrol edilir </a:t>
            </a:r>
            <a:r>
              <a:rPr lang="tr-TR" sz="1600" b="1" dirty="0" smtClean="0"/>
              <a:t>(ABC),</a:t>
            </a:r>
          </a:p>
          <a:p>
            <a:pPr lvl="2" algn="just">
              <a:buClr>
                <a:srgbClr val="C00000"/>
              </a:buClr>
              <a:buFont typeface="Wingdings" pitchFamily="2" charset="2"/>
              <a:buChar char="Ø"/>
            </a:pPr>
            <a:r>
              <a:rPr lang="tr-TR" sz="1600" dirty="0" smtClean="0"/>
              <a:t>Hasta hemen dinlenmeye alınır, sakinleştirilir,</a:t>
            </a:r>
          </a:p>
          <a:p>
            <a:pPr lvl="2" algn="just">
              <a:buClr>
                <a:srgbClr val="C00000"/>
              </a:buClr>
              <a:buFont typeface="Wingdings" pitchFamily="2" charset="2"/>
              <a:buChar char="Ø"/>
            </a:pPr>
            <a:r>
              <a:rPr lang="nn-NO" sz="1600" dirty="0" smtClean="0"/>
              <a:t>Yan oturur pozisyon verilir,</a:t>
            </a:r>
            <a:endParaRPr lang="tr-TR" sz="1600" dirty="0" smtClean="0"/>
          </a:p>
          <a:p>
            <a:pPr lvl="2" algn="just">
              <a:buClr>
                <a:srgbClr val="C00000"/>
              </a:buClr>
              <a:buFont typeface="Wingdings" pitchFamily="2" charset="2"/>
              <a:buChar char="Ø"/>
            </a:pPr>
            <a:r>
              <a:rPr lang="tr-TR" sz="1600" dirty="0" smtClean="0"/>
              <a:t>Kullandığı ilaçları varsa almasına yardım edilir,</a:t>
            </a:r>
          </a:p>
          <a:p>
            <a:pPr lvl="2" algn="just">
              <a:buClr>
                <a:srgbClr val="C00000"/>
              </a:buClr>
              <a:buFont typeface="Wingdings" pitchFamily="2" charset="2"/>
              <a:buChar char="Ø"/>
            </a:pPr>
            <a:r>
              <a:rPr lang="tr-TR" sz="1600" dirty="0" smtClean="0"/>
              <a:t>Yardım istenerek </a:t>
            </a:r>
            <a:r>
              <a:rPr lang="tr-TR" sz="1600" b="1" dirty="0" smtClean="0"/>
              <a:t>(112) </a:t>
            </a:r>
            <a:r>
              <a:rPr lang="tr-TR" sz="1600" dirty="0" smtClean="0"/>
              <a:t>sağlık kuruluşuna gitmesi sağlanır,</a:t>
            </a:r>
          </a:p>
          <a:p>
            <a:pPr lvl="2" algn="just">
              <a:buClr>
                <a:srgbClr val="C00000"/>
              </a:buClr>
              <a:buFont typeface="Wingdings" pitchFamily="2" charset="2"/>
              <a:buChar char="Ø"/>
            </a:pPr>
            <a:r>
              <a:rPr lang="tr-TR" sz="1600" dirty="0" smtClean="0"/>
              <a:t>Yol boyunca yaşam bulguları izlenir.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70</a:t>
            </a:fld>
            <a:endParaRPr lang="tr-T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9 – Boğulmalarda 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p>
          <a:p>
            <a:pPr>
              <a:buNone/>
            </a:pPr>
            <a:r>
              <a:rPr lang="tr-TR" sz="1600" b="1" dirty="0" smtClean="0"/>
              <a:t>	Boğulma nedir?</a:t>
            </a:r>
          </a:p>
          <a:p>
            <a:pPr>
              <a:buNone/>
            </a:pPr>
            <a:r>
              <a:rPr lang="tr-TR" sz="1600" dirty="0" smtClean="0"/>
              <a:t>	Boğulma, vücuttaki dokulara yeterli oksijen gitmemesi sonucu dokularda bozulma meydana gelmesidir.</a:t>
            </a:r>
          </a:p>
          <a:p>
            <a:pPr>
              <a:buNone/>
            </a:pPr>
            <a:endParaRPr lang="tr-TR" sz="1600" dirty="0" smtClean="0"/>
          </a:p>
          <a:p>
            <a:pPr>
              <a:buNone/>
            </a:pPr>
            <a:r>
              <a:rPr lang="tr-TR" sz="1600" b="1" dirty="0" smtClean="0"/>
              <a:t>	Boğulma nedenleri nelerdir?</a:t>
            </a:r>
          </a:p>
          <a:p>
            <a:pPr lvl="2">
              <a:buClr>
                <a:srgbClr val="C00000"/>
              </a:buClr>
              <a:buFont typeface="Wingdings" pitchFamily="2" charset="2"/>
              <a:buChar char="Ø"/>
            </a:pPr>
            <a:r>
              <a:rPr lang="tr-TR" sz="1600" dirty="0" smtClean="0"/>
              <a:t>Bayılma ve bilinç kaybı sonucu dilin geriye kayması</a:t>
            </a:r>
          </a:p>
          <a:p>
            <a:pPr lvl="2">
              <a:buClr>
                <a:srgbClr val="C00000"/>
              </a:buClr>
              <a:buFont typeface="Wingdings" pitchFamily="2" charset="2"/>
              <a:buChar char="Ø"/>
            </a:pPr>
            <a:r>
              <a:rPr lang="tr-TR" sz="1600" dirty="0" smtClean="0"/>
              <a:t>Nefes borusuna sıvı dolması</a:t>
            </a:r>
          </a:p>
          <a:p>
            <a:pPr lvl="2">
              <a:buClr>
                <a:srgbClr val="C00000"/>
              </a:buClr>
              <a:buFont typeface="Wingdings" pitchFamily="2" charset="2"/>
              <a:buChar char="Ø"/>
            </a:pPr>
            <a:r>
              <a:rPr lang="tr-TR" sz="1600" dirty="0" smtClean="0"/>
              <a:t>Nefes borusuna yabancı cisim kaçması</a:t>
            </a:r>
          </a:p>
          <a:p>
            <a:pPr lvl="2">
              <a:buClr>
                <a:srgbClr val="C00000"/>
              </a:buClr>
              <a:buFont typeface="Wingdings" pitchFamily="2" charset="2"/>
              <a:buChar char="Ø"/>
            </a:pPr>
            <a:r>
              <a:rPr lang="tr-TR" sz="1600" dirty="0" smtClean="0"/>
              <a:t>Asılma</a:t>
            </a:r>
          </a:p>
          <a:p>
            <a:pPr lvl="2">
              <a:buClr>
                <a:srgbClr val="C00000"/>
              </a:buClr>
              <a:buFont typeface="Wingdings" pitchFamily="2" charset="2"/>
              <a:buChar char="Ø"/>
            </a:pPr>
            <a:r>
              <a:rPr lang="tr-TR" sz="1600" dirty="0" smtClean="0"/>
              <a:t>Akciğerlerin zedelenmesi</a:t>
            </a:r>
          </a:p>
          <a:p>
            <a:pPr lvl="2">
              <a:buClr>
                <a:srgbClr val="C00000"/>
              </a:buClr>
              <a:buFont typeface="Wingdings" pitchFamily="2" charset="2"/>
              <a:buChar char="Ø"/>
            </a:pPr>
            <a:r>
              <a:rPr lang="tr-TR" sz="1600" dirty="0" smtClean="0"/>
              <a:t>Gazla zehirlenme</a:t>
            </a:r>
          </a:p>
          <a:p>
            <a:pPr lvl="2">
              <a:buClr>
                <a:srgbClr val="C00000"/>
              </a:buClr>
              <a:buFont typeface="Wingdings" pitchFamily="2" charset="2"/>
              <a:buChar char="Ø"/>
            </a:pPr>
            <a:r>
              <a:rPr lang="tr-TR" sz="1600" dirty="0" smtClean="0"/>
              <a:t>Suda boğulma </a:t>
            </a:r>
            <a:r>
              <a:rPr lang="tr-TR" sz="1600" b="1" dirty="0" smtClean="0"/>
              <a:t>(*)</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71</a:t>
            </a:fld>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752" y="116632"/>
            <a:ext cx="8534400" cy="1008112"/>
          </a:xfrm>
        </p:spPr>
        <p:txBody>
          <a:bodyPr>
            <a:normAutofit/>
          </a:bodyPr>
          <a:lstStyle/>
          <a:p>
            <a:r>
              <a:rPr lang="tr-TR" sz="3200" dirty="0" smtClean="0">
                <a:latin typeface="Bookman Old Style" pitchFamily="18" charset="0"/>
              </a:rPr>
              <a:t>9 – Boğulmalarda İlkyardım</a:t>
            </a:r>
            <a:endParaRPr lang="tr-TR" dirty="0"/>
          </a:p>
        </p:txBody>
      </p:sp>
      <p:sp>
        <p:nvSpPr>
          <p:cNvPr id="4" name="3 İçerik Yer Tutucusu"/>
          <p:cNvSpPr>
            <a:spLocks noGrp="1"/>
          </p:cNvSpPr>
          <p:nvPr>
            <p:ph idx="1"/>
          </p:nvPr>
        </p:nvSpPr>
        <p:spPr/>
        <p:txBody>
          <a:bodyPr>
            <a:noAutofit/>
          </a:bodyPr>
          <a:lstStyle/>
          <a:p>
            <a:pPr algn="just">
              <a:buNone/>
            </a:pPr>
            <a:endParaRPr lang="tr-TR" sz="1600" b="1" dirty="0" smtClean="0"/>
          </a:p>
          <a:p>
            <a:pPr algn="just">
              <a:buNone/>
            </a:pPr>
            <a:r>
              <a:rPr lang="tr-TR" sz="1600" b="1" dirty="0" smtClean="0"/>
              <a:t>(*) </a:t>
            </a:r>
            <a:r>
              <a:rPr lang="tr-TR" sz="1600" b="1" i="1" dirty="0" smtClean="0"/>
              <a:t>Suda boğulmalarda, boğulma sırasında nefes borusu girişinin kasılmasına bağlı olarak çok az miktarda su akciğerlere girer. Suda boğulanlarda özellikle soğuk havalarda 20-30 dakika geçse bile yapay solunum ve kalp mesajına başlanmalıdır.</a:t>
            </a:r>
          </a:p>
          <a:p>
            <a:pPr algn="just">
              <a:buNone/>
            </a:pPr>
            <a:endParaRPr lang="tr-TR" sz="1600" b="1" i="1" dirty="0" smtClean="0"/>
          </a:p>
          <a:p>
            <a:pPr algn="just">
              <a:buNone/>
            </a:pPr>
            <a:r>
              <a:rPr lang="tr-TR" sz="1600" b="1" i="1" dirty="0" smtClean="0"/>
              <a:t>	Suda boğulmalarda, ağızdan </a:t>
            </a:r>
            <a:r>
              <a:rPr lang="tr-TR" sz="1600" b="1" i="1" dirty="0" err="1" smtClean="0"/>
              <a:t>ağıza</a:t>
            </a:r>
            <a:r>
              <a:rPr lang="tr-TR" sz="1600" b="1" i="1" dirty="0" smtClean="0"/>
              <a:t> ya da ağızdan buruna solunumun suda yaptırılması mümkündür ve bu uygulamaya su içerisinde iken başlanmalıdır. Bu uygulama derin sularda mümkün olmayabilir, bu nedenle hasta/yaralının hızla sığ suya doğru çekilmesi gerekir.</a:t>
            </a:r>
          </a:p>
          <a:p>
            <a:pPr algn="just">
              <a:buNone/>
            </a:pPr>
            <a:endParaRPr lang="tr-TR" sz="1600" b="1" i="1" dirty="0" smtClean="0"/>
          </a:p>
          <a:p>
            <a:pPr algn="just">
              <a:buNone/>
            </a:pPr>
            <a:r>
              <a:rPr lang="tr-TR" sz="1600" b="1" i="1" dirty="0" smtClean="0"/>
              <a:t>	Suya atlama sonucu, boğulma riskinin </a:t>
            </a:r>
            <a:r>
              <a:rPr lang="tr-TR" sz="1600" b="1" i="1" dirty="0" err="1" smtClean="0"/>
              <a:t>yanısıra</a:t>
            </a:r>
            <a:r>
              <a:rPr lang="tr-TR" sz="1600" b="1" i="1" dirty="0" smtClean="0"/>
              <a:t> genel vücut travması ya da omurga kırıkları da akla gelmelidir. Bu nedenle suda, başın çok fazla arkaya itilmemesi gereklidir.</a:t>
            </a:r>
            <a:endParaRPr lang="tr-TR" sz="16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72</a:t>
            </a:fld>
            <a:endParaRPr lang="tr-T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85776"/>
            <a:ext cx="8534400" cy="1008112"/>
          </a:xfrm>
        </p:spPr>
        <p:txBody>
          <a:bodyPr>
            <a:normAutofit/>
          </a:bodyPr>
          <a:lstStyle/>
          <a:p>
            <a:r>
              <a:rPr lang="tr-TR" sz="3200" dirty="0" smtClean="0">
                <a:latin typeface="Bookman Old Style" pitchFamily="18" charset="0"/>
              </a:rPr>
              <a:t>9 – Boğulmalarda İlkyardım</a:t>
            </a:r>
            <a:endParaRPr lang="tr-TR" dirty="0"/>
          </a:p>
        </p:txBody>
      </p:sp>
      <p:sp>
        <p:nvSpPr>
          <p:cNvPr id="4" name="3 İçerik Yer Tutucusu"/>
          <p:cNvSpPr>
            <a:spLocks noGrp="1"/>
          </p:cNvSpPr>
          <p:nvPr>
            <p:ph idx="1"/>
          </p:nvPr>
        </p:nvSpPr>
        <p:spPr/>
        <p:txBody>
          <a:bodyPr>
            <a:noAutofit/>
          </a:bodyPr>
          <a:lstStyle/>
          <a:p>
            <a:pPr>
              <a:buNone/>
            </a:pPr>
            <a:r>
              <a:rPr lang="tr-TR" sz="1600" b="1" dirty="0" smtClean="0"/>
              <a:t>	</a:t>
            </a:r>
            <a:endParaRPr lang="tr-TR" sz="1600" dirty="0" smtClean="0"/>
          </a:p>
          <a:p>
            <a:pPr>
              <a:buNone/>
            </a:pPr>
            <a:r>
              <a:rPr lang="tr-TR" sz="1600" b="1" dirty="0" smtClean="0"/>
              <a:t>	Boğulmalarda genel ilkyardım işlemleri ne olmalıdır?</a:t>
            </a:r>
          </a:p>
          <a:p>
            <a:pPr>
              <a:buNone/>
            </a:pPr>
            <a:endParaRPr lang="tr-TR" sz="1600" b="1" dirty="0" smtClean="0"/>
          </a:p>
          <a:p>
            <a:pPr lvl="2">
              <a:buClr>
                <a:srgbClr val="C00000"/>
              </a:buClr>
              <a:buFont typeface="Wingdings" pitchFamily="2" charset="2"/>
              <a:buChar char="Ø"/>
            </a:pPr>
            <a:r>
              <a:rPr lang="tr-TR" sz="1600" dirty="0" smtClean="0"/>
              <a:t>Boğulma nedeni ortadan kaldırılır, </a:t>
            </a:r>
          </a:p>
          <a:p>
            <a:pPr lvl="2">
              <a:buClr>
                <a:srgbClr val="C00000"/>
              </a:buClr>
              <a:buFont typeface="Wingdings" pitchFamily="2" charset="2"/>
              <a:buChar char="Ø"/>
            </a:pPr>
            <a:r>
              <a:rPr lang="tr-TR" sz="1600" dirty="0" smtClean="0"/>
              <a:t>Bilinç kontrolü yapılır,</a:t>
            </a:r>
          </a:p>
          <a:p>
            <a:pPr lvl="2">
              <a:buClr>
                <a:srgbClr val="C00000"/>
              </a:buClr>
              <a:buFont typeface="Wingdings" pitchFamily="2" charset="2"/>
              <a:buChar char="Ø"/>
            </a:pPr>
            <a:r>
              <a:rPr lang="tr-TR" sz="1600" dirty="0" smtClean="0"/>
              <a:t>Hastanın yaşamsal bulguları değerlendirilir </a:t>
            </a:r>
            <a:r>
              <a:rPr lang="tr-TR" sz="1600" b="1" dirty="0" smtClean="0"/>
              <a:t>(ABC),</a:t>
            </a:r>
          </a:p>
          <a:p>
            <a:pPr lvl="2">
              <a:buClr>
                <a:srgbClr val="C00000"/>
              </a:buClr>
              <a:buFont typeface="Wingdings" pitchFamily="2" charset="2"/>
              <a:buChar char="Ø"/>
            </a:pPr>
            <a:r>
              <a:rPr lang="tr-TR" sz="1600" dirty="0" smtClean="0"/>
              <a:t>Temel yaşam desteği sağlanır,</a:t>
            </a:r>
          </a:p>
          <a:p>
            <a:pPr lvl="2">
              <a:buClr>
                <a:srgbClr val="C00000"/>
              </a:buClr>
              <a:buFont typeface="Wingdings" pitchFamily="2" charset="2"/>
              <a:buChar char="Ø"/>
            </a:pPr>
            <a:r>
              <a:rPr lang="tr-TR" sz="1600" dirty="0" smtClean="0"/>
              <a:t>Derhal tıbbi yardım istenir </a:t>
            </a:r>
            <a:r>
              <a:rPr lang="tr-TR" sz="1600" b="1" dirty="0" smtClean="0"/>
              <a:t>(112),</a:t>
            </a:r>
          </a:p>
          <a:p>
            <a:pPr lvl="2">
              <a:buClr>
                <a:srgbClr val="C00000"/>
              </a:buClr>
              <a:buFont typeface="Wingdings" pitchFamily="2" charset="2"/>
              <a:buChar char="Ø"/>
            </a:pPr>
            <a:r>
              <a:rPr lang="tr-TR" sz="1600" dirty="0" smtClean="0"/>
              <a:t>Yaşam bulguları izlenir.</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73</a:t>
            </a:fld>
            <a:endParaRPr lang="tr-T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046681"/>
            <a:ext cx="7429552" cy="1811319"/>
          </a:xfrm>
        </p:spPr>
        <p:txBody>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Hazırlayan:Dr. </a:t>
            </a:r>
            <a:r>
              <a:rPr lang="tr-TR"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Ehliman</a:t>
            </a:r>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tr-TR"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Ehlimanoğlu</a:t>
            </a:r>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74</a:t>
            </a:fld>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endParaRPr lang="tr-TR" sz="1600" b="1" dirty="0" smtClean="0"/>
          </a:p>
          <a:p>
            <a:pPr algn="just">
              <a:buFont typeface="Wingdings" pitchFamily="2" charset="2"/>
              <a:buChar char="v"/>
            </a:pPr>
            <a:r>
              <a:rPr lang="tr-TR" sz="1600" b="1" dirty="0" smtClean="0"/>
              <a:t>Hayat kurtarma zinciri nedir?</a:t>
            </a:r>
          </a:p>
          <a:p>
            <a:pPr algn="just">
              <a:buNone/>
            </a:pPr>
            <a:endParaRPr lang="tr-TR" sz="1600" dirty="0" smtClean="0"/>
          </a:p>
          <a:p>
            <a:pPr algn="just">
              <a:buNone/>
            </a:pPr>
            <a:r>
              <a:rPr lang="tr-TR" sz="1600" b="1" dirty="0" smtClean="0">
                <a:solidFill>
                  <a:srgbClr val="C00000"/>
                </a:solidFill>
              </a:rPr>
              <a:t>1.Halka</a:t>
            </a:r>
            <a:r>
              <a:rPr lang="tr-TR" sz="1600" b="1" dirty="0" smtClean="0"/>
              <a:t> - Sağlık kuruluşuna haber verme</a:t>
            </a:r>
          </a:p>
          <a:p>
            <a:pPr algn="just">
              <a:buNone/>
            </a:pPr>
            <a:r>
              <a:rPr lang="tr-TR" sz="1600" b="1" dirty="0" smtClean="0">
                <a:solidFill>
                  <a:srgbClr val="C00000"/>
                </a:solidFill>
              </a:rPr>
              <a:t>2.Halka</a:t>
            </a:r>
            <a:r>
              <a:rPr lang="tr-TR" sz="1600" b="1" dirty="0" smtClean="0"/>
              <a:t> - Olay yerinde yapılan Temel Yaşam Desteği</a:t>
            </a:r>
          </a:p>
          <a:p>
            <a:pPr algn="just">
              <a:buNone/>
            </a:pPr>
            <a:r>
              <a:rPr lang="tr-TR" sz="1600" b="1" dirty="0" smtClean="0">
                <a:solidFill>
                  <a:srgbClr val="C00000"/>
                </a:solidFill>
              </a:rPr>
              <a:t>3.Halka</a:t>
            </a:r>
            <a:r>
              <a:rPr lang="tr-TR" sz="1600" b="1" dirty="0" smtClean="0"/>
              <a:t> - Ambulans ekiplerince yapılan müdahaleler</a:t>
            </a:r>
          </a:p>
          <a:p>
            <a:pPr algn="just">
              <a:buNone/>
            </a:pPr>
            <a:r>
              <a:rPr lang="tr-TR" sz="1600" b="1" dirty="0" smtClean="0">
                <a:solidFill>
                  <a:srgbClr val="C00000"/>
                </a:solidFill>
              </a:rPr>
              <a:t>4.Halka</a:t>
            </a:r>
            <a:r>
              <a:rPr lang="tr-TR" sz="1600" b="1" dirty="0" smtClean="0"/>
              <a:t> - Hastane acil servisleridir</a:t>
            </a:r>
          </a:p>
          <a:p>
            <a:pPr algn="just">
              <a:buNone/>
            </a:pPr>
            <a:endParaRPr lang="tr-TR" sz="1600" b="1" dirty="0" smtClean="0"/>
          </a:p>
          <a:p>
            <a:pPr algn="just">
              <a:buFont typeface="Wingdings" pitchFamily="2" charset="2"/>
              <a:buChar char="v"/>
            </a:pPr>
            <a:r>
              <a:rPr lang="tr-TR" sz="1600" b="1" dirty="0" smtClean="0"/>
              <a:t>İlkyardımın ABC si nedir?</a:t>
            </a:r>
          </a:p>
          <a:p>
            <a:pPr algn="just">
              <a:buNone/>
            </a:pPr>
            <a:r>
              <a:rPr lang="tr-TR" sz="1600" dirty="0" smtClean="0"/>
              <a:t>Bilinç kontrol edilmeli, bilinç kapalı ise aşağıdakiler hızla değerlendirilmelidir:</a:t>
            </a:r>
          </a:p>
          <a:p>
            <a:pPr algn="just">
              <a:buNone/>
            </a:pPr>
            <a:endParaRPr lang="tr-TR" sz="1600" dirty="0" smtClean="0"/>
          </a:p>
          <a:p>
            <a:pPr algn="just">
              <a:buNone/>
            </a:pPr>
            <a:r>
              <a:rPr lang="tr-TR" sz="1600" b="1" dirty="0" smtClean="0">
                <a:solidFill>
                  <a:srgbClr val="C00000"/>
                </a:solidFill>
              </a:rPr>
              <a:t>A. Ağız içi temizliği ve Hava yolu </a:t>
            </a:r>
            <a:r>
              <a:rPr lang="tr-TR" sz="1600" dirty="0" smtClean="0"/>
              <a:t>açıklığının değerlendirilmesi</a:t>
            </a:r>
          </a:p>
          <a:p>
            <a:pPr algn="just">
              <a:buNone/>
            </a:pPr>
            <a:r>
              <a:rPr lang="tr-TR" sz="1600" b="1" dirty="0" smtClean="0">
                <a:solidFill>
                  <a:srgbClr val="C00000"/>
                </a:solidFill>
              </a:rPr>
              <a:t>B. ( Bak-Dinle-Hisset) </a:t>
            </a:r>
            <a:r>
              <a:rPr lang="tr-TR" sz="1600" dirty="0" smtClean="0"/>
              <a:t>Solunumun değerlendirilmesi</a:t>
            </a:r>
          </a:p>
          <a:p>
            <a:pPr algn="just">
              <a:buNone/>
            </a:pPr>
            <a:r>
              <a:rPr lang="tr-TR" sz="1600" b="1" dirty="0" smtClean="0">
                <a:solidFill>
                  <a:srgbClr val="C00000"/>
                </a:solidFill>
              </a:rPr>
              <a:t>C. Kompresyon </a:t>
            </a:r>
            <a:r>
              <a:rPr lang="tr-TR" sz="1600" b="1" dirty="0" smtClean="0"/>
              <a:t>: </a:t>
            </a:r>
            <a:r>
              <a:rPr lang="tr-TR" sz="1600" dirty="0" smtClean="0"/>
              <a:t>Bilinci kapalı ve solunumu durmuş olan hasta / yaralılara Göğüs basısı yani kalp masajı uygulaması yapılışıdır.</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8</a:t>
            </a:fld>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latin typeface="Bookman Old Style" pitchFamily="18" charset="0"/>
              </a:rPr>
              <a:t>1 - Genel İlk Yardım Bilgileri</a:t>
            </a:r>
            <a:endParaRPr lang="tr-TR" dirty="0"/>
          </a:p>
        </p:txBody>
      </p:sp>
      <p:sp>
        <p:nvSpPr>
          <p:cNvPr id="4" name="3 İçerik Yer Tutucusu"/>
          <p:cNvSpPr>
            <a:spLocks noGrp="1"/>
          </p:cNvSpPr>
          <p:nvPr>
            <p:ph idx="1"/>
          </p:nvPr>
        </p:nvSpPr>
        <p:spPr/>
        <p:txBody>
          <a:bodyPr>
            <a:noAutofit/>
          </a:bodyPr>
          <a:lstStyle/>
          <a:p>
            <a:pPr algn="just">
              <a:buFont typeface="Wingdings" pitchFamily="2" charset="2"/>
              <a:buChar char="v"/>
            </a:pPr>
            <a:r>
              <a:rPr lang="tr-TR" sz="1600" b="1" dirty="0" smtClean="0">
                <a:solidFill>
                  <a:srgbClr val="C00000"/>
                </a:solidFill>
              </a:rPr>
              <a:t>A. Ağız içi temizliği ve Hava yolu</a:t>
            </a:r>
          </a:p>
          <a:p>
            <a:pPr lvl="2" algn="just">
              <a:buFont typeface="Wingdings" pitchFamily="2" charset="2"/>
              <a:buChar char="v"/>
            </a:pPr>
            <a:r>
              <a:rPr lang="tr-TR" sz="1600" b="1" dirty="0" smtClean="0"/>
              <a:t>Alından bastır çene kaldır.</a:t>
            </a:r>
            <a:endParaRPr lang="tr-TR" sz="1600" dirty="0"/>
          </a:p>
        </p:txBody>
      </p:sp>
      <p:sp>
        <p:nvSpPr>
          <p:cNvPr id="3" name="2 Slayt Numarası Yer Tutucusu"/>
          <p:cNvSpPr>
            <a:spLocks noGrp="1"/>
          </p:cNvSpPr>
          <p:nvPr>
            <p:ph type="sldNum" sz="quarter" idx="12"/>
          </p:nvPr>
        </p:nvSpPr>
        <p:spPr/>
        <p:txBody>
          <a:bodyPr/>
          <a:lstStyle/>
          <a:p>
            <a:fld id="{B1DEFA8C-F947-479F-BE07-76B6B3F80BF1}" type="slidenum">
              <a:rPr lang="tr-TR" smtClean="0"/>
              <a:pPr/>
              <a:t>9</a:t>
            </a:fld>
            <a:endParaRPr lang="tr-TR" dirty="0"/>
          </a:p>
        </p:txBody>
      </p:sp>
      <p:pic>
        <p:nvPicPr>
          <p:cNvPr id="6" name="Picture 4" descr="msotw9_temp0"/>
          <p:cNvPicPr>
            <a:picLocks noChangeAspect="1" noChangeArrowheads="1"/>
          </p:cNvPicPr>
          <p:nvPr/>
        </p:nvPicPr>
        <p:blipFill>
          <a:blip r:embed="rId2" cstate="print"/>
          <a:srcRect/>
          <a:stretch>
            <a:fillRect/>
          </a:stretch>
        </p:blipFill>
        <p:spPr bwMode="auto">
          <a:xfrm>
            <a:off x="381000" y="3429000"/>
            <a:ext cx="4495800" cy="2614612"/>
          </a:xfrm>
          <a:prstGeom prst="rect">
            <a:avLst/>
          </a:prstGeom>
          <a:noFill/>
          <a:ln w="28575">
            <a:solidFill>
              <a:srgbClr val="F52630"/>
            </a:solidFill>
            <a:miter lim="800000"/>
            <a:headEnd/>
            <a:tailEnd/>
          </a:ln>
        </p:spPr>
      </p:pic>
      <p:pic>
        <p:nvPicPr>
          <p:cNvPr id="7" name="Picture 5" descr="msotw9_temp0"/>
          <p:cNvPicPr>
            <a:picLocks noChangeAspect="1" noChangeArrowheads="1"/>
          </p:cNvPicPr>
          <p:nvPr/>
        </p:nvPicPr>
        <p:blipFill>
          <a:blip r:embed="rId3" cstate="print"/>
          <a:srcRect/>
          <a:stretch>
            <a:fillRect/>
          </a:stretch>
        </p:blipFill>
        <p:spPr bwMode="auto">
          <a:xfrm>
            <a:off x="5334000" y="2780928"/>
            <a:ext cx="3429000" cy="3287713"/>
          </a:xfrm>
          <a:prstGeom prst="rect">
            <a:avLst/>
          </a:prstGeom>
          <a:noFill/>
          <a:ln w="28575">
            <a:solidFill>
              <a:srgbClr val="F5263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TotalTime>
  <Words>1105</Words>
  <Application>Microsoft Office PowerPoint</Application>
  <PresentationFormat>Ekran Gösterisi (4:3)</PresentationFormat>
  <Paragraphs>857</Paragraphs>
  <Slides>74</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74</vt:i4>
      </vt:variant>
    </vt:vector>
  </HeadingPairs>
  <TitlesOfParts>
    <vt:vector size="76" baseType="lpstr">
      <vt:lpstr>Ofis Teması</vt:lpstr>
      <vt:lpstr>Bit Eşlem Resmi</vt:lpstr>
      <vt:lpstr>Slayt 1</vt:lpstr>
      <vt:lpstr>Slayt 2</vt:lpstr>
      <vt:lpstr>1 - Genel İlk Yardım Bilgileri</vt:lpstr>
      <vt:lpstr>1 - Genel İlk Yardım Bilgileri</vt:lpstr>
      <vt:lpstr>1 - Genel İlk Yardım Bilgileri</vt:lpstr>
      <vt:lpstr>1 - Genel İlk Yardım Bilgileri</vt:lpstr>
      <vt:lpstr>1 - Genel İlk Yardım Bilgileri</vt:lpstr>
      <vt:lpstr>1 - Genel İlk Yardım Bilgileri</vt:lpstr>
      <vt:lpstr>1 - Genel İlk Yardım Bilgileri</vt:lpstr>
      <vt:lpstr>1 - Genel İlk Yardım Bilgileri</vt:lpstr>
      <vt:lpstr>1 - Genel İlk Yardım Bilgileri</vt:lpstr>
      <vt:lpstr>2 – Hasta/Yaralıların ve Olay  Yerinin Değerlendirilmesi</vt:lpstr>
      <vt:lpstr>2 – Hasta/Yaralıların ve Olay  Yerinin Değerlendirilmesi</vt:lpstr>
      <vt:lpstr>2 – Hasta/Yaralıların ve Olay  Yerinin Değerlendirilmesi</vt:lpstr>
      <vt:lpstr>2 – Hasta/Yaralıların ve Olay  Yerinin Değerlendirilmesi</vt:lpstr>
      <vt:lpstr>2 – Hasta/Yaralıların ve Olay  Yerinin Değerlendirilmesi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3 – Temel Yaşam Desteği</vt:lpstr>
      <vt:lpstr>4 – Kanamalarda İlk Yardım</vt:lpstr>
      <vt:lpstr>4 – Kanamalarda İlk Yardım</vt:lpstr>
      <vt:lpstr>4 – Kanamalarda İlk Yardım</vt:lpstr>
      <vt:lpstr>4 – Kanamalarda İlk Yardım</vt:lpstr>
      <vt:lpstr>4 – Kanamalarda İlk Yardım</vt:lpstr>
      <vt:lpstr>4 – Kanamalarda İlk Yardım</vt:lpstr>
      <vt:lpstr>4 – Kanamalarda İlk Yardım</vt:lpstr>
      <vt:lpstr>4 – Kanamalarda İlk Yardım</vt:lpstr>
      <vt:lpstr>4 – Kanamalarda İlk Yardım</vt:lpstr>
      <vt:lpstr>4 – Kanamalarda İlk Yardım</vt:lpstr>
      <vt:lpstr>4 – Kanamalarda İlk Yardım</vt:lpstr>
      <vt:lpstr>4 – Kanamalarda İlk Yardım</vt:lpstr>
      <vt:lpstr>5 – Yaralanmalarda İlk Yardım</vt:lpstr>
      <vt:lpstr>5 – Yaralanmalarda İlk Yardım</vt:lpstr>
      <vt:lpstr>5 – Yaralanmalarda İlk Yardım</vt:lpstr>
      <vt:lpstr>5 – Yaralanmalarda İlk Yardım</vt:lpstr>
      <vt:lpstr>5 – Yaralanmalarda İlk Yardım</vt:lpstr>
      <vt:lpstr>5 – Yaralanmalarda İlk Yardım</vt:lpstr>
      <vt:lpstr>6 – Yanık, Donma ve Sıcaklık Çarpmasında İlkyardım</vt:lpstr>
      <vt:lpstr>6 – Yanık, Donma ve Sıcaklık Çarpmasında İlkyardım</vt:lpstr>
      <vt:lpstr>6 – Yanık, Donma ve Sıcaklık Çarpmasında İlkyardım</vt:lpstr>
      <vt:lpstr>6 – Yanık, Donma ve Sıcaklık Çarpmasında İlkyardım</vt:lpstr>
      <vt:lpstr>7 – Kırık, Çıkık ve Burkulmalarda İlkyardım</vt:lpstr>
      <vt:lpstr>7 – Kırık, Çıkık ve Burkulmalarda İlkyardım</vt:lpstr>
      <vt:lpstr>7 – Kırık, Çıkık ve Burkulmalarda İlkyardım</vt:lpstr>
      <vt:lpstr>7 – Kırık, Çıkık ve Burkulmalarda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8 – Bilinç Bozukluklarında İlkyardım</vt:lpstr>
      <vt:lpstr>9 – Boğulmalarda İlkyardım</vt:lpstr>
      <vt:lpstr>9 – Boğulmalarda İlkyardım</vt:lpstr>
      <vt:lpstr>9 – Boğulmalarda İlkyardım</vt:lpstr>
      <vt:lpstr>Slayt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Acer</cp:lastModifiedBy>
  <cp:revision>164</cp:revision>
  <dcterms:created xsi:type="dcterms:W3CDTF">2013-03-04T13:39:05Z</dcterms:created>
  <dcterms:modified xsi:type="dcterms:W3CDTF">2016-10-28T06:19:49Z</dcterms:modified>
</cp:coreProperties>
</file>