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58" r:id="rId6"/>
    <p:sldId id="259" r:id="rId7"/>
    <p:sldId id="260" r:id="rId8"/>
    <p:sldId id="261" r:id="rId9"/>
    <p:sldId id="266" r:id="rId10"/>
    <p:sldId id="262" r:id="rId11"/>
    <p:sldId id="267"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26.10.2016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26.10.2016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26.10.2016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26.10.2016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26.10.2016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26.10.2016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png"/>
          <p:cNvPicPr>
            <a:picLocks noChangeAspect="1"/>
          </p:cNvPicPr>
          <p:nvPr/>
        </p:nvPicPr>
        <p:blipFill>
          <a:blip r:embed="rId2" cstate="print"/>
          <a:stretch>
            <a:fillRect/>
          </a:stretch>
        </p:blipFill>
        <p:spPr>
          <a:xfrm>
            <a:off x="2714612" y="1428736"/>
            <a:ext cx="3943553" cy="394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85728"/>
            <a:ext cx="8229600" cy="4525963"/>
          </a:xfrm>
        </p:spPr>
        <p:txBody>
          <a:bodyPr>
            <a:normAutofit lnSpcReduction="10000"/>
          </a:bodyPr>
          <a:lstStyle/>
          <a:p>
            <a:pPr>
              <a:buNone/>
            </a:pPr>
            <a:endParaRPr lang="tr-TR" b="1" dirty="0" smtClean="0">
              <a:solidFill>
                <a:schemeClr val="tx1">
                  <a:lumMod val="75000"/>
                  <a:lumOff val="25000"/>
                </a:schemeClr>
              </a:solidFill>
            </a:endParaRPr>
          </a:p>
          <a:p>
            <a:pPr>
              <a:buNone/>
            </a:pPr>
            <a:r>
              <a:rPr lang="tr-TR" b="1" dirty="0" smtClean="0">
                <a:solidFill>
                  <a:schemeClr val="tx1">
                    <a:lumMod val="75000"/>
                    <a:lumOff val="25000"/>
                  </a:schemeClr>
                </a:solidFill>
              </a:rPr>
              <a:t> </a:t>
            </a:r>
            <a:r>
              <a:rPr lang="tr-TR" b="1" dirty="0" smtClean="0">
                <a:solidFill>
                  <a:schemeClr val="tx1">
                    <a:lumMod val="75000"/>
                    <a:lumOff val="25000"/>
                  </a:schemeClr>
                </a:solidFill>
              </a:rPr>
              <a:t>     Empatinin </a:t>
            </a:r>
            <a:r>
              <a:rPr lang="tr-TR" b="1" dirty="0" smtClean="0">
                <a:solidFill>
                  <a:schemeClr val="tx1">
                    <a:lumMod val="75000"/>
                    <a:lumOff val="25000"/>
                  </a:schemeClr>
                </a:solidFill>
              </a:rPr>
              <a:t>temelinde karşısındaki kişiyi dinleme vardır. Dinlemek sanıldığı kadar kolay bir iş değildir. Eleştirmeden, yargılamadan, nasihat etmeden dinlemek karşıdaki kişiyi rahatlatır.Çünkü anlaşıldığını hissetmek karşımızdaki kişinin bizi dinlediğini hissetmemize bağlıdır. Günlük yaşamda empatiyi tutum haline getirmeliyiz.</a:t>
            </a:r>
            <a:endParaRPr lang="tr-TR" dirty="0">
              <a:solidFill>
                <a:schemeClr val="tx1">
                  <a:lumMod val="75000"/>
                  <a:lumOff val="25000"/>
                </a:schemeClr>
              </a:solidFill>
            </a:endParaRPr>
          </a:p>
        </p:txBody>
      </p:sp>
      <p:pic>
        <p:nvPicPr>
          <p:cNvPr id="4" name="3 Resim" descr="bl5.jpg"/>
          <p:cNvPicPr>
            <a:picLocks noChangeAspect="1"/>
          </p:cNvPicPr>
          <p:nvPr/>
        </p:nvPicPr>
        <p:blipFill>
          <a:blip r:embed="rId2" cstate="print"/>
          <a:stretch>
            <a:fillRect/>
          </a:stretch>
        </p:blipFill>
        <p:spPr>
          <a:xfrm>
            <a:off x="1142976" y="4500570"/>
            <a:ext cx="6858048" cy="235743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Yaşamınızın her alanında empati yapabilmemiz temennisiyle..</a:t>
            </a:r>
            <a:br>
              <a:rPr lang="tr-TR" dirty="0" smtClean="0"/>
            </a:br>
            <a:r>
              <a:rPr lang="tr-TR" dirty="0" smtClean="0"/>
              <a:t/>
            </a:r>
            <a:br>
              <a:rPr lang="tr-TR" dirty="0" smtClean="0"/>
            </a:br>
            <a:r>
              <a:rPr lang="tr-TR" dirty="0" smtClean="0"/>
              <a:t/>
            </a:r>
            <a:br>
              <a:rPr lang="tr-TR" dirty="0" smtClean="0"/>
            </a:br>
            <a:r>
              <a:rPr lang="tr-TR" dirty="0" smtClean="0"/>
              <a:t>Dinlediğiniz için teşekkür ederim </a:t>
            </a:r>
            <a:r>
              <a:rPr lang="tr-TR" dirty="0" smtClean="0">
                <a:sym typeface="Wingdings" pitchFamily="2" charset="2"/>
              </a:rPr>
              <a:t></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329246-3-4-52229.jpg"/>
          <p:cNvPicPr>
            <a:picLocks noChangeAspect="1"/>
          </p:cNvPicPr>
          <p:nvPr/>
        </p:nvPicPr>
        <p:blipFill>
          <a:blip r:embed="rId3" cstate="print"/>
          <a:stretch>
            <a:fillRect/>
          </a:stretch>
        </p:blipFill>
        <p:spPr>
          <a:xfrm>
            <a:off x="2928926" y="4357694"/>
            <a:ext cx="3171825" cy="228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EMPATİ</a:t>
            </a:r>
            <a:endParaRPr lang="tr-T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İçerik Yer Tutucusu"/>
          <p:cNvSpPr>
            <a:spLocks noGrp="1"/>
          </p:cNvSpPr>
          <p:nvPr>
            <p:ph idx="1"/>
          </p:nvPr>
        </p:nvSpPr>
        <p:spPr/>
        <p:txBody>
          <a:bodyPr/>
          <a:lstStyle/>
          <a:p>
            <a:r>
              <a:rPr lang="tr-TR" b="1" dirty="0" smtClean="0"/>
              <a:t>Empati</a:t>
            </a:r>
            <a:r>
              <a:rPr lang="tr-TR" dirty="0" smtClean="0"/>
              <a:t> veya </a:t>
            </a:r>
            <a:r>
              <a:rPr lang="tr-TR" b="1" dirty="0" err="1" smtClean="0"/>
              <a:t>eşduyum</a:t>
            </a:r>
            <a:r>
              <a:rPr lang="tr-TR" dirty="0" smtClean="0"/>
              <a:t>, bir başkasının duygularını, içinde bulunduğu durum ya da davranışlarındaki motivasyonu anlamak ve içselleştirmek demektir. </a:t>
            </a:r>
            <a:r>
              <a:rPr lang="tr-TR" dirty="0" smtClean="0"/>
              <a:t>Empatinin zıt anlamlısı </a:t>
            </a:r>
            <a:r>
              <a:rPr lang="tr-TR" u="sng" dirty="0" smtClean="0"/>
              <a:t>antipatidir.</a:t>
            </a:r>
            <a:endParaRPr lang="tr-TR" u="sng" dirty="0"/>
          </a:p>
        </p:txBody>
      </p:sp>
      <p:pic>
        <p:nvPicPr>
          <p:cNvPr id="4" name="3 Resim" descr="empati-2.jpg"/>
          <p:cNvPicPr>
            <a:picLocks noChangeAspect="1"/>
          </p:cNvPicPr>
          <p:nvPr/>
        </p:nvPicPr>
        <p:blipFill>
          <a:blip r:embed="rId2" cstate="print"/>
          <a:stretch>
            <a:fillRect/>
          </a:stretch>
        </p:blipFill>
        <p:spPr>
          <a:xfrm>
            <a:off x="3500430" y="4286256"/>
            <a:ext cx="2357454" cy="2037666"/>
          </a:xfrm>
          <a:prstGeom prst="rect">
            <a:avLst/>
          </a:prstGeom>
          <a:ln>
            <a:noFill/>
          </a:ln>
          <a:effectLst>
            <a:softEdge rad="112500"/>
          </a:effectLst>
        </p:spPr>
      </p:pic>
      <p:pic>
        <p:nvPicPr>
          <p:cNvPr id="5"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543956" cy="5911873"/>
          </a:xfrm>
        </p:spPr>
        <p:txBody>
          <a:bodyPr/>
          <a:lstStyle/>
          <a:p>
            <a:pPr>
              <a:buNone/>
            </a:pPr>
            <a:r>
              <a:rPr lang="tr-TR" dirty="0" smtClean="0"/>
              <a:t>     </a:t>
            </a:r>
            <a:r>
              <a:rPr lang="tr-TR" b="1" dirty="0" smtClean="0"/>
              <a:t>Empati</a:t>
            </a:r>
            <a:r>
              <a:rPr lang="tr-TR" b="1" dirty="0" smtClean="0"/>
              <a:t>, </a:t>
            </a:r>
            <a:r>
              <a:rPr lang="tr-TR" dirty="0" smtClean="0"/>
              <a:t>bir insanın, kendisini karşısındaki insanın yerine koyarak onun duygularını ve düşüncelerini doğru olarak anlamasıdır</a:t>
            </a:r>
            <a:r>
              <a:rPr lang="tr-TR" dirty="0" smtClean="0"/>
              <a:t>.</a:t>
            </a:r>
            <a:br>
              <a:rPr lang="tr-TR" dirty="0" smtClean="0"/>
            </a:br>
            <a:r>
              <a:rPr lang="tr-TR" dirty="0" smtClean="0"/>
              <a:t> </a:t>
            </a:r>
            <a:r>
              <a:rPr lang="tr-TR" dirty="0" smtClean="0"/>
              <a:t>Empati sayesinde insan ilişkileri gelişir</a:t>
            </a:r>
            <a:r>
              <a:rPr lang="tr-TR" dirty="0" smtClean="0"/>
              <a:t>.</a:t>
            </a:r>
            <a:br>
              <a:rPr lang="tr-TR" dirty="0" smtClean="0"/>
            </a:br>
            <a:r>
              <a:rPr lang="tr-TR" dirty="0" smtClean="0"/>
              <a:t> </a:t>
            </a:r>
            <a:r>
              <a:rPr lang="tr-TR" b="1" dirty="0" smtClean="0"/>
              <a:t>Aile </a:t>
            </a:r>
            <a:r>
              <a:rPr lang="tr-TR" b="1" dirty="0" smtClean="0"/>
              <a:t>içi empati </a:t>
            </a:r>
            <a:r>
              <a:rPr lang="tr-TR" dirty="0" smtClean="0"/>
              <a:t>ise aile bireylerinin karşısındaki insanı kendi yerine koymasıdır. Bu sayede bireyler karşındakinin ne tepki vereceğini bilir ve ona göre davranır.</a:t>
            </a:r>
            <a:endParaRPr lang="tr-TR" dirty="0"/>
          </a:p>
        </p:txBody>
      </p:sp>
      <p:pic>
        <p:nvPicPr>
          <p:cNvPr id="4" name="3 Resim" descr="aile-ici-empati.jpg"/>
          <p:cNvPicPr>
            <a:picLocks noChangeAspect="1"/>
          </p:cNvPicPr>
          <p:nvPr/>
        </p:nvPicPr>
        <p:blipFill>
          <a:blip r:embed="rId2" cstate="print"/>
          <a:stretch>
            <a:fillRect/>
          </a:stretch>
        </p:blipFill>
        <p:spPr>
          <a:xfrm>
            <a:off x="3643306" y="4357694"/>
            <a:ext cx="2381250" cy="1924050"/>
          </a:xfrm>
          <a:prstGeom prst="rect">
            <a:avLst/>
          </a:prstGeom>
        </p:spPr>
      </p:pic>
      <p:pic>
        <p:nvPicPr>
          <p:cNvPr id="5"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umblr_mta43bhQ4s1ripi3mo1_500.jpg"/>
          <p:cNvPicPr>
            <a:picLocks noGrp="1" noChangeAspect="1"/>
          </p:cNvPicPr>
          <p:nvPr>
            <p:ph idx="1"/>
          </p:nvPr>
        </p:nvPicPr>
        <p:blipFill>
          <a:blip r:embed="rId2" cstate="print"/>
          <a:stretch>
            <a:fillRect/>
          </a:stretch>
        </p:blipFill>
        <p:spPr>
          <a:xfrm>
            <a:off x="928662" y="214290"/>
            <a:ext cx="7464466" cy="613579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Empati ne değildir?</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smtClean="0"/>
              <a:t>Empati karşımızdaki ile özdeşleşmek,ona benzemek,sempati duymak değildir.</a:t>
            </a:r>
            <a:br>
              <a:rPr lang="tr-TR" dirty="0" smtClean="0"/>
            </a:br>
            <a:r>
              <a:rPr lang="tr-TR" dirty="0" smtClean="0"/>
              <a:t/>
            </a:r>
            <a:br>
              <a:rPr lang="tr-TR" dirty="0" smtClean="0"/>
            </a:br>
            <a:r>
              <a:rPr lang="tr-TR" dirty="0" smtClean="0"/>
              <a:t>Onun bakış tarzını yakalamaya çalışma çabasıdır.</a:t>
            </a:r>
            <a:endParaRPr lang="tr-TR" dirty="0"/>
          </a:p>
        </p:txBody>
      </p:sp>
      <p:pic>
        <p:nvPicPr>
          <p:cNvPr id="4" name="3 Resim" descr="empati-3-1280x720.jpg"/>
          <p:cNvPicPr>
            <a:picLocks noChangeAspect="1"/>
          </p:cNvPicPr>
          <p:nvPr/>
        </p:nvPicPr>
        <p:blipFill>
          <a:blip r:embed="rId2" cstate="print"/>
          <a:stretch>
            <a:fillRect/>
          </a:stretch>
        </p:blipFill>
        <p:spPr>
          <a:xfrm>
            <a:off x="2714612" y="4214818"/>
            <a:ext cx="4071966" cy="22904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04"/>
            <a:ext cx="8229600" cy="989034"/>
          </a:xfrm>
        </p:spPr>
        <p:txBody>
          <a:bodyPr>
            <a:normAutofit fontScale="90000"/>
          </a:bodyPr>
          <a:lstStyle/>
          <a:p>
            <a:r>
              <a:rPr lang="tr-TR" u="sng" dirty="0" smtClean="0"/>
              <a:t>Empatinin tam olarak gerçekleşmesinin üç kuralı vardır;</a:t>
            </a:r>
            <a:r>
              <a:rPr lang="tr-TR" dirty="0" smtClean="0"/>
              <a:t/>
            </a:r>
            <a:br>
              <a:rPr lang="tr-TR" dirty="0" smtClean="0"/>
            </a:br>
            <a:endParaRPr lang="tr-TR" dirty="0"/>
          </a:p>
        </p:txBody>
      </p:sp>
      <p:sp>
        <p:nvSpPr>
          <p:cNvPr id="3" name="2 İçerik Yer Tutucusu"/>
          <p:cNvSpPr>
            <a:spLocks noGrp="1"/>
          </p:cNvSpPr>
          <p:nvPr>
            <p:ph idx="1"/>
          </p:nvPr>
        </p:nvSpPr>
        <p:spPr/>
        <p:txBody>
          <a:bodyPr/>
          <a:lstStyle/>
          <a:p>
            <a:pPr>
              <a:buNone/>
            </a:pPr>
            <a:r>
              <a:rPr lang="tr-TR" dirty="0" smtClean="0"/>
              <a:t>      -Bir </a:t>
            </a:r>
            <a:r>
              <a:rPr lang="tr-TR" dirty="0" smtClean="0"/>
              <a:t>insanın kendisini karşısındaki kişinin yerine koyarak, olaylara onun bakış açısıyla bakmak,</a:t>
            </a:r>
          </a:p>
          <a:p>
            <a:pPr>
              <a:buNone/>
            </a:pPr>
            <a:r>
              <a:rPr lang="tr-TR" dirty="0" smtClean="0"/>
              <a:t>     -Karşıdakinin </a:t>
            </a:r>
            <a:r>
              <a:rPr lang="tr-TR" dirty="0" smtClean="0"/>
              <a:t>duygu ve düşüncelerini doğru olarak anlamak ve </a:t>
            </a:r>
            <a:r>
              <a:rPr lang="tr-TR" dirty="0" smtClean="0"/>
              <a:t>hissetmek,</a:t>
            </a:r>
            <a:br>
              <a:rPr lang="tr-TR" dirty="0" smtClean="0"/>
            </a:br>
            <a:r>
              <a:rPr lang="tr-TR" dirty="0" smtClean="0"/>
              <a:t> -O </a:t>
            </a:r>
            <a:r>
              <a:rPr lang="tr-TR" dirty="0" smtClean="0"/>
              <a:t>kişiyi anladığını ona ifade etmek.</a:t>
            </a:r>
          </a:p>
          <a:p>
            <a:endParaRPr lang="tr-TR" dirty="0"/>
          </a:p>
        </p:txBody>
      </p:sp>
      <p:pic>
        <p:nvPicPr>
          <p:cNvPr id="4" name="3 Resim" descr="123_0.jpeg"/>
          <p:cNvPicPr>
            <a:picLocks noChangeAspect="1"/>
          </p:cNvPicPr>
          <p:nvPr/>
        </p:nvPicPr>
        <p:blipFill>
          <a:blip r:embed="rId2" cstate="print"/>
          <a:stretch>
            <a:fillRect/>
          </a:stretch>
        </p:blipFill>
        <p:spPr>
          <a:xfrm>
            <a:off x="1714480" y="4786322"/>
            <a:ext cx="5505450" cy="1690686"/>
          </a:xfrm>
          <a:prstGeom prst="rect">
            <a:avLst/>
          </a:prstGeom>
          <a:ln>
            <a:noFill/>
          </a:ln>
          <a:effectLst>
            <a:softEdge rad="112500"/>
          </a:effectLst>
        </p:spPr>
      </p:pic>
      <p:pic>
        <p:nvPicPr>
          <p:cNvPr id="5"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428604"/>
            <a:ext cx="8229600" cy="5768997"/>
          </a:xfrm>
        </p:spPr>
        <p:txBody>
          <a:bodyPr>
            <a:normAutofit fontScale="55000" lnSpcReduction="20000"/>
          </a:bodyPr>
          <a:lstStyle/>
          <a:p>
            <a:pPr>
              <a:buNone/>
            </a:pPr>
            <a:r>
              <a:rPr lang="tr-TR" dirty="0" smtClean="0"/>
              <a:t>         İki </a:t>
            </a:r>
            <a:r>
              <a:rPr lang="tr-TR" dirty="0" smtClean="0"/>
              <a:t>kardeş çiftçilik yapıyorlarmış. İkisinin de mahsullerini koydukları ambar ayrı imiş. Bu kardeşler o kadar yardımsever o kadar iyi kalpli ve iyi niyetliymiş. Birbirlerine çok iyi davranır, hiç saygısızlık yapmazlarmış. Bir problemleri olduklarında hep birbirlerine danışıp sorunları çözmeye çalışırlarmış.</a:t>
            </a:r>
          </a:p>
          <a:p>
            <a:pPr>
              <a:buNone/>
            </a:pPr>
            <a:r>
              <a:rPr lang="tr-TR" dirty="0" smtClean="0"/>
              <a:t>      Bu </a:t>
            </a:r>
            <a:r>
              <a:rPr lang="tr-TR" dirty="0" smtClean="0"/>
              <a:t>kardeşler yazın harmanı kaldırıp mahsulleri ambarlarına koymuşlar. Büyük kardeş küçüğüne yardım etmek istemiş, ancak bu yardımı kardeşinin haberi yokken yapmak istemiş. Derken “Kardeşim bekâr onun evlenmesi lazım. Evlilik için para lazım. Onun benden daha fazla paraya ihtiyacı var. Ben ona yardım etmeliyim” diye düşünmüş. Bunun neticesinde her gece kendi ambarından kardeşinin ambarına bir teneke buğday götürüp döküyormuş. Kendince de çok huzurlu oluyormuş gizli iyiliğinden dolayı.</a:t>
            </a:r>
          </a:p>
          <a:p>
            <a:pPr>
              <a:buNone/>
            </a:pPr>
            <a:r>
              <a:rPr lang="tr-TR" dirty="0" smtClean="0"/>
              <a:t>       Küçük </a:t>
            </a:r>
            <a:r>
              <a:rPr lang="tr-TR" dirty="0" smtClean="0"/>
              <a:t>kardeş de abisi hakkında “</a:t>
            </a:r>
            <a:r>
              <a:rPr lang="tr-TR" dirty="0" err="1" smtClean="0"/>
              <a:t>Abim</a:t>
            </a:r>
            <a:r>
              <a:rPr lang="tr-TR" dirty="0" smtClean="0"/>
              <a:t> evli, yengem ve çocukları var. </a:t>
            </a:r>
            <a:r>
              <a:rPr lang="tr-TR" dirty="0" err="1" smtClean="0"/>
              <a:t>Abimin</a:t>
            </a:r>
            <a:r>
              <a:rPr lang="tr-TR" dirty="0" smtClean="0"/>
              <a:t> benden daha fazla paraya ihtiyacı var. Onun masrafı benden daha çok olur. Ben </a:t>
            </a:r>
            <a:r>
              <a:rPr lang="tr-TR" dirty="0" err="1" smtClean="0"/>
              <a:t>abime</a:t>
            </a:r>
            <a:r>
              <a:rPr lang="tr-TR" dirty="0" smtClean="0"/>
              <a:t> yardım etmeliyim” diye düşünmüş. O da her gece gizlice abisinin ambarına bir teneke buğday götürüp döküyormuş. İçindeki huzur ve mutluluk kendisini rahatlatıyormuş. </a:t>
            </a:r>
          </a:p>
          <a:p>
            <a:pPr>
              <a:buNone/>
            </a:pPr>
            <a:r>
              <a:rPr lang="tr-TR" dirty="0" smtClean="0"/>
              <a:t>      Kardeşlerin </a:t>
            </a:r>
            <a:r>
              <a:rPr lang="tr-TR" dirty="0" smtClean="0"/>
              <a:t>iyilik yaparken birbirlerinden hiç haberi yokmuş.</a:t>
            </a:r>
          </a:p>
          <a:p>
            <a:pPr>
              <a:buNone/>
            </a:pPr>
            <a:r>
              <a:rPr lang="tr-TR" dirty="0" smtClean="0"/>
              <a:t>      Günler </a:t>
            </a:r>
            <a:r>
              <a:rPr lang="tr-TR" dirty="0" smtClean="0"/>
              <a:t>iki kardeşin birbirlerine gizli yardımı ile geçip giderken, bir gece birbirlerinin ambarına buğday taşırken karşılaşmışlar. Bu durumda ikisi de sevinç gözyaşı dökmüşler. </a:t>
            </a:r>
          </a:p>
          <a:p>
            <a:pPr>
              <a:buNone/>
            </a:pPr>
            <a:r>
              <a:rPr lang="tr-TR" dirty="0" smtClean="0"/>
              <a:t>       Hikâyemizde </a:t>
            </a:r>
            <a:r>
              <a:rPr lang="tr-TR" dirty="0" smtClean="0"/>
              <a:t>aslında bir kişi hakkında ne düşünürsek ona benzer duyguları da karşıdaki insanın düşündüğü anlatılmaktadır. </a:t>
            </a:r>
            <a:r>
              <a:rPr lang="tr-TR" b="1" dirty="0" smtClean="0"/>
              <a:t>Kendimizi başkasının yerine koyarak insanları daha iyi anlayabiliriz. Toplumsal çatışmalarımızın empati yoluyla bir anda çözülmesi mümkündür.</a:t>
            </a:r>
            <a:endParaRPr lang="tr-TR" dirty="0" smtClean="0"/>
          </a:p>
          <a:p>
            <a:endParaRPr lang="tr-TR" dirty="0"/>
          </a:p>
        </p:txBody>
      </p:sp>
      <p:pic>
        <p:nvPicPr>
          <p:cNvPr id="4" name="3 Resim" descr="27523992-Cartoon-Farmer-with-hat-and-spade-Isolated-Stock-Photo.jpg"/>
          <p:cNvPicPr>
            <a:picLocks noChangeAspect="1"/>
          </p:cNvPicPr>
          <p:nvPr/>
        </p:nvPicPr>
        <p:blipFill>
          <a:blip r:embed="rId2" cstate="print"/>
          <a:srcRect t="3125" r="44162"/>
          <a:stretch>
            <a:fillRect/>
          </a:stretch>
        </p:blipFill>
        <p:spPr>
          <a:xfrm>
            <a:off x="142844" y="3019412"/>
            <a:ext cx="1366648" cy="3838588"/>
          </a:xfrm>
          <a:prstGeom prst="rect">
            <a:avLst/>
          </a:prstGeom>
          <a:ln>
            <a:noFill/>
          </a:ln>
          <a:effectLst>
            <a:softEdge rad="112500"/>
          </a:effectLst>
        </p:spPr>
      </p:pic>
      <p:sp>
        <p:nvSpPr>
          <p:cNvPr id="5" name="4 Metin kutusu"/>
          <p:cNvSpPr txBox="1"/>
          <p:nvPr/>
        </p:nvSpPr>
        <p:spPr>
          <a:xfrm>
            <a:off x="142844" y="142852"/>
            <a:ext cx="1588384" cy="369332"/>
          </a:xfrm>
          <a:prstGeom prst="rect">
            <a:avLst/>
          </a:prstGeom>
          <a:noFill/>
        </p:spPr>
        <p:txBody>
          <a:bodyPr wrap="none" rtlCol="0">
            <a:spAutoFit/>
          </a:bodyPr>
          <a:lstStyle/>
          <a:p>
            <a:r>
              <a:rPr lang="tr-TR" dirty="0" smtClean="0"/>
              <a:t>Empati Örneği;</a:t>
            </a:r>
            <a:endParaRPr lang="tr-TR" dirty="0"/>
          </a:p>
        </p:txBody>
      </p:sp>
      <p:pic>
        <p:nvPicPr>
          <p:cNvPr id="6"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Empati/Sempati Farkı</a:t>
            </a:r>
            <a:endParaRPr lang="tr-T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İçerik Yer Tutucusu"/>
          <p:cNvSpPr>
            <a:spLocks noGrp="1"/>
          </p:cNvSpPr>
          <p:nvPr>
            <p:ph idx="1"/>
          </p:nvPr>
        </p:nvSpPr>
        <p:spPr/>
        <p:txBody>
          <a:bodyPr>
            <a:normAutofit fontScale="62500" lnSpcReduction="20000"/>
          </a:bodyPr>
          <a:lstStyle/>
          <a:p>
            <a:pPr>
              <a:buNone/>
            </a:pPr>
            <a:r>
              <a:rPr lang="tr-TR" dirty="0" smtClean="0"/>
              <a:t/>
            </a:r>
            <a:br>
              <a:rPr lang="tr-TR" dirty="0" smtClean="0"/>
            </a:br>
            <a:r>
              <a:rPr lang="tr-TR" dirty="0" smtClean="0"/>
              <a:t>Bir insan sempati duymak demek, o insanın sahip olduğu duygu ve düşüncelerin aynısına sahip olmak demektir. Karşımızdaki kişiye sempati duyuyorsak, onunla acı çekeriz ya da seviniriz. </a:t>
            </a:r>
            <a:br>
              <a:rPr lang="tr-TR" dirty="0" smtClean="0"/>
            </a:br>
            <a:r>
              <a:rPr lang="tr-TR" dirty="0" smtClean="0"/>
              <a:t>Empati kurduğumuzda ise karşımızdakinin duygu ve düşüncelerini anlamak esastır. Kendimizi sempati duyduğumuz kişinin yerine koymamıza, onu anlamamıza gerek yoktur; sempatide yandaş olmak esastır. </a:t>
            </a:r>
            <a:br>
              <a:rPr lang="tr-TR" dirty="0" smtClean="0"/>
            </a:br>
            <a:r>
              <a:rPr lang="tr-TR" dirty="0" smtClean="0"/>
              <a:t/>
            </a:r>
            <a:br>
              <a:rPr lang="tr-TR" dirty="0" smtClean="0"/>
            </a:br>
            <a:r>
              <a:rPr lang="tr-TR" dirty="0" smtClean="0"/>
              <a:t/>
            </a:r>
            <a:br>
              <a:rPr lang="tr-TR" dirty="0" smtClean="0"/>
            </a:br>
            <a:r>
              <a:rPr lang="tr-TR" dirty="0" smtClean="0"/>
              <a:t>Bir </a:t>
            </a:r>
            <a:r>
              <a:rPr lang="tr-TR" dirty="0" smtClean="0"/>
              <a:t>örnek verirsek:</a:t>
            </a:r>
            <a:br>
              <a:rPr lang="tr-TR" dirty="0" smtClean="0"/>
            </a:br>
            <a:r>
              <a:rPr lang="tr-TR" dirty="0" smtClean="0"/>
              <a:t>Diyelim ki bir ziyafettesiniz ve bir yakınınız, yanında oturan kişinin üzerine yemek döktü. Eğer yakınınızın utandığını fark ederseniz bu empatidir. Eğer yakınınız yemeği döktü diye, onunla birlikte siz de utanırsanız, sempati duymuş olursunuz. Bunun nedeni ise yakınınızla özdeşim kurmanızdır. Sempati duyulan insanlarla özdeşim duyulur. </a:t>
            </a:r>
            <a:endParaRPr lang="tr-TR" dirty="0"/>
          </a:p>
        </p:txBody>
      </p:sp>
      <p:pic>
        <p:nvPicPr>
          <p:cNvPr id="5" name="Picture 6" descr="C:\Users\Acer\Desktop\LOGO\RAM1 001.bmp"/>
          <p:cNvPicPr>
            <a:picLocks noChangeAspect="1" noChangeArrowheads="1"/>
          </p:cNvPicPr>
          <p:nvPr/>
        </p:nvPicPr>
        <p:blipFill>
          <a:blip r:embed="rId2"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mpati-600x380.jpg"/>
          <p:cNvPicPr>
            <a:picLocks noGrp="1" noChangeAspect="1"/>
          </p:cNvPicPr>
          <p:nvPr>
            <p:ph idx="1"/>
          </p:nvPr>
        </p:nvPicPr>
        <p:blipFill>
          <a:blip r:embed="rId2" cstate="print"/>
          <a:stretch>
            <a:fillRect/>
          </a:stretch>
        </p:blipFill>
        <p:spPr>
          <a:xfrm>
            <a:off x="428596" y="1142984"/>
            <a:ext cx="8141420" cy="4387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305</Words>
  <Application>Microsoft Office PowerPoint</Application>
  <PresentationFormat>Ekran Gösterisi (4:3)</PresentationFormat>
  <Paragraphs>20</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Slayt 1</vt:lpstr>
      <vt:lpstr>EMPATİ</vt:lpstr>
      <vt:lpstr>Slayt 3</vt:lpstr>
      <vt:lpstr>Slayt 4</vt:lpstr>
      <vt:lpstr>Empati ne değildir? </vt:lpstr>
      <vt:lpstr>Empatinin tam olarak gerçekleşmesinin üç kuralı vardır; </vt:lpstr>
      <vt:lpstr>Slayt 7</vt:lpstr>
      <vt:lpstr>Empati/Sempati Farkı</vt:lpstr>
      <vt:lpstr>Slayt 9</vt:lpstr>
      <vt:lpstr>Slayt 10</vt:lpstr>
      <vt:lpstr>Slayt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Acer</cp:lastModifiedBy>
  <cp:revision>25</cp:revision>
  <dcterms:created xsi:type="dcterms:W3CDTF">2016-10-26T07:28:46Z</dcterms:created>
  <dcterms:modified xsi:type="dcterms:W3CDTF">2016-10-26T12:06:04Z</dcterms:modified>
</cp:coreProperties>
</file>