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9" r:id="rId3"/>
    <p:sldId id="300" r:id="rId4"/>
    <p:sldId id="257" r:id="rId5"/>
    <p:sldId id="298" r:id="rId6"/>
    <p:sldId id="259" r:id="rId7"/>
    <p:sldId id="260" r:id="rId8"/>
    <p:sldId id="285" r:id="rId9"/>
    <p:sldId id="286" r:id="rId10"/>
    <p:sldId id="288" r:id="rId11"/>
    <p:sldId id="301" r:id="rId12"/>
    <p:sldId id="289" r:id="rId13"/>
    <p:sldId id="290" r:id="rId14"/>
    <p:sldId id="302" r:id="rId15"/>
    <p:sldId id="291" r:id="rId16"/>
    <p:sldId id="294" r:id="rId17"/>
    <p:sldId id="295" r:id="rId18"/>
    <p:sldId id="297" r:id="rId19"/>
    <p:sldId id="296" r:id="rId20"/>
    <p:sldId id="292" r:id="rId21"/>
    <p:sldId id="261" r:id="rId22"/>
    <p:sldId id="262" r:id="rId23"/>
    <p:sldId id="304" r:id="rId24"/>
    <p:sldId id="263" r:id="rId25"/>
    <p:sldId id="303" r:id="rId26"/>
    <p:sldId id="264" r:id="rId27"/>
    <p:sldId id="273" r:id="rId28"/>
    <p:sldId id="274" r:id="rId29"/>
    <p:sldId id="283"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B2DD7-52E7-4B52-A390-1DE3AE543169}" type="datetimeFigureOut">
              <a:rPr lang="tr-TR" smtClean="0"/>
              <a:pPr/>
              <a:t>1.11.2016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91E69-F28B-4684-87B6-941ED8DCA5FB}"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E391E69-F28B-4684-87B6-941ED8DCA5FB}" type="slidenum">
              <a:rPr lang="tr-TR" smtClean="0"/>
              <a:pPr/>
              <a:t>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25178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53937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6059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84348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D7F4407-97FD-4901-8626-E24228CBD4CA}" type="datetimeFigureOut">
              <a:rPr lang="tr-TR" smtClean="0"/>
              <a:pPr/>
              <a:t>1.11.2016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25744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D7F4407-97FD-4901-8626-E24228CBD4CA}" type="datetimeFigureOut">
              <a:rPr lang="tr-TR" smtClean="0"/>
              <a:pPr/>
              <a:t>1.11.2016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9928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D7F4407-97FD-4901-8626-E24228CBD4CA}" type="datetimeFigureOut">
              <a:rPr lang="tr-TR" smtClean="0"/>
              <a:pPr/>
              <a:t>1.11.2016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351078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D7F4407-97FD-4901-8626-E24228CBD4CA}" type="datetimeFigureOut">
              <a:rPr lang="tr-TR" smtClean="0"/>
              <a:pPr/>
              <a:t>1.11.2016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477923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D7F4407-97FD-4901-8626-E24228CBD4CA}" type="datetimeFigureOut">
              <a:rPr lang="tr-TR" smtClean="0"/>
              <a:pPr/>
              <a:t>1.11.2016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329921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1.11.2016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55677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D7F4407-97FD-4901-8626-E24228CBD4CA}" type="datetimeFigureOut">
              <a:rPr lang="tr-TR" smtClean="0"/>
              <a:pPr/>
              <a:t>1.11.2016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6771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F4407-97FD-4901-8626-E24228CBD4CA}" type="datetimeFigureOut">
              <a:rPr lang="tr-TR" smtClean="0"/>
              <a:pPr/>
              <a:t>1.11.2016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F862B-9E56-40C5-A05D-4B48A03FB912}" type="slidenum">
              <a:rPr lang="tr-TR" smtClean="0"/>
              <a:pPr/>
              <a:t>‹#›</a:t>
            </a:fld>
            <a:endParaRPr lang="tr-TR"/>
          </a:p>
        </p:txBody>
      </p:sp>
    </p:spTree>
    <p:extLst>
      <p:ext uri="{BB962C8B-B14F-4D97-AF65-F5344CB8AC3E}">
        <p14:creationId xmlns:p14="http://schemas.microsoft.com/office/powerpoint/2010/main" xmlns="" val="149716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2132856"/>
            <a:ext cx="7772400" cy="3096343"/>
          </a:xfrm>
        </p:spPr>
        <p:txBody>
          <a:bodyPr>
            <a:normAutofit/>
          </a:bodyPr>
          <a:lstStyle/>
          <a:p>
            <a:r>
              <a:rPr lang="tr-TR" dirty="0" smtClean="0"/>
              <a:t/>
            </a:r>
            <a:br>
              <a:rPr lang="tr-TR" dirty="0" smtClean="0"/>
            </a:br>
            <a:r>
              <a:rPr lang="tr-TR" b="1" dirty="0" smtClean="0"/>
              <a:t> </a:t>
            </a:r>
            <a:r>
              <a:rPr lang="tr-TR" sz="3600" dirty="0" smtClean="0"/>
              <a:t> </a:t>
            </a:r>
            <a:r>
              <a:rPr lang="tr-TR" dirty="0" smtClean="0"/>
              <a:t/>
            </a:r>
            <a:br>
              <a:rPr lang="tr-TR" dirty="0" smtClean="0"/>
            </a:b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122" name="Picture 2"/>
          <p:cNvPicPr>
            <a:picLocks noChangeAspect="1" noChangeArrowheads="1"/>
          </p:cNvPicPr>
          <p:nvPr/>
        </p:nvPicPr>
        <p:blipFill>
          <a:blip r:embed="rId3" cstate="print"/>
          <a:srcRect/>
          <a:stretch>
            <a:fillRect/>
          </a:stretch>
        </p:blipFill>
        <p:spPr bwMode="auto">
          <a:xfrm>
            <a:off x="1403648" y="476672"/>
            <a:ext cx="6264696" cy="3769792"/>
          </a:xfrm>
          <a:prstGeom prst="rect">
            <a:avLst/>
          </a:prstGeom>
          <a:noFill/>
          <a:ln w="9525">
            <a:noFill/>
            <a:miter lim="800000"/>
            <a:headEnd/>
            <a:tailEnd/>
          </a:ln>
        </p:spPr>
      </p:pic>
      <p:sp>
        <p:nvSpPr>
          <p:cNvPr id="6" name="5 Dikdörtgen"/>
          <p:cNvSpPr/>
          <p:nvPr/>
        </p:nvSpPr>
        <p:spPr>
          <a:xfrm>
            <a:off x="1547664" y="764704"/>
            <a:ext cx="6336704" cy="1384995"/>
          </a:xfrm>
          <a:prstGeom prst="rect">
            <a:avLst/>
          </a:prstGeom>
        </p:spPr>
        <p:txBody>
          <a:bodyPr wrap="square">
            <a:spAutoFit/>
          </a:bodyPr>
          <a:lstStyle/>
          <a:p>
            <a:r>
              <a:rPr lang="tr-TR" sz="2800" b="1" dirty="0" smtClean="0">
                <a:solidFill>
                  <a:schemeClr val="bg1"/>
                </a:solidFill>
              </a:rPr>
              <a:t>OKULLARDA ŞİDDET VE OLUMSUZ DAVRANIŞLARIÖNLEMEDE </a:t>
            </a:r>
            <a:br>
              <a:rPr lang="tr-TR" sz="2800" b="1" dirty="0" smtClean="0">
                <a:solidFill>
                  <a:schemeClr val="bg1"/>
                </a:solidFill>
              </a:rPr>
            </a:br>
            <a:r>
              <a:rPr lang="tr-TR" sz="2800" b="1" dirty="0" smtClean="0">
                <a:solidFill>
                  <a:schemeClr val="bg1"/>
                </a:solidFill>
              </a:rPr>
              <a:t>AKRAN  ARABULUCULUK ÇALIŞMALARI </a:t>
            </a:r>
            <a:endParaRPr lang="tr-TR" sz="2800" dirty="0">
              <a:solidFill>
                <a:schemeClr val="bg1"/>
              </a:solidFill>
            </a:endParaRPr>
          </a:p>
        </p:txBody>
      </p:sp>
      <p:pic>
        <p:nvPicPr>
          <p:cNvPr id="8" name="7 Resim" descr="Resim1.png"/>
          <p:cNvPicPr>
            <a:picLocks noChangeAspect="1"/>
          </p:cNvPicPr>
          <p:nvPr/>
        </p:nvPicPr>
        <p:blipFill>
          <a:blip r:embed="rId4" cstate="print"/>
          <a:srcRect/>
          <a:stretch>
            <a:fillRect/>
          </a:stretch>
        </p:blipFill>
        <p:spPr bwMode="auto">
          <a:xfrm>
            <a:off x="3275856" y="4365104"/>
            <a:ext cx="2590800" cy="2324100"/>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836712"/>
            <a:ext cx="6800800" cy="4824536"/>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tr-TR" b="1" dirty="0" smtClean="0">
                <a:solidFill>
                  <a:schemeClr val="tx1"/>
                </a:solidFill>
              </a:rPr>
              <a:t>Arabuluculuk Eğitimi Sonunda Öğrenciler;</a:t>
            </a:r>
          </a:p>
          <a:p>
            <a:endParaRPr lang="tr-TR" dirty="0" smtClean="0">
              <a:solidFill>
                <a:schemeClr val="tx1"/>
              </a:solidFill>
            </a:endParaRPr>
          </a:p>
          <a:p>
            <a:pPr algn="l">
              <a:buFont typeface="Wingdings" pitchFamily="2" charset="2"/>
              <a:buChar char="ü"/>
            </a:pPr>
            <a:r>
              <a:rPr lang="tr-TR" sz="2800" dirty="0" smtClean="0">
                <a:solidFill>
                  <a:schemeClr val="tx1"/>
                </a:solidFill>
              </a:rPr>
              <a:t>Hoşgörülü olmayı öğrenirler.</a:t>
            </a:r>
          </a:p>
          <a:p>
            <a:pPr algn="l"/>
            <a:endParaRPr lang="tr-TR" sz="2800" dirty="0" smtClean="0">
              <a:solidFill>
                <a:schemeClr val="tx1"/>
              </a:solidFill>
            </a:endParaRPr>
          </a:p>
          <a:p>
            <a:pPr algn="l">
              <a:buFont typeface="Wingdings" pitchFamily="2" charset="2"/>
              <a:buChar char="ü"/>
            </a:pPr>
            <a:r>
              <a:rPr lang="tr-TR" sz="2800" dirty="0" smtClean="0">
                <a:solidFill>
                  <a:schemeClr val="tx1"/>
                </a:solidFill>
              </a:rPr>
              <a:t>Yaratıcı fikirler üretirler.</a:t>
            </a:r>
          </a:p>
          <a:p>
            <a:pPr algn="l"/>
            <a:endParaRPr lang="tr-TR" sz="2800" dirty="0" smtClean="0">
              <a:solidFill>
                <a:schemeClr val="tx1"/>
              </a:solidFill>
            </a:endParaRPr>
          </a:p>
          <a:p>
            <a:pPr algn="l">
              <a:buFont typeface="Wingdings" pitchFamily="2" charset="2"/>
              <a:buChar char="ü"/>
            </a:pPr>
            <a:r>
              <a:rPr lang="tr-TR" sz="2800" dirty="0" smtClean="0">
                <a:solidFill>
                  <a:schemeClr val="tx1"/>
                </a:solidFill>
              </a:rPr>
              <a:t>Kendilerini doğru ifade etme yeteneği kazanırlar.</a:t>
            </a:r>
          </a:p>
          <a:p>
            <a:pPr algn="l"/>
            <a:endParaRPr lang="tr-TR" sz="2800" dirty="0" smtClean="0">
              <a:solidFill>
                <a:schemeClr val="tx1"/>
              </a:solidFill>
            </a:endParaRPr>
          </a:p>
          <a:p>
            <a:pPr algn="l">
              <a:buFont typeface="Wingdings" pitchFamily="2" charset="2"/>
              <a:buChar char="ü"/>
            </a:pPr>
            <a:r>
              <a:rPr lang="tr-TR" sz="2800" dirty="0" smtClean="0">
                <a:solidFill>
                  <a:schemeClr val="tx1"/>
                </a:solidFill>
              </a:rPr>
              <a:t>Verimli iletişimin yöntemlerini öğrenir ve uygular.</a:t>
            </a:r>
          </a:p>
          <a:p>
            <a:pPr algn="l"/>
            <a:endParaRPr lang="tr-TR" sz="2800" dirty="0" smtClean="0">
              <a:solidFill>
                <a:schemeClr val="tx1"/>
              </a:solidFill>
            </a:endParaRPr>
          </a:p>
          <a:p>
            <a:pPr algn="l">
              <a:buFont typeface="Wingdings" pitchFamily="2" charset="2"/>
              <a:buChar char="ü"/>
            </a:pPr>
            <a:r>
              <a:rPr lang="tr-TR" sz="2800" dirty="0" smtClean="0">
                <a:solidFill>
                  <a:schemeClr val="tx1"/>
                </a:solidFill>
              </a:rPr>
              <a:t>Çatışmadan kaçınmak yerine, onunla, kazan-kazan anlayışıyla, yüzleşmeyi </a:t>
            </a:r>
            <a:r>
              <a:rPr lang="tr-TR" sz="2800" dirty="0" err="1" smtClean="0">
                <a:solidFill>
                  <a:schemeClr val="tx1"/>
                </a:solidFill>
              </a:rPr>
              <a:t>deneyimlerler</a:t>
            </a:r>
            <a:r>
              <a:rPr lang="tr-TR" sz="2800" dirty="0" smtClean="0">
                <a:solidFill>
                  <a:schemeClr val="tx1"/>
                </a:solidFill>
              </a:rPr>
              <a:t>.</a:t>
            </a:r>
          </a:p>
          <a:p>
            <a:pPr algn="l"/>
            <a:endParaRPr lang="tr-TR" dirty="0" smtClean="0">
              <a:solidFill>
                <a:schemeClr val="tx1"/>
              </a:solidFill>
            </a:endParaRPr>
          </a:p>
          <a:p>
            <a:pPr algn="l">
              <a:buFont typeface="Wingdings" pitchFamily="2" charset="2"/>
              <a:buChar char="ü"/>
            </a:pPr>
            <a:endParaRPr lang="tr-TR" dirty="0" smtClean="0">
              <a:solidFill>
                <a:schemeClr val="tx1"/>
              </a:solidFill>
            </a:endParaRP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59632" y="908720"/>
            <a:ext cx="6400800" cy="4802088"/>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l">
              <a:buFont typeface="Wingdings" pitchFamily="2" charset="2"/>
              <a:buChar char="ü"/>
            </a:pPr>
            <a:r>
              <a:rPr lang="tr-TR" dirty="0" smtClean="0">
                <a:solidFill>
                  <a:schemeClr val="tx1"/>
                </a:solidFill>
              </a:rPr>
              <a:t>Arkadaşlık ilişkilerini pekiştirirler.</a:t>
            </a:r>
          </a:p>
          <a:p>
            <a:pPr algn="l"/>
            <a:endParaRPr lang="tr-TR" dirty="0" smtClean="0">
              <a:solidFill>
                <a:schemeClr val="tx1"/>
              </a:solidFill>
            </a:endParaRPr>
          </a:p>
          <a:p>
            <a:pPr algn="l">
              <a:buFont typeface="Wingdings" pitchFamily="2" charset="2"/>
              <a:buChar char="ü"/>
            </a:pPr>
            <a:r>
              <a:rPr lang="tr-TR" dirty="0" smtClean="0">
                <a:solidFill>
                  <a:schemeClr val="tx1"/>
                </a:solidFill>
              </a:rPr>
              <a:t>Diğerlerine karşı daha saygılı bireyler haline gelirler.</a:t>
            </a:r>
          </a:p>
          <a:p>
            <a:pPr algn="l"/>
            <a:endParaRPr lang="tr-TR" dirty="0" smtClean="0">
              <a:solidFill>
                <a:schemeClr val="tx1"/>
              </a:solidFill>
            </a:endParaRPr>
          </a:p>
          <a:p>
            <a:pPr algn="l">
              <a:buFont typeface="Wingdings" pitchFamily="2" charset="2"/>
              <a:buChar char="ü"/>
            </a:pPr>
            <a:r>
              <a:rPr lang="tr-TR" dirty="0" smtClean="0">
                <a:solidFill>
                  <a:schemeClr val="tx1"/>
                </a:solidFill>
              </a:rPr>
              <a:t>Ergenlik dönemi sorunlarını daha kolay atlatırlar.</a:t>
            </a:r>
          </a:p>
          <a:p>
            <a:pPr algn="l"/>
            <a:endParaRPr lang="tr-TR" dirty="0" smtClean="0">
              <a:solidFill>
                <a:schemeClr val="tx1"/>
              </a:solidFill>
            </a:endParaRPr>
          </a:p>
          <a:p>
            <a:pPr algn="l">
              <a:buFont typeface="Wingdings" pitchFamily="2" charset="2"/>
              <a:buChar char="ü"/>
            </a:pPr>
            <a:r>
              <a:rPr lang="tr-TR" dirty="0" smtClean="0">
                <a:solidFill>
                  <a:schemeClr val="tx1"/>
                </a:solidFill>
              </a:rPr>
              <a:t>Barışı,  şiddete tercih ederler.</a:t>
            </a:r>
          </a:p>
          <a:p>
            <a:pPr algn="l"/>
            <a:endParaRPr lang="tr-TR" dirty="0" smtClean="0">
              <a:solidFill>
                <a:schemeClr val="tx1"/>
              </a:solidFill>
            </a:endParaRPr>
          </a:p>
          <a:p>
            <a:pPr algn="l">
              <a:buFont typeface="Wingdings" pitchFamily="2" charset="2"/>
              <a:buChar char="ü"/>
            </a:pPr>
            <a:r>
              <a:rPr lang="tr-TR" dirty="0" smtClean="0">
                <a:solidFill>
                  <a:schemeClr val="tx1"/>
                </a:solidFill>
              </a:rPr>
              <a:t>Hüsran, düş kırıklığı,  kızgınlık, sinir gibi duyguları da, daha barışçıl yollardan  ifade etmeği öğrenirler.</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836712"/>
            <a:ext cx="7772400" cy="1470025"/>
          </a:xfrm>
        </p:spPr>
        <p:style>
          <a:lnRef idx="1">
            <a:schemeClr val="accent3"/>
          </a:lnRef>
          <a:fillRef idx="2">
            <a:schemeClr val="accent3"/>
          </a:fillRef>
          <a:effectRef idx="1">
            <a:schemeClr val="accent3"/>
          </a:effectRef>
          <a:fontRef idx="minor">
            <a:schemeClr val="dk1"/>
          </a:fontRef>
        </p:style>
        <p:txBody>
          <a:bodyPr>
            <a:normAutofit/>
          </a:bodyPr>
          <a:lstStyle/>
          <a:p>
            <a:r>
              <a:rPr lang="tr-TR" sz="3200" b="1" dirty="0" smtClean="0"/>
              <a:t>Akran Arabuluculuk Eğitimleri Okula ve Çevresine Ne Fayda Sağlar?</a:t>
            </a:r>
            <a:endParaRPr lang="tr-TR" sz="32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3074" name="Picture 2"/>
          <p:cNvPicPr>
            <a:picLocks noChangeAspect="1" noChangeArrowheads="1"/>
          </p:cNvPicPr>
          <p:nvPr/>
        </p:nvPicPr>
        <p:blipFill>
          <a:blip r:embed="rId3" cstate="print"/>
          <a:srcRect/>
          <a:stretch>
            <a:fillRect/>
          </a:stretch>
        </p:blipFill>
        <p:spPr bwMode="auto">
          <a:xfrm>
            <a:off x="2483768" y="2636912"/>
            <a:ext cx="4104456" cy="2914253"/>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99592" y="1124744"/>
            <a:ext cx="6984776" cy="4536504"/>
          </a:xfrm>
        </p:spPr>
        <p:style>
          <a:lnRef idx="2">
            <a:schemeClr val="accent5"/>
          </a:lnRef>
          <a:fillRef idx="1">
            <a:schemeClr val="lt1"/>
          </a:fillRef>
          <a:effectRef idx="0">
            <a:schemeClr val="accent5"/>
          </a:effectRef>
          <a:fontRef idx="minor">
            <a:schemeClr val="dk1"/>
          </a:fontRef>
        </p:style>
        <p:txBody>
          <a:bodyPr>
            <a:normAutofit/>
          </a:bodyPr>
          <a:lstStyle/>
          <a:p>
            <a:pPr algn="l"/>
            <a:r>
              <a:rPr lang="tr-TR" sz="2800" dirty="0" smtClean="0">
                <a:solidFill>
                  <a:schemeClr val="tx1"/>
                </a:solidFill>
              </a:rPr>
              <a:t>Doğru şekilde uygulanmış akran arabuluculuk programlarının; güvenlik ve huzuru artırmada ve öğrenme ortamının kalitesinin yükselmesinde etkilidir. </a:t>
            </a:r>
          </a:p>
          <a:p>
            <a:pPr algn="l"/>
            <a:endParaRPr lang="tr-TR" sz="2800" dirty="0" smtClean="0">
              <a:solidFill>
                <a:schemeClr val="tx1"/>
              </a:solidFill>
            </a:endParaRPr>
          </a:p>
          <a:p>
            <a:pPr algn="l"/>
            <a:r>
              <a:rPr lang="tr-TR" sz="2800" dirty="0" smtClean="0">
                <a:solidFill>
                  <a:schemeClr val="tx1"/>
                </a:solidFill>
              </a:rPr>
              <a:t>Çatışma, kavga ya da kabadayılıkla karşılaşan çocuk, öğrenmede zorluk yaşamakta, ayrıca sınıfın geri kalan kısmını da rahatsız etmektedir.</a:t>
            </a:r>
          </a:p>
          <a:p>
            <a:pPr algn="l"/>
            <a:endParaRPr lang="tr-TR" dirty="0" smtClean="0">
              <a:solidFill>
                <a:schemeClr val="tx1"/>
              </a:solidFill>
            </a:endParaRPr>
          </a:p>
          <a:p>
            <a:pPr algn="l"/>
            <a:endParaRPr lang="tr-TR" dirty="0" smtClean="0">
              <a:solidFill>
                <a:schemeClr val="tx1"/>
              </a:solidFill>
            </a:endParaRP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39552" y="1412776"/>
            <a:ext cx="5616624" cy="3744416"/>
          </a:xfr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l"/>
            <a:r>
              <a:rPr lang="tr-TR" dirty="0" smtClean="0">
                <a:solidFill>
                  <a:schemeClr val="tx1"/>
                </a:solidFill>
              </a:rPr>
              <a:t> Arabuluculuk sistemi tamamıyla gönüllülük esasına dayanan ve cezasal yaptırımlar gerektirmeyen bir sistemdir. </a:t>
            </a:r>
          </a:p>
          <a:p>
            <a:pPr algn="l"/>
            <a:endParaRPr lang="tr-TR" dirty="0" smtClean="0">
              <a:solidFill>
                <a:schemeClr val="tx1"/>
              </a:solidFill>
            </a:endParaRPr>
          </a:p>
          <a:p>
            <a:pPr algn="l"/>
            <a:r>
              <a:rPr lang="tr-TR" dirty="0" smtClean="0">
                <a:solidFill>
                  <a:schemeClr val="tx1"/>
                </a:solidFill>
              </a:rPr>
              <a:t>Sorun yaşayan öğrencilere okul tarafından ya da kendi seçimleri ile atanan arabulucu akranları; çatışmanın şiddete tırmanmadan çözülmesine yardımcı olmaktadır.</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5122" name="Picture 2"/>
          <p:cNvPicPr>
            <a:picLocks noChangeAspect="1" noChangeArrowheads="1"/>
          </p:cNvPicPr>
          <p:nvPr/>
        </p:nvPicPr>
        <p:blipFill>
          <a:blip r:embed="rId3" cstate="print"/>
          <a:srcRect/>
          <a:stretch>
            <a:fillRect/>
          </a:stretch>
        </p:blipFill>
        <p:spPr bwMode="auto">
          <a:xfrm>
            <a:off x="6300192" y="1556792"/>
            <a:ext cx="2286000" cy="3456384"/>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1340768"/>
            <a:ext cx="7016824" cy="4226024"/>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l"/>
            <a:r>
              <a:rPr lang="tr-TR" dirty="0" smtClean="0">
                <a:solidFill>
                  <a:schemeClr val="tx1"/>
                </a:solidFill>
              </a:rPr>
              <a:t>Bu eğitimin en güçlü yanlarından biri de, aynı sorunların tekrar tekrar ortaya çıkma olasılığını minimuma indirgemesidir çünkü sorun, temel nedenlere inilerek çözülmektedir.</a:t>
            </a:r>
          </a:p>
          <a:p>
            <a:pPr algn="l"/>
            <a:endParaRPr lang="tr-TR" dirty="0" smtClean="0">
              <a:solidFill>
                <a:schemeClr val="tx1"/>
              </a:solidFill>
            </a:endParaRPr>
          </a:p>
          <a:p>
            <a:pPr algn="l"/>
            <a:endParaRPr lang="tr-TR" dirty="0" smtClean="0">
              <a:solidFill>
                <a:schemeClr val="tx1"/>
              </a:solidFill>
            </a:endParaRPr>
          </a:p>
          <a:p>
            <a:pPr algn="l"/>
            <a:r>
              <a:rPr lang="tr-TR" dirty="0" smtClean="0">
                <a:solidFill>
                  <a:schemeClr val="tx1"/>
                </a:solidFill>
              </a:rPr>
              <a:t> Akran arabuluculuğun disiplin cezalarını, şiddet seviyesini ve uzaklaştırma yaptırımlarını en aza indirdiği uygulama  yapılan okullarda görülmüştür.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692696"/>
            <a:ext cx="7772400" cy="1470025"/>
          </a:xfrm>
        </p:spPr>
        <p:style>
          <a:lnRef idx="1">
            <a:schemeClr val="accent6"/>
          </a:lnRef>
          <a:fillRef idx="2">
            <a:schemeClr val="accent6"/>
          </a:fillRef>
          <a:effectRef idx="1">
            <a:schemeClr val="accent6"/>
          </a:effectRef>
          <a:fontRef idx="minor">
            <a:schemeClr val="dk1"/>
          </a:fontRef>
        </p:style>
        <p:txBody>
          <a:bodyPr>
            <a:normAutofit/>
          </a:bodyPr>
          <a:lstStyle/>
          <a:p>
            <a:r>
              <a:rPr lang="tr-TR" sz="3200" dirty="0" smtClean="0"/>
              <a:t>Akran Arabuluculuğu Uygulamalarında Dikkat Edilmesi Gerekenler:</a:t>
            </a:r>
            <a:endParaRPr lang="tr-TR" sz="32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6146" name="Picture 2"/>
          <p:cNvPicPr>
            <a:picLocks noChangeAspect="1" noChangeArrowheads="1"/>
          </p:cNvPicPr>
          <p:nvPr/>
        </p:nvPicPr>
        <p:blipFill>
          <a:blip r:embed="rId3" cstate="print"/>
          <a:srcRect/>
          <a:stretch>
            <a:fillRect/>
          </a:stretch>
        </p:blipFill>
        <p:spPr bwMode="auto">
          <a:xfrm>
            <a:off x="2051720" y="2276872"/>
            <a:ext cx="4896544" cy="3456384"/>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548680"/>
            <a:ext cx="6800800" cy="5544616"/>
          </a:xfrm>
        </p:spPr>
        <p:style>
          <a:lnRef idx="2">
            <a:schemeClr val="accent3"/>
          </a:lnRef>
          <a:fillRef idx="1">
            <a:schemeClr val="lt1"/>
          </a:fillRef>
          <a:effectRef idx="0">
            <a:schemeClr val="accent3"/>
          </a:effectRef>
          <a:fontRef idx="minor">
            <a:schemeClr val="dk1"/>
          </a:fontRef>
        </p:style>
        <p:txBody>
          <a:bodyPr>
            <a:normAutofit/>
          </a:bodyPr>
          <a:lstStyle/>
          <a:p>
            <a:pPr algn="l">
              <a:buFont typeface="Wingdings" pitchFamily="2" charset="2"/>
              <a:buChar char="Ø"/>
            </a:pPr>
            <a:r>
              <a:rPr lang="tr-TR" sz="2400" dirty="0" smtClean="0">
                <a:solidFill>
                  <a:schemeClr val="tx1"/>
                </a:solidFill>
              </a:rPr>
              <a:t>Sürece okulun gereksinimlerini belirleyerek başlanmalıdır</a:t>
            </a:r>
          </a:p>
          <a:p>
            <a:pPr algn="l">
              <a:buFont typeface="Wingdings" pitchFamily="2" charset="2"/>
              <a:buChar char="Ø"/>
            </a:pPr>
            <a:r>
              <a:rPr lang="tr-TR" sz="2400" dirty="0" smtClean="0">
                <a:solidFill>
                  <a:schemeClr val="tx1"/>
                </a:solidFill>
              </a:rPr>
              <a:t>Okul yöneticilerinin desteği kesinlikle alınmalıdır </a:t>
            </a:r>
          </a:p>
          <a:p>
            <a:pPr algn="l">
              <a:buFont typeface="Wingdings" pitchFamily="2" charset="2"/>
              <a:buChar char="Ø"/>
            </a:pPr>
            <a:endParaRPr lang="tr-TR" sz="2400" dirty="0" smtClean="0">
              <a:solidFill>
                <a:schemeClr val="tx1"/>
              </a:solidFill>
            </a:endParaRPr>
          </a:p>
          <a:p>
            <a:pPr algn="l">
              <a:buFont typeface="Wingdings" pitchFamily="2" charset="2"/>
              <a:buChar char="Ø"/>
            </a:pPr>
            <a:r>
              <a:rPr lang="tr-TR" sz="2400" dirty="0" smtClean="0">
                <a:solidFill>
                  <a:schemeClr val="tx1"/>
                </a:solidFill>
              </a:rPr>
              <a:t>Okulun diğer tüm üyelerinin (veliler ve personel) programa aktif katılımı teşvik </a:t>
            </a:r>
            <a:r>
              <a:rPr lang="tr-TR" sz="2400" dirty="0" smtClean="0">
                <a:solidFill>
                  <a:schemeClr val="tx1"/>
                </a:solidFill>
              </a:rPr>
              <a:t>edilmelidir</a:t>
            </a:r>
            <a:endParaRPr lang="tr-TR" sz="2400" dirty="0" smtClean="0">
              <a:solidFill>
                <a:schemeClr val="tx1"/>
              </a:solidFill>
            </a:endParaRPr>
          </a:p>
          <a:p>
            <a:pPr algn="l">
              <a:buFont typeface="Wingdings" pitchFamily="2" charset="2"/>
              <a:buChar char="Ø"/>
            </a:pPr>
            <a:endParaRPr lang="tr-TR" sz="2400" dirty="0" smtClean="0">
              <a:solidFill>
                <a:schemeClr val="tx1"/>
              </a:solidFill>
            </a:endParaRPr>
          </a:p>
          <a:p>
            <a:pPr algn="l">
              <a:buFont typeface="Wingdings" pitchFamily="2" charset="2"/>
              <a:buChar char="Ø"/>
            </a:pPr>
            <a:r>
              <a:rPr lang="tr-TR" sz="2400" dirty="0" smtClean="0">
                <a:solidFill>
                  <a:schemeClr val="tx1"/>
                </a:solidFill>
              </a:rPr>
              <a:t>Uygulama uzun dönemli olacak şekilde düşünülmelidir</a:t>
            </a:r>
          </a:p>
          <a:p>
            <a:pPr algn="l">
              <a:buFont typeface="Wingdings" pitchFamily="2" charset="2"/>
              <a:buChar char="Ø"/>
            </a:pPr>
            <a:endParaRPr lang="tr-TR" sz="2400" dirty="0" smtClean="0">
              <a:solidFill>
                <a:schemeClr val="tx1"/>
              </a:solidFill>
            </a:endParaRPr>
          </a:p>
          <a:p>
            <a:pPr algn="l">
              <a:buFont typeface="Wingdings" pitchFamily="2" charset="2"/>
              <a:buChar char="Ø"/>
            </a:pPr>
            <a:r>
              <a:rPr lang="tr-TR" sz="2400" dirty="0" smtClean="0">
                <a:solidFill>
                  <a:schemeClr val="tx1"/>
                </a:solidFill>
              </a:rPr>
              <a:t>Arabuluculuk programı yapılandırırken program zamana yayılarak geliştirilmelidir</a:t>
            </a:r>
          </a:p>
          <a:p>
            <a:endParaRPr lang="tr-TR" sz="20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55576" y="548680"/>
            <a:ext cx="7416824" cy="504056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algn="l">
              <a:buFont typeface="Wingdings" pitchFamily="2" charset="2"/>
              <a:buChar char="Ø"/>
            </a:pPr>
            <a:endParaRPr lang="tr-TR" dirty="0" smtClean="0">
              <a:solidFill>
                <a:schemeClr val="tx1"/>
              </a:solidFill>
            </a:endParaRPr>
          </a:p>
          <a:p>
            <a:pPr algn="l">
              <a:buFont typeface="Wingdings" pitchFamily="2" charset="2"/>
              <a:buChar char="Ø"/>
            </a:pPr>
            <a:r>
              <a:rPr lang="tr-TR" dirty="0" smtClean="0">
                <a:solidFill>
                  <a:schemeClr val="tx1"/>
                </a:solidFill>
              </a:rPr>
              <a:t>Akran </a:t>
            </a:r>
            <a:r>
              <a:rPr lang="tr-TR" dirty="0" smtClean="0">
                <a:solidFill>
                  <a:schemeClr val="tx1"/>
                </a:solidFill>
              </a:rPr>
              <a:t>arabuluculuğun faydaları vurgulanmalıdır</a:t>
            </a:r>
          </a:p>
          <a:p>
            <a:pPr algn="l">
              <a:buFont typeface="Wingdings" pitchFamily="2" charset="2"/>
              <a:buChar char="Ø"/>
            </a:pPr>
            <a:endParaRPr lang="tr-TR" dirty="0" smtClean="0">
              <a:solidFill>
                <a:schemeClr val="tx1"/>
              </a:solidFill>
            </a:endParaRPr>
          </a:p>
          <a:p>
            <a:pPr algn="l">
              <a:buFont typeface="Wingdings" pitchFamily="2" charset="2"/>
              <a:buChar char="Ø"/>
            </a:pPr>
            <a:r>
              <a:rPr lang="tr-TR" dirty="0" smtClean="0">
                <a:solidFill>
                  <a:schemeClr val="tx1"/>
                </a:solidFill>
              </a:rPr>
              <a:t>Söylemek kadar uygulatılarak ve yaşatarak öğretilmelidir</a:t>
            </a:r>
          </a:p>
          <a:p>
            <a:pPr algn="l">
              <a:buFont typeface="Wingdings" pitchFamily="2" charset="2"/>
              <a:buChar char="Ø"/>
            </a:pPr>
            <a:endParaRPr lang="tr-TR" dirty="0" smtClean="0">
              <a:solidFill>
                <a:schemeClr val="tx1"/>
              </a:solidFill>
            </a:endParaRPr>
          </a:p>
          <a:p>
            <a:pPr algn="l">
              <a:buFont typeface="Wingdings" pitchFamily="2" charset="2"/>
              <a:buChar char="Ø"/>
            </a:pPr>
            <a:r>
              <a:rPr lang="tr-TR" dirty="0" smtClean="0">
                <a:solidFill>
                  <a:schemeClr val="tx1"/>
                </a:solidFill>
              </a:rPr>
              <a:t>Eğitim ve öğretim dönemine başlamadan önce tüm öğretmenlere ve yöneticilere “Anlaşmazlık Çözümü ve Akran-Arabuluculuk” eğitim programına ilişkin seminerler verilmelidir.</a:t>
            </a:r>
          </a:p>
          <a:p>
            <a:pPr algn="l">
              <a:buFont typeface="Wingdings" pitchFamily="2" charset="2"/>
              <a:buChar char="Ø"/>
            </a:pPr>
            <a:endParaRPr lang="tr-TR" dirty="0" smtClean="0">
              <a:solidFill>
                <a:schemeClr val="tx1"/>
              </a:solidFill>
            </a:endParaRPr>
          </a:p>
          <a:p>
            <a:pPr algn="l">
              <a:buFont typeface="Wingdings" pitchFamily="2" charset="2"/>
              <a:buChar char="Ø"/>
            </a:pPr>
            <a:r>
              <a:rPr lang="tr-TR" dirty="0" smtClean="0">
                <a:solidFill>
                  <a:schemeClr val="tx1"/>
                </a:solidFill>
              </a:rPr>
              <a:t>Arabulucu öğrencilerin seçiminde temel ölçüt, öğrenci görüşleri olmalıdır</a:t>
            </a:r>
            <a:r>
              <a:rPr lang="tr-TR" dirty="0" smtClean="0">
                <a:solidFill>
                  <a:schemeClr val="tx1"/>
                </a:solidFill>
              </a:rPr>
              <a:t>.</a:t>
            </a:r>
          </a:p>
          <a:p>
            <a:pPr algn="l">
              <a:buFont typeface="Wingdings" pitchFamily="2" charset="2"/>
              <a:buChar char="Ø"/>
            </a:pPr>
            <a:endParaRPr lang="tr-TR" dirty="0" smtClean="0">
              <a:solidFill>
                <a:schemeClr val="tx1"/>
              </a:solidFill>
            </a:endParaRPr>
          </a:p>
          <a:p>
            <a:pPr algn="l"/>
            <a:endParaRPr lang="tr-TR" dirty="0" smtClean="0">
              <a:solidFill>
                <a:schemeClr val="tx1"/>
              </a:solidFill>
            </a:endParaRP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5361" name="Picture 1"/>
          <p:cNvPicPr>
            <a:picLocks noChangeAspect="1" noChangeArrowheads="1"/>
          </p:cNvPicPr>
          <p:nvPr/>
        </p:nvPicPr>
        <p:blipFill>
          <a:blip r:embed="rId3" cstate="print"/>
          <a:srcRect/>
          <a:stretch>
            <a:fillRect/>
          </a:stretch>
        </p:blipFill>
        <p:spPr bwMode="auto">
          <a:xfrm>
            <a:off x="6516216" y="1052736"/>
            <a:ext cx="2364482" cy="4464496"/>
          </a:xfrm>
          <a:prstGeom prst="rect">
            <a:avLst/>
          </a:prstGeom>
          <a:noFill/>
          <a:ln w="9525">
            <a:noFill/>
            <a:miter lim="800000"/>
            <a:headEnd/>
            <a:tailEnd/>
          </a:ln>
        </p:spPr>
      </p:pic>
      <p:sp>
        <p:nvSpPr>
          <p:cNvPr id="5" name="4 Dikdörtgen"/>
          <p:cNvSpPr/>
          <p:nvPr/>
        </p:nvSpPr>
        <p:spPr>
          <a:xfrm>
            <a:off x="395536" y="1052736"/>
            <a:ext cx="5832648" cy="452431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Wingdings" pitchFamily="2" charset="2"/>
              <a:buChar char="Ø"/>
            </a:pPr>
            <a:r>
              <a:rPr lang="tr-TR" dirty="0" smtClean="0"/>
              <a:t>Sınıflardan seçilen arabulucu öğrenciler, ikişerli olarak ve ikişer hafta arabuluculuk rozetlerini takarak arabuluculuk yapmalıdır</a:t>
            </a:r>
          </a:p>
          <a:p>
            <a:pPr>
              <a:buFont typeface="Wingdings" pitchFamily="2" charset="2"/>
              <a:buChar char="Ø"/>
            </a:pPr>
            <a:endParaRPr lang="tr-TR" dirty="0" smtClean="0"/>
          </a:p>
          <a:p>
            <a:pPr>
              <a:buFont typeface="Wingdings" pitchFamily="2" charset="2"/>
              <a:buChar char="Ø"/>
            </a:pPr>
            <a:r>
              <a:rPr lang="tr-TR" dirty="0" smtClean="0"/>
              <a:t>Okulda arabulucu öğrenciler tarafından kullanılmak üzere akran-arabulucululuk odası açılmalıdır</a:t>
            </a:r>
          </a:p>
          <a:p>
            <a:pPr>
              <a:buFont typeface="Wingdings" pitchFamily="2" charset="2"/>
              <a:buChar char="Ø"/>
            </a:pPr>
            <a:endParaRPr lang="tr-TR" dirty="0" smtClean="0"/>
          </a:p>
          <a:p>
            <a:pPr>
              <a:buFont typeface="Wingdings" pitchFamily="2" charset="2"/>
              <a:buChar char="Ø"/>
            </a:pPr>
            <a:r>
              <a:rPr lang="tr-TR" dirty="0" smtClean="0"/>
              <a:t>Tüm sınıflara o sınıfın arabulucu öğrencilerinin adlarının ve nöbet takvimi yer aldığı çerçeveler asılmalıdır</a:t>
            </a:r>
          </a:p>
          <a:p>
            <a:pPr>
              <a:buFont typeface="Wingdings" pitchFamily="2" charset="2"/>
              <a:buChar char="Ø"/>
            </a:pPr>
            <a:endParaRPr lang="tr-TR" dirty="0" smtClean="0"/>
          </a:p>
          <a:p>
            <a:pPr>
              <a:buFont typeface="Wingdings" pitchFamily="2" charset="2"/>
              <a:buChar char="Ø"/>
            </a:pPr>
            <a:r>
              <a:rPr lang="tr-TR" dirty="0" smtClean="0"/>
              <a:t>Öğretmenler öğrencileri arabulucuya gitme konusunda desteklemelidir</a:t>
            </a:r>
          </a:p>
          <a:p>
            <a:pPr>
              <a:buFont typeface="Wingdings" pitchFamily="2" charset="2"/>
              <a:buChar char="Ø"/>
            </a:pPr>
            <a:endParaRPr lang="tr-TR" dirty="0" smtClean="0"/>
          </a:p>
          <a:p>
            <a:pPr>
              <a:buFont typeface="Wingdings" pitchFamily="2" charset="2"/>
              <a:buChar char="Ø"/>
            </a:pPr>
            <a:r>
              <a:rPr lang="tr-TR" dirty="0" smtClean="0"/>
              <a:t>Arabuluculuk odasının düzenlenmesinden işletilmesine kadar her aşamasında arabulucu öğrenciler sorumluluk almalıdır.</a:t>
            </a:r>
            <a:endParaRPr lang="tr-TR" dirty="0"/>
          </a:p>
        </p:txBody>
      </p:sp>
    </p:spTree>
    <p:extLst>
      <p:ext uri="{BB962C8B-B14F-4D97-AF65-F5344CB8AC3E}">
        <p14:creationId xmlns:p14="http://schemas.microsoft.com/office/powerpoint/2010/main" xmlns="" val="1052502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75656" y="908720"/>
            <a:ext cx="6120680" cy="4752528"/>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tr-TR" sz="2700" dirty="0" smtClean="0"/>
              <a:t> Toplumun diğer kesimlerinde olduğu gibi okullarda da pek çok öğrenci kendini gündelik yaşamında güvende ve huzurlu hissetmemekte, hatta değişik tehditlerle karşı karşıya kalmaktadır. </a:t>
            </a:r>
            <a:br>
              <a:rPr lang="tr-TR" sz="2700" dirty="0" smtClean="0"/>
            </a:br>
            <a:r>
              <a:rPr lang="tr-TR" sz="2700" dirty="0" smtClean="0"/>
              <a:t/>
            </a:r>
            <a:br>
              <a:rPr lang="tr-TR" sz="2700" dirty="0" smtClean="0"/>
            </a:br>
            <a:r>
              <a:rPr lang="tr-TR" sz="2700" dirty="0" smtClean="0"/>
              <a:t/>
            </a:r>
            <a:br>
              <a:rPr lang="tr-TR" sz="2700" dirty="0" smtClean="0"/>
            </a:br>
            <a:endParaRPr lang="tr-TR" sz="27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980728"/>
            <a:ext cx="6480720" cy="4608512"/>
          </a:xfrm>
        </p:spPr>
        <p:style>
          <a:lnRef idx="1">
            <a:schemeClr val="accent5"/>
          </a:lnRef>
          <a:fillRef idx="2">
            <a:schemeClr val="accent5"/>
          </a:fillRef>
          <a:effectRef idx="1">
            <a:schemeClr val="accent5"/>
          </a:effectRef>
          <a:fontRef idx="minor">
            <a:schemeClr val="dk1"/>
          </a:fontRef>
        </p:style>
        <p:txBody>
          <a:bodyPr>
            <a:noAutofit/>
          </a:bodyPr>
          <a:lstStyle/>
          <a:p>
            <a:pPr algn="l"/>
            <a:r>
              <a:rPr lang="tr-TR" sz="2800" dirty="0" smtClean="0"/>
              <a:t>Arabulucu öğrencilerin seçiminde temel ölçüt, öğrenci görüşleri olmalıdır. Öğretmenlerin beğendiği, sevdiği, takdir ettiği ve önemsediği öğrenciler çoğu zaman öğrencilerin çoğunluğu tarafından da aynı şekilde kabul edilmeyebilirler. </a:t>
            </a:r>
            <a:endParaRPr lang="tr-TR" sz="28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4098" name="Picture 2"/>
          <p:cNvPicPr>
            <a:picLocks noChangeAspect="1" noChangeArrowheads="1"/>
          </p:cNvPicPr>
          <p:nvPr/>
        </p:nvPicPr>
        <p:blipFill>
          <a:blip r:embed="rId3" cstate="print"/>
          <a:srcRect/>
          <a:stretch>
            <a:fillRect/>
          </a:stretch>
        </p:blipFill>
        <p:spPr bwMode="auto">
          <a:xfrm>
            <a:off x="467544" y="1340768"/>
            <a:ext cx="3563888" cy="3960440"/>
          </a:xfrm>
          <a:prstGeom prst="rect">
            <a:avLst/>
          </a:prstGeom>
          <a:noFill/>
          <a:ln w="9525">
            <a:noFill/>
            <a:miter lim="800000"/>
            <a:headEnd/>
            <a:tailEnd/>
          </a:ln>
        </p:spPr>
      </p:pic>
      <p:sp>
        <p:nvSpPr>
          <p:cNvPr id="6" name="5 Dikdörtgen"/>
          <p:cNvSpPr/>
          <p:nvPr/>
        </p:nvSpPr>
        <p:spPr>
          <a:xfrm>
            <a:off x="3851920" y="1340768"/>
            <a:ext cx="4572000"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endParaRPr lang="tr-TR" sz="2800" dirty="0" smtClean="0"/>
          </a:p>
          <a:p>
            <a:r>
              <a:rPr lang="tr-TR" sz="2800" dirty="0" smtClean="0"/>
              <a:t>Özellikle </a:t>
            </a:r>
            <a:r>
              <a:rPr lang="tr-TR" sz="2800" dirty="0" smtClean="0"/>
              <a:t>arabuluculuk yapan öğrenciler açısından, akran arabuluculuğun faydalarına ilişkin olarak şunlar sayılabilir</a:t>
            </a:r>
            <a:r>
              <a:rPr lang="tr-TR" sz="2800" dirty="0" smtClean="0"/>
              <a:t>:</a:t>
            </a:r>
          </a:p>
          <a:p>
            <a:endParaRPr lang="tr-TR" sz="2800" dirty="0" smtClean="0"/>
          </a:p>
          <a:p>
            <a:endParaRPr lang="tr-TR" sz="2800" dirty="0" smtClean="0"/>
          </a:p>
          <a:p>
            <a:endParaRPr lang="tr-TR" sz="2800" dirty="0" smtClean="0"/>
          </a:p>
          <a:p>
            <a:endParaRPr lang="tr-TR" sz="2800" dirty="0"/>
          </a:p>
        </p:txBody>
      </p:sp>
    </p:spTree>
    <p:extLst>
      <p:ext uri="{BB962C8B-B14F-4D97-AF65-F5344CB8AC3E}">
        <p14:creationId xmlns:p14="http://schemas.microsoft.com/office/powerpoint/2010/main" xmlns="" val="105250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908720"/>
            <a:ext cx="4824536" cy="4320480"/>
          </a:xfrm>
        </p:spPr>
        <p:style>
          <a:lnRef idx="2">
            <a:schemeClr val="accent6"/>
          </a:lnRef>
          <a:fillRef idx="1">
            <a:schemeClr val="lt1"/>
          </a:fillRef>
          <a:effectRef idx="0">
            <a:schemeClr val="accent6"/>
          </a:effectRef>
          <a:fontRef idx="minor">
            <a:schemeClr val="dk1"/>
          </a:fontRef>
        </p:style>
        <p:txBody>
          <a:bodyPr>
            <a:normAutofit fontScale="77500" lnSpcReduction="20000"/>
          </a:bodyPr>
          <a:lstStyle/>
          <a:p>
            <a:endParaRPr lang="tr-TR" dirty="0" smtClean="0"/>
          </a:p>
          <a:p>
            <a:pPr algn="l">
              <a:buFont typeface="Wingdings" pitchFamily="2" charset="2"/>
              <a:buChar char="ü"/>
            </a:pPr>
            <a:r>
              <a:rPr lang="tr-TR" sz="3100" dirty="0" smtClean="0">
                <a:solidFill>
                  <a:schemeClr val="tx1"/>
                </a:solidFill>
              </a:rPr>
              <a:t>Arabulucu öğrenci </a:t>
            </a:r>
            <a:r>
              <a:rPr lang="tr-TR" sz="3100" b="1" dirty="0" smtClean="0">
                <a:solidFill>
                  <a:schemeClr val="tx1"/>
                </a:solidFill>
              </a:rPr>
              <a:t>liderlik becerilerini geliştirecektir. </a:t>
            </a:r>
          </a:p>
          <a:p>
            <a:pPr algn="l">
              <a:buFont typeface="Wingdings" pitchFamily="2" charset="2"/>
              <a:buChar char="ü"/>
            </a:pPr>
            <a:endParaRPr lang="tr-TR" sz="3100" b="1" dirty="0" smtClean="0">
              <a:solidFill>
                <a:schemeClr val="tx1"/>
              </a:solidFill>
            </a:endParaRPr>
          </a:p>
          <a:p>
            <a:pPr algn="l">
              <a:buFont typeface="Wingdings" pitchFamily="2" charset="2"/>
              <a:buChar char="ü"/>
            </a:pPr>
            <a:r>
              <a:rPr lang="tr-TR" sz="3100" dirty="0" smtClean="0">
                <a:solidFill>
                  <a:schemeClr val="tx1"/>
                </a:solidFill>
              </a:rPr>
              <a:t> Arabulucu öğrenci yaşamının her noktasına taşıyacağı </a:t>
            </a:r>
            <a:r>
              <a:rPr lang="tr-TR" sz="3100" b="1" dirty="0" smtClean="0">
                <a:solidFill>
                  <a:schemeClr val="tx1"/>
                </a:solidFill>
              </a:rPr>
              <a:t>iletişim, konuşma ve eleştirel düşünme becerilerini geliştirecektir. </a:t>
            </a:r>
          </a:p>
          <a:p>
            <a:pPr algn="l">
              <a:buFont typeface="Wingdings" pitchFamily="2" charset="2"/>
              <a:buChar char="ü"/>
            </a:pPr>
            <a:endParaRPr lang="tr-TR" sz="3100" b="1" dirty="0" smtClean="0">
              <a:solidFill>
                <a:schemeClr val="tx1"/>
              </a:solidFill>
            </a:endParaRPr>
          </a:p>
          <a:p>
            <a:pPr algn="l">
              <a:buFont typeface="Wingdings" pitchFamily="2" charset="2"/>
              <a:buChar char="ü"/>
            </a:pPr>
            <a:r>
              <a:rPr lang="tr-TR" sz="3100" dirty="0" smtClean="0">
                <a:solidFill>
                  <a:schemeClr val="tx1"/>
                </a:solidFill>
              </a:rPr>
              <a:t> Arabulucu öğrenci </a:t>
            </a:r>
            <a:r>
              <a:rPr lang="tr-TR" sz="3100" b="1" dirty="0" smtClean="0">
                <a:solidFill>
                  <a:schemeClr val="tx1"/>
                </a:solidFill>
              </a:rPr>
              <a:t>öz denetimini, öz yönetimini, öz saygısını ve öz güvenini geliştirecektir. </a:t>
            </a:r>
          </a:p>
          <a:p>
            <a:pPr algn="l">
              <a:buFont typeface="Wingdings" pitchFamily="2" charset="2"/>
              <a:buChar char="ü"/>
            </a:pPr>
            <a:endParaRPr lang="tr-TR" b="1" dirty="0" smtClean="0">
              <a:solidFill>
                <a:schemeClr val="tx1"/>
              </a:solidFill>
            </a:endParaRPr>
          </a:p>
          <a:p>
            <a:pPr algn="l">
              <a:buFont typeface="Wingdings" pitchFamily="2" charset="2"/>
              <a:buChar char="ü"/>
            </a:pP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2050" name="Picture 2"/>
          <p:cNvPicPr>
            <a:picLocks noChangeAspect="1" noChangeArrowheads="1"/>
          </p:cNvPicPr>
          <p:nvPr/>
        </p:nvPicPr>
        <p:blipFill>
          <a:blip r:embed="rId3" cstate="print"/>
          <a:srcRect/>
          <a:stretch>
            <a:fillRect/>
          </a:stretch>
        </p:blipFill>
        <p:spPr bwMode="auto">
          <a:xfrm>
            <a:off x="5436096" y="908720"/>
            <a:ext cx="3162300" cy="4320480"/>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827584" y="764704"/>
            <a:ext cx="7200800" cy="4752528"/>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l">
              <a:buFont typeface="Wingdings" pitchFamily="2" charset="2"/>
              <a:buChar char="ü"/>
            </a:pPr>
            <a:endParaRPr lang="tr-TR" dirty="0" smtClean="0">
              <a:solidFill>
                <a:schemeClr val="tx1"/>
              </a:solidFill>
            </a:endParaRPr>
          </a:p>
          <a:p>
            <a:pPr algn="l">
              <a:buFont typeface="Wingdings" pitchFamily="2" charset="2"/>
              <a:buChar char="ü"/>
            </a:pPr>
            <a:r>
              <a:rPr lang="tr-TR" dirty="0" smtClean="0">
                <a:solidFill>
                  <a:schemeClr val="tx1"/>
                </a:solidFill>
              </a:rPr>
              <a:t>Arabulucu </a:t>
            </a:r>
            <a:r>
              <a:rPr lang="tr-TR" dirty="0" smtClean="0">
                <a:solidFill>
                  <a:schemeClr val="tx1"/>
                </a:solidFill>
              </a:rPr>
              <a:t>öğrencinin arkadaşları arasındaki </a:t>
            </a:r>
            <a:r>
              <a:rPr lang="tr-TR" b="1" dirty="0" smtClean="0">
                <a:solidFill>
                  <a:schemeClr val="tx1"/>
                </a:solidFill>
              </a:rPr>
              <a:t>önemi ve etkisi artacaktır.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 Arabuluculuk, öğrencileri sorunlarını yapıcı çözme konusunda </a:t>
            </a:r>
            <a:r>
              <a:rPr lang="tr-TR" b="1" dirty="0" smtClean="0">
                <a:solidFill>
                  <a:schemeClr val="tx1"/>
                </a:solidFill>
              </a:rPr>
              <a:t>adanmışlıklarını arttıracaktır.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 Arabulucu öğrenci, </a:t>
            </a:r>
            <a:r>
              <a:rPr lang="tr-TR" b="1" dirty="0" smtClean="0">
                <a:solidFill>
                  <a:schemeClr val="tx1"/>
                </a:solidFill>
              </a:rPr>
              <a:t>yaşamının ve kariyerinin her noktasına taşıyacağı müzakere, diyalog ve sorun çözme becerilerini geliştirecek ve ilerletecektir.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Öğrenciler kendi anlaşmazlıklarını çözmede daha fazla </a:t>
            </a:r>
            <a:r>
              <a:rPr lang="tr-TR" b="1" dirty="0" smtClean="0">
                <a:solidFill>
                  <a:schemeClr val="tx1"/>
                </a:solidFill>
              </a:rPr>
              <a:t>sorumluluk alacaklardır. </a:t>
            </a:r>
            <a:endParaRPr lang="tr-TR" b="1" dirty="0" smtClean="0">
              <a:solidFill>
                <a:schemeClr val="tx1"/>
              </a:solidFill>
            </a:endParaRPr>
          </a:p>
          <a:p>
            <a:pPr algn="l"/>
            <a:endParaRPr lang="tr-TR" b="1" dirty="0" smtClean="0">
              <a:solidFill>
                <a:schemeClr val="tx1"/>
              </a:solidFill>
            </a:endParaRPr>
          </a:p>
          <a:p>
            <a:pPr algn="l">
              <a:buFont typeface="Wingdings" pitchFamily="2" charset="2"/>
              <a:buChar char="ü"/>
            </a:pPr>
            <a:endParaRPr lang="tr-TR" b="1" dirty="0" smtClean="0">
              <a:solidFill>
                <a:schemeClr val="tx1"/>
              </a:solidFill>
            </a:endParaRP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948264" y="5805264"/>
            <a:ext cx="1643042" cy="785818"/>
          </a:xfrm>
          <a:prstGeom prst="ellipse">
            <a:avLst/>
          </a:prstGeom>
          <a:ln>
            <a:noFill/>
          </a:ln>
          <a:effectLst>
            <a:softEdge rad="112500"/>
          </a:effectLst>
        </p:spPr>
      </p:pic>
      <p:pic>
        <p:nvPicPr>
          <p:cNvPr id="11266" name="Picture 2" descr="iletisim engelleri 02"/>
          <p:cNvPicPr>
            <a:picLocks noChangeAspect="1" noChangeArrowheads="1"/>
          </p:cNvPicPr>
          <p:nvPr/>
        </p:nvPicPr>
        <p:blipFill>
          <a:blip r:embed="rId3" cstate="print"/>
          <a:srcRect/>
          <a:stretch>
            <a:fillRect/>
          </a:stretch>
        </p:blipFill>
        <p:spPr bwMode="auto">
          <a:xfrm>
            <a:off x="5004048" y="764704"/>
            <a:ext cx="3733800" cy="4968552"/>
          </a:xfrm>
          <a:prstGeom prst="rect">
            <a:avLst/>
          </a:prstGeom>
          <a:noFill/>
        </p:spPr>
      </p:pic>
      <p:sp>
        <p:nvSpPr>
          <p:cNvPr id="5" name="4 Dikdörtgen"/>
          <p:cNvSpPr/>
          <p:nvPr/>
        </p:nvSpPr>
        <p:spPr>
          <a:xfrm>
            <a:off x="467544" y="764704"/>
            <a:ext cx="4536504" cy="49859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buFont typeface="Wingdings" pitchFamily="2" charset="2"/>
              <a:buChar char="ü"/>
            </a:pPr>
            <a:r>
              <a:rPr lang="tr-TR" sz="2000" dirty="0" smtClean="0"/>
              <a:t>Arabuluculuk süreci, öğrencilere </a:t>
            </a:r>
            <a:r>
              <a:rPr lang="tr-TR" sz="2000" b="1" dirty="0" smtClean="0"/>
              <a:t>duygularını paylaşma, diğer öğrencileri anlama, empati ve gereksinimlerini olumlu yöntemlerle karşılama yollarını kazandırır. </a:t>
            </a:r>
          </a:p>
          <a:p>
            <a:pPr>
              <a:buFont typeface="Wingdings" pitchFamily="2" charset="2"/>
              <a:buChar char="ü"/>
            </a:pPr>
            <a:endParaRPr lang="tr-TR" sz="2000" b="1" dirty="0" smtClean="0"/>
          </a:p>
          <a:p>
            <a:pPr>
              <a:buFont typeface="Wingdings" pitchFamily="2" charset="2"/>
              <a:buChar char="ü"/>
            </a:pPr>
            <a:r>
              <a:rPr lang="tr-TR" sz="2000" dirty="0" smtClean="0"/>
              <a:t> Öğretmenler, öğrenciler arasındaki anlaşmazlıkları çözmek ve istenmeyen davranışları yönetmek için </a:t>
            </a:r>
            <a:r>
              <a:rPr lang="tr-TR" sz="2000" b="1" dirty="0" smtClean="0"/>
              <a:t>daha az zaman ve enerji harcayacaklardır. Tükenmişlikleri azalacaktır. </a:t>
            </a:r>
          </a:p>
          <a:p>
            <a:pPr>
              <a:buFont typeface="Wingdings" pitchFamily="2" charset="2"/>
              <a:buChar char="ü"/>
            </a:pPr>
            <a:endParaRPr lang="tr-TR" sz="2000" b="1" dirty="0" smtClean="0"/>
          </a:p>
          <a:p>
            <a:pPr>
              <a:buFont typeface="Wingdings" pitchFamily="2" charset="2"/>
              <a:buChar char="ü"/>
            </a:pPr>
            <a:r>
              <a:rPr lang="tr-TR" sz="2000" dirty="0" smtClean="0"/>
              <a:t>Akran arabuluculuğu güce dayalı </a:t>
            </a:r>
            <a:r>
              <a:rPr lang="tr-TR" sz="2000" b="1" dirty="0" smtClean="0"/>
              <a:t>otoriter, cezalandırıcı disiplin yaklaşımını azaltacak, onarıcı olanı arttıracaktır. </a:t>
            </a:r>
          </a:p>
          <a:p>
            <a:pPr>
              <a:buFont typeface="Wingdings" pitchFamily="2" charset="2"/>
              <a:buChar char="ü"/>
            </a:pPr>
            <a:endParaRPr lang="tr-TR" b="1" dirty="0" smtClean="0"/>
          </a:p>
        </p:txBody>
      </p:sp>
    </p:spTree>
    <p:extLst>
      <p:ext uri="{BB962C8B-B14F-4D97-AF65-F5344CB8AC3E}">
        <p14:creationId xmlns:p14="http://schemas.microsoft.com/office/powerpoint/2010/main" xmlns="" val="105250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683568" y="1268760"/>
            <a:ext cx="5360640" cy="4082008"/>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algn="l">
              <a:buFont typeface="Wingdings" pitchFamily="2" charset="2"/>
              <a:buChar char="ü"/>
            </a:pPr>
            <a:r>
              <a:rPr lang="tr-TR" dirty="0" smtClean="0">
                <a:solidFill>
                  <a:schemeClr val="tx1"/>
                </a:solidFill>
              </a:rPr>
              <a:t>Akran arabuluculuğu öğrenciler ve öğretmenler arasında yaşanan </a:t>
            </a:r>
            <a:r>
              <a:rPr lang="tr-TR" b="1" dirty="0" smtClean="0">
                <a:solidFill>
                  <a:schemeClr val="tx1"/>
                </a:solidFill>
              </a:rPr>
              <a:t>tansiyonu düşürecektir.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Akran arabuluculuğu öğrenci-öğrenci ve öğrenci-öğretmen arasındaki </a:t>
            </a:r>
            <a:r>
              <a:rPr lang="tr-TR" b="1" dirty="0" smtClean="0">
                <a:solidFill>
                  <a:schemeClr val="tx1"/>
                </a:solidFill>
              </a:rPr>
              <a:t>ilişkilerin daha olumlu ve yapıcı geçmesine neden olacağı için okul iklimini olumlu yönde etkileyecektir.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 Öğretmenlerin, </a:t>
            </a:r>
            <a:r>
              <a:rPr lang="tr-TR" b="1" dirty="0" smtClean="0">
                <a:solidFill>
                  <a:schemeClr val="tx1"/>
                </a:solidFill>
              </a:rPr>
              <a:t>öğretime öğrencilerin de öğrenmeye ayırdıkları zamanı arttıracaktır. </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6084168" y="1268760"/>
            <a:ext cx="2841501" cy="410445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71600" y="1052736"/>
            <a:ext cx="6400800" cy="4586064"/>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endParaRPr lang="tr-TR" dirty="0" smtClean="0"/>
          </a:p>
          <a:p>
            <a:pPr algn="l">
              <a:buFont typeface="Wingdings" pitchFamily="2" charset="2"/>
              <a:buChar char="ü"/>
            </a:pPr>
            <a:r>
              <a:rPr lang="tr-TR" dirty="0" smtClean="0">
                <a:solidFill>
                  <a:schemeClr val="tx1"/>
                </a:solidFill>
              </a:rPr>
              <a:t>Okulda öğrenciler, </a:t>
            </a:r>
            <a:r>
              <a:rPr lang="tr-TR" b="1" dirty="0" smtClean="0">
                <a:solidFill>
                  <a:schemeClr val="tx1"/>
                </a:solidFill>
              </a:rPr>
              <a:t>kişiler arası çatışmaları daha pozitif ve yapıcı olarak yorumlayacaklardır, dolayısıyla da çatışmaların daha işbirlikli yönetimine yöneleceklerdir.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 Okul </a:t>
            </a:r>
            <a:r>
              <a:rPr lang="tr-TR" b="1" dirty="0" smtClean="0">
                <a:solidFill>
                  <a:schemeClr val="tx1"/>
                </a:solidFill>
              </a:rPr>
              <a:t>disiplin sorunlarının öğretmenler ve okul yöneticileri üzerinde oluşturduğu baskı azalacaktır; disiplin sorunları ve bu sorunlara ayrılan zaman azalacaktır. </a:t>
            </a:r>
          </a:p>
          <a:p>
            <a:pPr algn="l">
              <a:buFont typeface="Wingdings" pitchFamily="2" charset="2"/>
              <a:buChar char="ü"/>
            </a:pPr>
            <a:endParaRPr lang="tr-TR" b="1" dirty="0" smtClean="0">
              <a:solidFill>
                <a:schemeClr val="tx1"/>
              </a:solidFill>
            </a:endParaRPr>
          </a:p>
          <a:p>
            <a:pPr algn="l">
              <a:buFont typeface="Wingdings" pitchFamily="2" charset="2"/>
              <a:buChar char="ü"/>
            </a:pPr>
            <a:r>
              <a:rPr lang="tr-TR" dirty="0" smtClean="0">
                <a:solidFill>
                  <a:schemeClr val="tx1"/>
                </a:solidFill>
              </a:rPr>
              <a:t> Çatışma çözümü ve akran arabuluculuk eğitimi, sınıf ve okul atmosferini geliştirecektir. </a:t>
            </a:r>
            <a:r>
              <a:rPr lang="tr-TR" b="1" dirty="0" smtClean="0">
                <a:solidFill>
                  <a:schemeClr val="tx1"/>
                </a:solidFill>
              </a:rPr>
              <a:t>Okulda tansiyon düşecektir. </a:t>
            </a:r>
          </a:p>
          <a:p>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564904"/>
            <a:ext cx="7772400" cy="1470025"/>
          </a:xfrm>
        </p:spPr>
        <p:style>
          <a:lnRef idx="1">
            <a:schemeClr val="accent4"/>
          </a:lnRef>
          <a:fillRef idx="2">
            <a:schemeClr val="accent4"/>
          </a:fillRef>
          <a:effectRef idx="1">
            <a:schemeClr val="accent4"/>
          </a:effectRef>
          <a:fontRef idx="minor">
            <a:schemeClr val="dk1"/>
          </a:fontRef>
        </p:style>
        <p:txBody>
          <a:bodyPr>
            <a:normAutofit/>
          </a:bodyPr>
          <a:lstStyle/>
          <a:p>
            <a:r>
              <a:rPr lang="tr-TR" sz="2800" dirty="0" smtClean="0"/>
              <a:t>Arabulucu öğrenci belirlenirken </a:t>
            </a:r>
            <a:r>
              <a:rPr lang="tr-TR" sz="2800" b="1" dirty="0" err="1" smtClean="0"/>
              <a:t>sosyometriden</a:t>
            </a:r>
            <a:r>
              <a:rPr lang="tr-TR" sz="2800" b="1" dirty="0" smtClean="0"/>
              <a:t> yararlanılmalıdır. Her bir sınıftaki öğrencilere aşağıdaki form kullanılabilir:</a:t>
            </a:r>
            <a:endParaRPr lang="tr-TR" sz="28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
        <p:nvSpPr>
          <p:cNvPr id="5" name="4 Dikdörtgen"/>
          <p:cNvSpPr/>
          <p:nvPr/>
        </p:nvSpPr>
        <p:spPr>
          <a:xfrm>
            <a:off x="2195736" y="548680"/>
            <a:ext cx="4662264" cy="5262979"/>
          </a:xfrm>
          <a:prstGeom prst="rect">
            <a:avLst/>
          </a:prstGeom>
        </p:spPr>
        <p:txBody>
          <a:bodyPr wrap="square">
            <a:spAutoFit/>
          </a:bodyPr>
          <a:lstStyle/>
          <a:p>
            <a:r>
              <a:rPr lang="tr-TR" sz="1600" b="1" dirty="0" smtClean="0"/>
              <a:t>Arabulucu öğrencilerin seçimi 	</a:t>
            </a:r>
          </a:p>
          <a:p>
            <a:r>
              <a:rPr lang="tr-TR" sz="1600" b="1" i="1" dirty="0" smtClean="0"/>
              <a:t>“Herhangi bir sınıf arkadaşınızla, aranızda yaşadığınız bir anlaşmazlığı, kavgayı ya da çekişmeyi yapıcı ve barışçıl olarak yönetmek için yardım almak istediğin ve güvendiğin 3 sınıf arkadaşın kimdir?” </a:t>
            </a:r>
          </a:p>
          <a:p>
            <a:r>
              <a:rPr lang="tr-TR" sz="1600" b="1" dirty="0" smtClean="0"/>
              <a:t>1: ....................................................................................................... </a:t>
            </a:r>
          </a:p>
          <a:p>
            <a:r>
              <a:rPr lang="tr-TR" sz="1600" b="1" dirty="0" smtClean="0"/>
              <a:t>2: ....................................................................................................... </a:t>
            </a:r>
          </a:p>
          <a:p>
            <a:r>
              <a:rPr lang="tr-TR" sz="1600" b="1" dirty="0" smtClean="0"/>
              <a:t>3: ....................................................................................................... 	</a:t>
            </a:r>
          </a:p>
          <a:p>
            <a:r>
              <a:rPr lang="tr-TR" sz="1600" dirty="0" smtClean="0"/>
              <a:t>Öğrencilerin yazmış oldukları "</a:t>
            </a:r>
            <a:r>
              <a:rPr lang="tr-TR" sz="1600" b="1" dirty="0" smtClean="0"/>
              <a:t>3" öğrenci isimlerinin frekansı, sınıfta öğrencilerin gözü önünde alınarak, en çok tercih edilen öğrenciler, kabul ettikleri ve gönüllü oldukları takdirde "sınıf arabulucusu" olarak belirlenmelidir. Daha sonra bu öğrencilere “anlaşmazlık çözümü, akran arabuluculuk eğitim programı” kullanılarak eğitim verilmelidir. 	</a:t>
            </a:r>
          </a:p>
        </p:txBody>
      </p:sp>
      <p:graphicFrame>
        <p:nvGraphicFramePr>
          <p:cNvPr id="8" name="7 Tablo"/>
          <p:cNvGraphicFramePr>
            <a:graphicFrameLocks noGrp="1"/>
          </p:cNvGraphicFramePr>
          <p:nvPr/>
        </p:nvGraphicFramePr>
        <p:xfrm>
          <a:off x="2166425" y="404665"/>
          <a:ext cx="4726744" cy="5433428"/>
        </p:xfrm>
        <a:graphic>
          <a:graphicData uri="http://schemas.openxmlformats.org/drawingml/2006/table">
            <a:tbl>
              <a:tblPr/>
              <a:tblGrid>
                <a:gridCol w="4726744"/>
              </a:tblGrid>
              <a:tr h="5433428">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extLst>
      <p:ext uri="{BB962C8B-B14F-4D97-AF65-F5344CB8AC3E}">
        <p14:creationId xmlns:p14="http://schemas.microsoft.com/office/powerpoint/2010/main" xmlns="" val="1052502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412776"/>
            <a:ext cx="7772400" cy="1470025"/>
          </a:xfrm>
        </p:spPr>
        <p:style>
          <a:lnRef idx="1">
            <a:schemeClr val="accent3"/>
          </a:lnRef>
          <a:fillRef idx="2">
            <a:schemeClr val="accent3"/>
          </a:fillRef>
          <a:effectRef idx="1">
            <a:schemeClr val="accent3"/>
          </a:effectRef>
          <a:fontRef idx="minor">
            <a:schemeClr val="dk1"/>
          </a:fontRef>
        </p:style>
        <p:txBody>
          <a:bodyPr/>
          <a:lstStyle/>
          <a:p>
            <a:r>
              <a:rPr lang="tr-TR" dirty="0" smtClean="0"/>
              <a:t>KATILIMINIZ VE SABRINIZ İÇİN TEŞEKKÜRLER</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6146" name="Picture 2"/>
          <p:cNvPicPr>
            <a:picLocks noChangeAspect="1" noChangeArrowheads="1"/>
          </p:cNvPicPr>
          <p:nvPr/>
        </p:nvPicPr>
        <p:blipFill>
          <a:blip r:embed="rId3" cstate="print"/>
          <a:srcRect/>
          <a:stretch>
            <a:fillRect/>
          </a:stretch>
        </p:blipFill>
        <p:spPr bwMode="auto">
          <a:xfrm>
            <a:off x="1259632" y="3068960"/>
            <a:ext cx="6444208" cy="2281436"/>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836712"/>
            <a:ext cx="6616824" cy="2256656"/>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l"/>
            <a:r>
              <a:rPr lang="tr-TR" dirty="0" smtClean="0">
                <a:solidFill>
                  <a:schemeClr val="tx1"/>
                </a:solidFill>
              </a:rPr>
              <a:t>Arabuluculuğun okullarda uygulanmaya başlamasıyla çocuklara sorunlarını nasıl çözebilecekleri öğretilmeye başlanır. </a:t>
            </a:r>
            <a:br>
              <a:rPr lang="tr-TR" dirty="0" smtClean="0">
                <a:solidFill>
                  <a:schemeClr val="tx1"/>
                </a:solidFill>
              </a:rPr>
            </a:br>
            <a:r>
              <a:rPr lang="tr-TR" dirty="0" smtClean="0">
                <a:solidFill>
                  <a:schemeClr val="tx1"/>
                </a:solidFill>
              </a:rPr>
              <a:t/>
            </a:r>
            <a:br>
              <a:rPr lang="tr-TR" dirty="0" smtClean="0">
                <a:solidFill>
                  <a:schemeClr val="tx1"/>
                </a:solidFill>
              </a:rPr>
            </a:br>
            <a:r>
              <a:rPr lang="tr-TR" dirty="0" smtClean="0">
                <a:solidFill>
                  <a:schemeClr val="tx1"/>
                </a:solidFill>
              </a:rPr>
              <a:t>Okullarda uygulanan bu eğitime Akran Arabuluculuğu Eğitimi denir.</a:t>
            </a:r>
            <a:endParaRPr lang="tr-TR"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7020272" y="5661248"/>
            <a:ext cx="1643042" cy="785818"/>
          </a:xfrm>
          <a:prstGeom prst="ellipse">
            <a:avLst/>
          </a:prstGeom>
          <a:ln>
            <a:noFill/>
          </a:ln>
          <a:effectLst>
            <a:softEdge rad="112500"/>
          </a:effectLst>
        </p:spPr>
      </p:pic>
      <p:pic>
        <p:nvPicPr>
          <p:cNvPr id="4098" name="Picture 2"/>
          <p:cNvPicPr>
            <a:picLocks noChangeAspect="1" noChangeArrowheads="1"/>
          </p:cNvPicPr>
          <p:nvPr/>
        </p:nvPicPr>
        <p:blipFill>
          <a:blip r:embed="rId3" cstate="print"/>
          <a:srcRect/>
          <a:stretch>
            <a:fillRect/>
          </a:stretch>
        </p:blipFill>
        <p:spPr bwMode="auto">
          <a:xfrm>
            <a:off x="1187624" y="3140968"/>
            <a:ext cx="6480720" cy="2544688"/>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04664"/>
            <a:ext cx="7772400" cy="1470025"/>
          </a:xfrm>
        </p:spPr>
        <p:txBody>
          <a:bodyPr>
            <a:normAutofit/>
          </a:bodyPr>
          <a:lstStyle/>
          <a:p>
            <a:r>
              <a:rPr lang="tr-TR" sz="4000" dirty="0" smtClean="0"/>
              <a:t>Nedir Akran Arabuluculuğu?</a:t>
            </a:r>
            <a:endParaRPr lang="tr-TR" sz="4000" dirty="0"/>
          </a:p>
        </p:txBody>
      </p:sp>
      <p:sp>
        <p:nvSpPr>
          <p:cNvPr id="3" name="Alt Başlık 2"/>
          <p:cNvSpPr>
            <a:spLocks noGrp="1"/>
          </p:cNvSpPr>
          <p:nvPr>
            <p:ph type="subTitle" idx="1"/>
          </p:nvPr>
        </p:nvSpPr>
        <p:spPr>
          <a:xfrm>
            <a:off x="1331640" y="1700808"/>
            <a:ext cx="6544816" cy="3600400"/>
          </a:xfrm>
        </p:spPr>
        <p:style>
          <a:lnRef idx="1">
            <a:schemeClr val="accent4"/>
          </a:lnRef>
          <a:fillRef idx="2">
            <a:schemeClr val="accent4"/>
          </a:fillRef>
          <a:effectRef idx="1">
            <a:schemeClr val="accent4"/>
          </a:effectRef>
          <a:fontRef idx="minor">
            <a:schemeClr val="dk1"/>
          </a:fontRef>
        </p:style>
        <p:txBody>
          <a:bodyPr>
            <a:normAutofit/>
          </a:bodyPr>
          <a:lstStyle/>
          <a:p>
            <a:pPr algn="l"/>
            <a:endParaRPr lang="tr-TR" sz="2800" i="1" dirty="0" smtClean="0">
              <a:solidFill>
                <a:schemeClr val="tx1"/>
              </a:solidFill>
            </a:endParaRPr>
          </a:p>
          <a:p>
            <a:r>
              <a:rPr lang="tr-TR" sz="2800" i="1" dirty="0" smtClean="0">
                <a:solidFill>
                  <a:schemeClr val="tx1"/>
                </a:solidFill>
              </a:rPr>
              <a:t>Akran </a:t>
            </a:r>
            <a:r>
              <a:rPr lang="tr-TR" sz="2800" i="1" dirty="0" smtClean="0">
                <a:solidFill>
                  <a:schemeClr val="tx1"/>
                </a:solidFill>
              </a:rPr>
              <a:t>arabuluculuğu, aynı yaşlarda / mekanlarda olan / benzeri sorunları paylaşan çocukların, birbirleriyle </a:t>
            </a:r>
            <a:r>
              <a:rPr lang="tr-TR" sz="2800" dirty="0" smtClean="0">
                <a:solidFill>
                  <a:schemeClr val="tx1"/>
                </a:solidFill>
              </a:rPr>
              <a:t>uyuşmazlıkların </a:t>
            </a:r>
            <a:r>
              <a:rPr lang="tr-TR" sz="2800" i="1" dirty="0" smtClean="0">
                <a:solidFill>
                  <a:schemeClr val="tx1"/>
                </a:solidFill>
              </a:rPr>
              <a:t>çözümüne yardımcı oldukları bir program, bir süreçtir</a:t>
            </a:r>
            <a:r>
              <a:rPr lang="tr-TR" sz="2800" i="1" dirty="0" smtClean="0"/>
              <a:t>.</a:t>
            </a:r>
            <a:endParaRPr lang="tr-TR" sz="2800"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1268760"/>
            <a:ext cx="4608512" cy="4752528"/>
          </a:xfrm>
        </p:spPr>
        <p:style>
          <a:lnRef idx="3">
            <a:schemeClr val="lt1"/>
          </a:lnRef>
          <a:fillRef idx="1">
            <a:schemeClr val="accent6"/>
          </a:fillRef>
          <a:effectRef idx="1">
            <a:schemeClr val="accent6"/>
          </a:effectRef>
          <a:fontRef idx="minor">
            <a:schemeClr val="lt1"/>
          </a:fontRef>
        </p:style>
        <p:txBody>
          <a:bodyPr>
            <a:normAutofit/>
          </a:bodyPr>
          <a:lstStyle/>
          <a:p>
            <a:pPr algn="l"/>
            <a:r>
              <a:rPr lang="tr-TR" dirty="0" smtClean="0">
                <a:solidFill>
                  <a:schemeClr val="tx1"/>
                </a:solidFill>
              </a:rPr>
              <a:t>Akran Arabuluculuğunun   içeriğini şu gibi konular oluşturur;</a:t>
            </a:r>
          </a:p>
          <a:p>
            <a:pPr algn="l"/>
            <a:endParaRPr lang="tr-TR" dirty="0" smtClean="0">
              <a:solidFill>
                <a:schemeClr val="tx1"/>
              </a:solidFill>
            </a:endParaRPr>
          </a:p>
          <a:p>
            <a:pPr algn="l"/>
            <a:endParaRPr lang="tr-TR" dirty="0" smtClean="0">
              <a:solidFill>
                <a:schemeClr val="tx1"/>
              </a:solidFill>
            </a:endParaRPr>
          </a:p>
          <a:p>
            <a:pPr algn="l"/>
            <a:endParaRPr lang="tr-TR" dirty="0" smtClean="0">
              <a:solidFill>
                <a:schemeClr val="tx1"/>
              </a:solidFill>
            </a:endParaRPr>
          </a:p>
          <a:p>
            <a:pPr algn="just"/>
            <a:endParaRPr lang="tr-TR" dirty="0" smtClean="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2050" name="Picture 2"/>
          <p:cNvPicPr>
            <a:picLocks noChangeAspect="1" noChangeArrowheads="1"/>
          </p:cNvPicPr>
          <p:nvPr/>
        </p:nvPicPr>
        <p:blipFill>
          <a:blip r:embed="rId3" cstate="print"/>
          <a:srcRect/>
          <a:stretch>
            <a:fillRect/>
          </a:stretch>
        </p:blipFill>
        <p:spPr bwMode="auto">
          <a:xfrm>
            <a:off x="5940152" y="836712"/>
            <a:ext cx="2592288" cy="4608512"/>
          </a:xfrm>
          <a:prstGeom prst="rect">
            <a:avLst/>
          </a:prstGeom>
          <a:noFill/>
          <a:ln w="9525">
            <a:noFill/>
            <a:miter lim="800000"/>
            <a:headEnd/>
            <a:tailEnd/>
          </a:ln>
        </p:spPr>
      </p:pic>
      <p:sp>
        <p:nvSpPr>
          <p:cNvPr id="5" name="4 Dikdörtgen"/>
          <p:cNvSpPr/>
          <p:nvPr/>
        </p:nvSpPr>
        <p:spPr>
          <a:xfrm>
            <a:off x="1043608" y="2967334"/>
            <a:ext cx="4176464" cy="3046988"/>
          </a:xfrm>
          <a:prstGeom prst="rect">
            <a:avLst/>
          </a:prstGeom>
        </p:spPr>
        <p:txBody>
          <a:bodyPr wrap="square">
            <a:spAutoFit/>
          </a:bodyPr>
          <a:lstStyle/>
          <a:p>
            <a:pPr>
              <a:buFont typeface="Wingdings" pitchFamily="2" charset="2"/>
              <a:buChar char="q"/>
            </a:pPr>
            <a:r>
              <a:rPr lang="tr-TR" sz="2400" dirty="0" smtClean="0"/>
              <a:t>İletişim Becerileri</a:t>
            </a:r>
          </a:p>
          <a:p>
            <a:endParaRPr lang="tr-TR" sz="2400" dirty="0" smtClean="0"/>
          </a:p>
          <a:p>
            <a:pPr>
              <a:buFont typeface="Wingdings" pitchFamily="2" charset="2"/>
              <a:buChar char="q"/>
            </a:pPr>
            <a:r>
              <a:rPr lang="tr-TR" sz="2400" dirty="0" smtClean="0"/>
              <a:t>Çatışma çözme</a:t>
            </a:r>
          </a:p>
          <a:p>
            <a:endParaRPr lang="tr-TR" sz="2400" dirty="0" smtClean="0"/>
          </a:p>
          <a:p>
            <a:pPr>
              <a:buFont typeface="Wingdings" pitchFamily="2" charset="2"/>
              <a:buChar char="q"/>
            </a:pPr>
            <a:r>
              <a:rPr lang="tr-TR" sz="2400" dirty="0" smtClean="0"/>
              <a:t> Temel Müzakere Becerileri</a:t>
            </a:r>
          </a:p>
          <a:p>
            <a:endParaRPr lang="tr-TR" sz="2400" dirty="0" smtClean="0"/>
          </a:p>
          <a:p>
            <a:pPr>
              <a:buFont typeface="Wingdings" pitchFamily="2" charset="2"/>
              <a:buChar char="q"/>
            </a:pPr>
            <a:r>
              <a:rPr lang="tr-TR" sz="2400" dirty="0" smtClean="0"/>
              <a:t> Arabuluculuk süreci ve uygulamalarını kapsar.</a:t>
            </a:r>
            <a:endParaRPr lang="tr-TR" sz="2400" dirty="0"/>
          </a:p>
        </p:txBody>
      </p:sp>
    </p:spTree>
    <p:extLst>
      <p:ext uri="{BB962C8B-B14F-4D97-AF65-F5344CB8AC3E}">
        <p14:creationId xmlns:p14="http://schemas.microsoft.com/office/powerpoint/2010/main" xmlns="" val="105250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331640" y="908720"/>
            <a:ext cx="6912768" cy="4752528"/>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algn="l"/>
            <a:r>
              <a:rPr lang="tr-TR" sz="2800" dirty="0" smtClean="0">
                <a:solidFill>
                  <a:schemeClr val="tx1"/>
                </a:solidFill>
              </a:rPr>
              <a:t>Akran Arabuluculuk Eğitimiyle, ders öğretmenleri, öğretim için daha fazla zaman kazanmakta,  okul idaresi,  küçük münakaşalarla uğraşmaya daha az zaman harcamaktadır. Öğrenciler ise kendilerini müfredatın ve okulun bir parçası olarak hissetmektedir. </a:t>
            </a:r>
          </a:p>
          <a:p>
            <a:pPr algn="l"/>
            <a:endParaRPr lang="tr-TR" sz="2800" dirty="0" smtClean="0">
              <a:solidFill>
                <a:schemeClr val="tx1"/>
              </a:solidFill>
            </a:endParaRPr>
          </a:p>
          <a:p>
            <a:pPr algn="l"/>
            <a:r>
              <a:rPr lang="tr-TR" sz="2800" dirty="0" smtClean="0">
                <a:solidFill>
                  <a:schemeClr val="tx1"/>
                </a:solidFill>
              </a:rPr>
              <a:t>Aksi takdirde çocuk kendini değersiz ve tehdit altında hissetmekte, buna bağlı olarak da notları düşmekte ve okula bağlılığı azalmaktadır.</a:t>
            </a:r>
          </a:p>
          <a:p>
            <a:r>
              <a:rPr lang="tr-TR" dirty="0" smtClean="0"/>
              <a:t> </a:t>
            </a:r>
            <a:endParaRPr lang="tr-TR" dirty="0"/>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15616" y="2132856"/>
            <a:ext cx="6944816" cy="3960440"/>
          </a:xfrm>
        </p:spPr>
        <p:style>
          <a:lnRef idx="2">
            <a:schemeClr val="accent2"/>
          </a:lnRef>
          <a:fillRef idx="1">
            <a:schemeClr val="lt1"/>
          </a:fillRef>
          <a:effectRef idx="0">
            <a:schemeClr val="accent2"/>
          </a:effectRef>
          <a:fontRef idx="minor">
            <a:schemeClr val="dk1"/>
          </a:fontRef>
        </p:style>
        <p:txBody>
          <a:bodyPr>
            <a:normAutofit/>
          </a:bodyPr>
          <a:lstStyle/>
          <a:p>
            <a:pPr algn="l"/>
            <a:r>
              <a:rPr lang="tr-TR" sz="2400" b="1" dirty="0" smtClean="0">
                <a:solidFill>
                  <a:schemeClr val="tx1"/>
                </a:solidFill>
              </a:rPr>
              <a:t>Akran arabuluculuk süreci öğrencilere;</a:t>
            </a:r>
          </a:p>
          <a:p>
            <a:pPr algn="l">
              <a:buFont typeface="Wingdings" pitchFamily="2" charset="2"/>
              <a:buChar char="Ø"/>
            </a:pPr>
            <a:r>
              <a:rPr lang="tr-TR" sz="2400" dirty="0" smtClean="0">
                <a:solidFill>
                  <a:schemeClr val="tx1"/>
                </a:solidFill>
              </a:rPr>
              <a:t>Uyuşmazlıkları nasıl kontrol edeceklerini </a:t>
            </a:r>
          </a:p>
          <a:p>
            <a:pPr algn="l">
              <a:buFont typeface="Wingdings" pitchFamily="2" charset="2"/>
              <a:buChar char="Ø"/>
            </a:pPr>
            <a:r>
              <a:rPr lang="tr-TR" sz="2400" dirty="0" smtClean="0">
                <a:solidFill>
                  <a:schemeClr val="tx1"/>
                </a:solidFill>
              </a:rPr>
              <a:t>iletişim yollarını</a:t>
            </a:r>
          </a:p>
          <a:p>
            <a:pPr algn="l">
              <a:buFont typeface="Wingdings" pitchFamily="2" charset="2"/>
              <a:buChar char="Ø"/>
            </a:pPr>
            <a:r>
              <a:rPr lang="tr-TR" sz="2400" dirty="0" smtClean="0">
                <a:solidFill>
                  <a:schemeClr val="tx1"/>
                </a:solidFill>
              </a:rPr>
              <a:t>Duygularını olumlu yollardan dile getirmeyi</a:t>
            </a:r>
          </a:p>
          <a:p>
            <a:pPr algn="l">
              <a:buFont typeface="Wingdings" pitchFamily="2" charset="2"/>
              <a:buChar char="Ø"/>
            </a:pPr>
            <a:r>
              <a:rPr lang="tr-TR" sz="2400" dirty="0" smtClean="0">
                <a:solidFill>
                  <a:schemeClr val="tx1"/>
                </a:solidFill>
              </a:rPr>
              <a:t> Diğer arkadaşlarının da hissettikleri ve düşündüklerini dinlemeyi ve </a:t>
            </a:r>
          </a:p>
          <a:p>
            <a:pPr algn="l">
              <a:buFont typeface="Wingdings" pitchFamily="2" charset="2"/>
              <a:buChar char="Ø"/>
            </a:pPr>
            <a:r>
              <a:rPr lang="tr-TR" sz="2400" dirty="0" smtClean="0">
                <a:solidFill>
                  <a:schemeClr val="tx1"/>
                </a:solidFill>
              </a:rPr>
              <a:t>Kendi kendilerinin problemlerinin üstesinden başarıyla gelmeyi öğrenmelerini içermektedir.</a:t>
            </a:r>
            <a:endParaRPr lang="tr-TR" sz="2400"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1026" name="Picture 2"/>
          <p:cNvPicPr>
            <a:picLocks noChangeAspect="1" noChangeArrowheads="1"/>
          </p:cNvPicPr>
          <p:nvPr/>
        </p:nvPicPr>
        <p:blipFill>
          <a:blip r:embed="rId3" cstate="print"/>
          <a:srcRect/>
          <a:stretch>
            <a:fillRect/>
          </a:stretch>
        </p:blipFill>
        <p:spPr bwMode="auto">
          <a:xfrm>
            <a:off x="2051720" y="476672"/>
            <a:ext cx="4608512" cy="1524000"/>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67544" y="620688"/>
            <a:ext cx="8208912" cy="5040560"/>
          </a:xfrm>
        </p:spPr>
        <p:style>
          <a:lnRef idx="2">
            <a:schemeClr val="accent2"/>
          </a:lnRef>
          <a:fillRef idx="1">
            <a:schemeClr val="lt1"/>
          </a:fillRef>
          <a:effectRef idx="0">
            <a:schemeClr val="accent2"/>
          </a:effectRef>
          <a:fontRef idx="minor">
            <a:schemeClr val="dk1"/>
          </a:fontRef>
        </p:style>
        <p:txBody>
          <a:bodyPr>
            <a:normAutofit/>
          </a:bodyPr>
          <a:lstStyle/>
          <a:p>
            <a:pPr algn="l"/>
            <a:r>
              <a:rPr lang="tr-TR" sz="2400" dirty="0" smtClean="0">
                <a:solidFill>
                  <a:schemeClr val="tx1"/>
                </a:solidFill>
              </a:rPr>
              <a:t>Bu sürece katılan öğrenciler, ister arabulucu ister taraflardan biri olsun, sorunların çözümünde yeni barışçı bir yöntem öğreneceklerdir.</a:t>
            </a:r>
          </a:p>
          <a:p>
            <a:pPr algn="l"/>
            <a:endParaRPr lang="tr-TR" sz="2400" dirty="0" smtClean="0">
              <a:solidFill>
                <a:schemeClr val="tx1"/>
              </a:solidFill>
            </a:endParaRPr>
          </a:p>
          <a:p>
            <a:pPr algn="l"/>
            <a:r>
              <a:rPr lang="tr-TR" sz="2400" dirty="0" smtClean="0">
                <a:solidFill>
                  <a:schemeClr val="tx1"/>
                </a:solidFill>
              </a:rPr>
              <a:t> Akran arabuluculuk eğitimi almış öğrenciler arkadaşlarına uyuşmazlıkların altında yatan problemleri ortaya çıkarmada ve çözümler üretmede yardımcı olacaklardır.</a:t>
            </a:r>
            <a:endParaRPr lang="tr-TR" sz="2400" dirty="0">
              <a:solidFill>
                <a:schemeClr val="tx1"/>
              </a:solidFill>
            </a:endParaRPr>
          </a:p>
        </p:txBody>
      </p:sp>
      <p:pic>
        <p:nvPicPr>
          <p:cNvPr id="4" name="Picture 6" descr="C:\Users\Acer\Desktop\LOGO\RAM1 001.bmp"/>
          <p:cNvPicPr>
            <a:picLocks noChangeAspect="1" noChangeArrowheads="1"/>
          </p:cNvPicPr>
          <p:nvPr/>
        </p:nvPicPr>
        <p:blipFill>
          <a:blip r:embed="rId3" cstate="print"/>
          <a:srcRect l="4713" t="378" r="70966" b="91173"/>
          <a:stretch>
            <a:fillRect/>
          </a:stretch>
        </p:blipFill>
        <p:spPr bwMode="auto">
          <a:xfrm>
            <a:off x="6732240" y="5661248"/>
            <a:ext cx="1643042" cy="785818"/>
          </a:xfrm>
          <a:prstGeom prst="ellipse">
            <a:avLst/>
          </a:prstGeom>
          <a:ln>
            <a:noFill/>
          </a:ln>
          <a:effectLst>
            <a:softEdge rad="112500"/>
          </a:effectLst>
        </p:spPr>
      </p:pic>
      <p:pic>
        <p:nvPicPr>
          <p:cNvPr id="3074" name="Picture 2"/>
          <p:cNvPicPr>
            <a:picLocks noChangeAspect="1" noChangeArrowheads="1"/>
          </p:cNvPicPr>
          <p:nvPr/>
        </p:nvPicPr>
        <p:blipFill>
          <a:blip r:embed="rId4" cstate="print"/>
          <a:srcRect/>
          <a:stretch>
            <a:fillRect/>
          </a:stretch>
        </p:blipFill>
        <p:spPr bwMode="auto">
          <a:xfrm>
            <a:off x="467544" y="3789040"/>
            <a:ext cx="4464496" cy="1812032"/>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4283968" y="3789040"/>
            <a:ext cx="4392488" cy="1812032"/>
          </a:xfrm>
          <a:prstGeom prst="rect">
            <a:avLst/>
          </a:prstGeom>
          <a:noFill/>
          <a:ln w="9525">
            <a:noFill/>
            <a:miter lim="800000"/>
            <a:headEnd/>
            <a:tailEnd/>
          </a:ln>
        </p:spPr>
      </p:pic>
    </p:spTree>
    <p:extLst>
      <p:ext uri="{BB962C8B-B14F-4D97-AF65-F5344CB8AC3E}">
        <p14:creationId xmlns:p14="http://schemas.microsoft.com/office/powerpoint/2010/main" xmlns="" val="105250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971600" y="692696"/>
            <a:ext cx="7056784" cy="5184576"/>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l"/>
            <a:r>
              <a:rPr lang="tr-TR" dirty="0" smtClean="0">
                <a:solidFill>
                  <a:schemeClr val="tx1"/>
                </a:solidFill>
              </a:rPr>
              <a:t>Akran arabuluculuk, kimin haklı kimin haksız olduğuna karar vermez. Aksine öğrenciler var olan problemi aşarak beraber yaşamayı, geçinmeyi öğrenmektedirler.</a:t>
            </a:r>
          </a:p>
          <a:p>
            <a:pPr algn="l"/>
            <a:endParaRPr lang="tr-TR" dirty="0" smtClean="0">
              <a:solidFill>
                <a:schemeClr val="tx1"/>
              </a:solidFill>
            </a:endParaRPr>
          </a:p>
          <a:p>
            <a:pPr algn="l"/>
            <a:r>
              <a:rPr lang="tr-TR" dirty="0" smtClean="0">
                <a:solidFill>
                  <a:schemeClr val="tx1"/>
                </a:solidFill>
              </a:rPr>
              <a:t> Bu durum günümüz dünyasının en çok ihtiyaç duyduğu yetenektir. Farklılıklara rağmen beraber yaşama, toplum bilinci ve kızgınlık seviyesi ne olursa olsun kavganın asla bir çözüm olmadığı öğretilmektedir. </a:t>
            </a:r>
          </a:p>
          <a:p>
            <a:pPr algn="l"/>
            <a:endParaRPr lang="tr-TR" dirty="0" smtClean="0">
              <a:solidFill>
                <a:schemeClr val="tx1"/>
              </a:solidFill>
            </a:endParaRPr>
          </a:p>
          <a:p>
            <a:pPr algn="l"/>
            <a:r>
              <a:rPr lang="tr-TR" dirty="0" smtClean="0">
                <a:solidFill>
                  <a:schemeClr val="tx1"/>
                </a:solidFill>
              </a:rPr>
              <a:t>Öğrencilere okul içindeki ve okul dışındaki hayatlarında kullanacakları iletişim becerileri  kazandırır. (empati, katılımcı dinleme.. vb</a:t>
            </a:r>
            <a:r>
              <a:rPr lang="tr-TR" b="1" dirty="0" smtClean="0">
                <a:solidFill>
                  <a:schemeClr val="tx1"/>
                </a:solidFill>
              </a:rPr>
              <a:t>.)</a:t>
            </a:r>
            <a:endParaRPr lang="tr-TR" b="1" dirty="0">
              <a:solidFill>
                <a:schemeClr val="tx1"/>
              </a:solidFill>
            </a:endParaRPr>
          </a:p>
        </p:txBody>
      </p:sp>
      <p:pic>
        <p:nvPicPr>
          <p:cNvPr id="4" name="Picture 6" descr="C:\Users\Acer\Desktop\LOGO\RAM1 001.bmp"/>
          <p:cNvPicPr>
            <a:picLocks noChangeAspect="1" noChangeArrowheads="1"/>
          </p:cNvPicPr>
          <p:nvPr/>
        </p:nvPicPr>
        <p:blipFill>
          <a:blip r:embed="rId2" cstate="print"/>
          <a:srcRect l="4713" t="378" r="70966" b="91173"/>
          <a:stretch>
            <a:fillRect/>
          </a:stretch>
        </p:blipFill>
        <p:spPr bwMode="auto">
          <a:xfrm>
            <a:off x="6732240" y="5661248"/>
            <a:ext cx="1643042" cy="785818"/>
          </a:xfrm>
          <a:prstGeom prst="ellipse">
            <a:avLst/>
          </a:prstGeom>
          <a:ln>
            <a:noFill/>
          </a:ln>
          <a:effectLst>
            <a:softEdge rad="112500"/>
          </a:effectLst>
        </p:spPr>
      </p:pic>
    </p:spTree>
    <p:extLst>
      <p:ext uri="{BB962C8B-B14F-4D97-AF65-F5344CB8AC3E}">
        <p14:creationId xmlns:p14="http://schemas.microsoft.com/office/powerpoint/2010/main" xmlns="" val="10525023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853</Words>
  <Application>Microsoft Office PowerPoint</Application>
  <PresentationFormat>Ekran Gösterisi (4:3)</PresentationFormat>
  <Paragraphs>140</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    </vt:lpstr>
      <vt:lpstr> Toplumun diğer kesimlerinde olduğu gibi okullarda da pek çok öğrenci kendini gündelik yaşamında güvende ve huzurlu hissetmemekte, hatta değişik tehditlerle karşı karşıya kalmaktadır.    </vt:lpstr>
      <vt:lpstr>Slayt 3</vt:lpstr>
      <vt:lpstr>Nedir Akran Arabuluculuğu?</vt:lpstr>
      <vt:lpstr>Slayt 5</vt:lpstr>
      <vt:lpstr>Slayt 6</vt:lpstr>
      <vt:lpstr>Slayt 7</vt:lpstr>
      <vt:lpstr>Slayt 8</vt:lpstr>
      <vt:lpstr>Slayt 9</vt:lpstr>
      <vt:lpstr>Slayt 10</vt:lpstr>
      <vt:lpstr>Slayt 11</vt:lpstr>
      <vt:lpstr>Akran Arabuluculuk Eğitimleri Okula ve Çevresine Ne Fayda Sağlar?</vt:lpstr>
      <vt:lpstr>Slayt 13</vt:lpstr>
      <vt:lpstr>Slayt 14</vt:lpstr>
      <vt:lpstr>Slayt 15</vt:lpstr>
      <vt:lpstr>Akran Arabuluculuğu Uygulamalarında Dikkat Edilmesi Gerekenler:</vt:lpstr>
      <vt:lpstr>Slayt 17</vt:lpstr>
      <vt:lpstr>Slayt 18</vt:lpstr>
      <vt:lpstr>Slayt 19</vt:lpstr>
      <vt:lpstr>Arabulucu öğrencilerin seçiminde temel ölçüt, öğrenci görüşleri olmalıdır. Öğretmenlerin beğendiği, sevdiği, takdir ettiği ve önemsediği öğrenciler çoğu zaman öğrencilerin çoğunluğu tarafından da aynı şekilde kabul edilmeyebilirler. </vt:lpstr>
      <vt:lpstr>Slayt 21</vt:lpstr>
      <vt:lpstr>Slayt 22</vt:lpstr>
      <vt:lpstr>Slayt 23</vt:lpstr>
      <vt:lpstr>Slayt 24</vt:lpstr>
      <vt:lpstr>Slayt 25</vt:lpstr>
      <vt:lpstr>Slayt 26</vt:lpstr>
      <vt:lpstr>Arabulucu öğrenci belirlenirken sosyometriden yararlanılmalıdır. Her bir sınıftaki öğrencilere aşağıdaki form kullanılabilir:</vt:lpstr>
      <vt:lpstr>Slayt 28</vt:lpstr>
      <vt:lpstr>KATILIMINIZ VE SABRINIZ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Lenovo</cp:lastModifiedBy>
  <cp:revision>24</cp:revision>
  <dcterms:created xsi:type="dcterms:W3CDTF">2016-10-24T11:30:10Z</dcterms:created>
  <dcterms:modified xsi:type="dcterms:W3CDTF">2016-11-01T12:10:38Z</dcterms:modified>
</cp:coreProperties>
</file>