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2" r:id="rId3"/>
    <p:sldId id="257" r:id="rId4"/>
    <p:sldId id="258" r:id="rId5"/>
    <p:sldId id="274" r:id="rId6"/>
    <p:sldId id="264" r:id="rId7"/>
    <p:sldId id="265" r:id="rId8"/>
    <p:sldId id="266" r:id="rId9"/>
    <p:sldId id="278" r:id="rId10"/>
    <p:sldId id="283" r:id="rId11"/>
    <p:sldId id="267" r:id="rId12"/>
    <p:sldId id="284" r:id="rId13"/>
    <p:sldId id="285" r:id="rId14"/>
    <p:sldId id="268" r:id="rId15"/>
    <p:sldId id="259" r:id="rId16"/>
    <p:sldId id="260" r:id="rId17"/>
    <p:sldId id="263" r:id="rId18"/>
    <p:sldId id="261" r:id="rId19"/>
    <p:sldId id="269" r:id="rId20"/>
    <p:sldId id="270" r:id="rId21"/>
    <p:sldId id="271" r:id="rId22"/>
    <p:sldId id="272" r:id="rId23"/>
    <p:sldId id="273" r:id="rId24"/>
    <p:sldId id="288" r:id="rId25"/>
    <p:sldId id="280" r:id="rId26"/>
    <p:sldId id="281" r:id="rId27"/>
    <p:sldId id="277" r:id="rId28"/>
    <p:sldId id="282" r:id="rId29"/>
    <p:sldId id="287" r:id="rId30"/>
    <p:sldId id="275" r:id="rId31"/>
    <p:sldId id="276" r:id="rId32"/>
    <p:sldId id="286" r:id="rId33"/>
    <p:sldId id="279"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5E4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68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10.01.2018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10.01.2018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10.01.2018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10.01.2018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10.01.2018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10.01.2018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10.01.2018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10.01.2018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10.01.2018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comb/>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48" y="1214422"/>
            <a:ext cx="7772400" cy="2214578"/>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tr-TR" b="1" cap="all" dirty="0" smtClean="0">
                <a:ln w="0">
                  <a:solidFill>
                    <a:schemeClr val="tx1">
                      <a:lumMod val="95000"/>
                      <a:lumOff val="5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OKUL ÖNCESİ ÇOCUKLARDA</a:t>
            </a:r>
            <a:br>
              <a:rPr lang="tr-TR" b="1" cap="all" dirty="0" smtClean="0">
                <a:ln w="0">
                  <a:solidFill>
                    <a:schemeClr val="tx1">
                      <a:lumMod val="95000"/>
                      <a:lumOff val="5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tr-TR" b="1" cap="all" dirty="0" smtClean="0">
                <a:ln w="0">
                  <a:solidFill>
                    <a:schemeClr val="tx1">
                      <a:lumMod val="95000"/>
                      <a:lumOff val="5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ÖFKE YÖNETİMİ</a:t>
            </a:r>
            <a:endParaRPr lang="tr-TR" b="1" cap="all" dirty="0">
              <a:ln w="0">
                <a:solidFill>
                  <a:schemeClr val="tx1">
                    <a:lumMod val="95000"/>
                    <a:lumOff val="5000"/>
                  </a:schemeClr>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3 Resim" descr="o-TEMPER-TANTRUMS-facebook.jpg"/>
          <p:cNvPicPr>
            <a:picLocks noChangeAspect="1"/>
          </p:cNvPicPr>
          <p:nvPr/>
        </p:nvPicPr>
        <p:blipFill>
          <a:blip r:embed="rId2" cstate="print"/>
          <a:stretch>
            <a:fillRect/>
          </a:stretch>
        </p:blipFill>
        <p:spPr>
          <a:xfrm>
            <a:off x="1928794" y="3357562"/>
            <a:ext cx="5357850" cy="30003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1285852" y="785794"/>
            <a:ext cx="7143800" cy="369332"/>
          </a:xfrm>
          <a:prstGeom prst="rect">
            <a:avLst/>
          </a:prstGeom>
          <a:noFill/>
        </p:spPr>
        <p:txBody>
          <a:bodyPr wrap="square" rtlCol="0">
            <a:spAutoFit/>
          </a:bodyPr>
          <a:lstStyle/>
          <a:p>
            <a:endParaRPr lang="tr-TR" dirty="0"/>
          </a:p>
        </p:txBody>
      </p:sp>
      <p:sp>
        <p:nvSpPr>
          <p:cNvPr id="8" name="7 Metin kutusu"/>
          <p:cNvSpPr txBox="1"/>
          <p:nvPr/>
        </p:nvSpPr>
        <p:spPr>
          <a:xfrm>
            <a:off x="3214678" y="1428736"/>
            <a:ext cx="2786082" cy="369332"/>
          </a:xfrm>
          <a:prstGeom prst="rect">
            <a:avLst/>
          </a:prstGeom>
          <a:noFill/>
        </p:spPr>
        <p:txBody>
          <a:bodyPr wrap="square" rtlCol="0">
            <a:spAutoFit/>
          </a:bodyPr>
          <a:lstStyle/>
          <a:p>
            <a:endParaRPr lang="tr-TR" dirty="0"/>
          </a:p>
        </p:txBody>
      </p:sp>
      <p:pic>
        <p:nvPicPr>
          <p:cNvPr id="9" name="8 Resim" descr="sirketunvansecimi-2306.jpg"/>
          <p:cNvPicPr>
            <a:picLocks noChangeAspect="1"/>
          </p:cNvPicPr>
          <p:nvPr/>
        </p:nvPicPr>
        <p:blipFill>
          <a:blip r:embed="rId2" cstate="print"/>
          <a:stretch>
            <a:fillRect/>
          </a:stretch>
        </p:blipFill>
        <p:spPr>
          <a:xfrm>
            <a:off x="0" y="1571612"/>
            <a:ext cx="9144000" cy="5286388"/>
          </a:xfrm>
          <a:prstGeom prst="rect">
            <a:avLst/>
          </a:prstGeom>
        </p:spPr>
      </p:pic>
      <p:sp>
        <p:nvSpPr>
          <p:cNvPr id="10" name="9 Metin kutusu"/>
          <p:cNvSpPr txBox="1"/>
          <p:nvPr/>
        </p:nvSpPr>
        <p:spPr>
          <a:xfrm>
            <a:off x="785786" y="714356"/>
            <a:ext cx="7643866"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dirty="0" smtClean="0"/>
              <a:t/>
            </a:r>
            <a:br>
              <a:rPr lang="tr-TR" dirty="0" smtClean="0"/>
            </a:br>
            <a:r>
              <a:rPr lang="tr-TR" b="1" dirty="0" smtClean="0"/>
              <a:t>Sizin anlam veremediğiniz ama çocuğunuzun aşırı öfkelendiği bir olay yaşadınız mı? </a:t>
            </a:r>
            <a:endParaRPr lang="tr-TR" b="1"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0" fill="hold"/>
                                        <p:tgtEl>
                                          <p:spTgt spid="9"/>
                                        </p:tgtEl>
                                        <p:attrNameLst>
                                          <p:attrName>ppt_x</p:attrName>
                                        </p:attrNameLst>
                                      </p:cBhvr>
                                      <p:tavLst>
                                        <p:tav tm="0">
                                          <p:val>
                                            <p:strVal val="#ppt_x"/>
                                          </p:val>
                                        </p:tav>
                                        <p:tav tm="100000">
                                          <p:val>
                                            <p:strVal val="#ppt_x"/>
                                          </p:val>
                                        </p:tav>
                                      </p:tavLst>
                                    </p:anim>
                                    <p:anim calcmode="lin" valueType="num">
                                      <p:cBhvr additive="base">
                                        <p:cTn id="14"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ln/>
        </p:spPr>
        <p:style>
          <a:lnRef idx="1">
            <a:schemeClr val="accent3"/>
          </a:lnRef>
          <a:fillRef idx="2">
            <a:schemeClr val="accent3"/>
          </a:fillRef>
          <a:effectRef idx="1">
            <a:schemeClr val="accent3"/>
          </a:effectRef>
          <a:fontRef idx="minor">
            <a:schemeClr val="dk1"/>
          </a:fontRef>
        </p:style>
        <p:txBody>
          <a:bodyPr/>
          <a:lstStyle/>
          <a:p>
            <a:r>
              <a:rPr lang="tr-TR" b="1" u="sng" dirty="0" smtClean="0">
                <a:ln>
                  <a:solidFill>
                    <a:schemeClr val="accent5">
                      <a:lumMod val="75000"/>
                    </a:schemeClr>
                  </a:solidFill>
                </a:ln>
                <a:solidFill>
                  <a:srgbClr val="165E43"/>
                </a:solidFill>
              </a:rPr>
              <a:t>           6-8 yaş arası çocuklar:</a:t>
            </a:r>
            <a:endParaRPr lang="tr-TR" b="1" u="sng" dirty="0">
              <a:ln>
                <a:solidFill>
                  <a:schemeClr val="accent5">
                    <a:lumMod val="75000"/>
                  </a:schemeClr>
                </a:solidFill>
              </a:ln>
              <a:solidFill>
                <a:srgbClr val="165E43"/>
              </a:solidFill>
            </a:endParaRPr>
          </a:p>
        </p:txBody>
      </p:sp>
      <p:sp>
        <p:nvSpPr>
          <p:cNvPr id="3" name="2 İçerik Yer Tutucusu"/>
          <p:cNvSpPr>
            <a:spLocks noGrp="1"/>
          </p:cNvSpPr>
          <p:nvPr>
            <p:ph idx="1"/>
          </p:nvPr>
        </p:nvSpPr>
        <p:spPr>
          <a:ln w="28575">
            <a:solidFill>
              <a:schemeClr val="accent3">
                <a:lumMod val="50000"/>
              </a:schemeClr>
            </a:solidFill>
          </a:ln>
        </p:spPr>
        <p:txBody>
          <a:bodyPr>
            <a:normAutofit fontScale="92500" lnSpcReduction="10000"/>
          </a:bodyPr>
          <a:lstStyle/>
          <a:p>
            <a:r>
              <a:rPr lang="tr-TR" dirty="0" smtClean="0"/>
              <a:t>Adil olmadığını düşündükleri bir şey olduğunda, reddedildiklerinde, cezalandırıldıklarında, ayrımcılık yapıldığında ve yanlış anlaşıldıklarında sinirlenirler. </a:t>
            </a:r>
          </a:p>
          <a:p>
            <a:r>
              <a:rPr lang="tr-TR" dirty="0" smtClean="0"/>
              <a:t>Diğerlerini tehdit ederek, onlara fiziksel şiddet uygulayarak ve karşısındakini incitecek sözler söyleyerek sinirlendiklerini gösterirler.</a:t>
            </a:r>
          </a:p>
          <a:p>
            <a:r>
              <a:rPr lang="tr-TR" dirty="0" smtClean="0"/>
              <a:t>Dışarıdan </a:t>
            </a:r>
            <a:r>
              <a:rPr lang="tr-TR" dirty="0"/>
              <a:t>gelen fiziksel ve sözel saldırılar da çocuğun geçici bir süre öfke krizleri geçirmesine sebep olur.</a:t>
            </a:r>
          </a:p>
        </p:txBody>
      </p:sp>
      <p:pic>
        <p:nvPicPr>
          <p:cNvPr id="4" name="3 Resim" descr="104198229.jpg"/>
          <p:cNvPicPr>
            <a:picLocks noChangeAspect="1"/>
          </p:cNvPicPr>
          <p:nvPr/>
        </p:nvPicPr>
        <p:blipFill>
          <a:blip r:embed="rId2" cstate="print"/>
          <a:stretch>
            <a:fillRect/>
          </a:stretch>
        </p:blipFill>
        <p:spPr>
          <a:xfrm>
            <a:off x="285720" y="142852"/>
            <a:ext cx="1765533" cy="1428760"/>
          </a:xfrm>
          <a:prstGeom prst="ellipse">
            <a:avLst/>
          </a:prstGeom>
          <a:ln w="63500" cap="rnd">
            <a:solidFill>
              <a:schemeClr val="accent3">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ids-fighting.jpg"/>
          <p:cNvPicPr>
            <a:picLocks noGrp="1" noChangeAspect="1"/>
          </p:cNvPicPr>
          <p:nvPr>
            <p:ph idx="1"/>
          </p:nvPr>
        </p:nvPicPr>
        <p:blipFill>
          <a:blip r:embed="rId2" cstate="print"/>
          <a:stretch>
            <a:fillRect/>
          </a:stretch>
        </p:blipFill>
        <p:spPr>
          <a:xfrm>
            <a:off x="6429388" y="4357694"/>
            <a:ext cx="2285984" cy="22859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Resim" descr="MH900232446.jpg"/>
          <p:cNvPicPr>
            <a:picLocks noChangeAspect="1"/>
          </p:cNvPicPr>
          <p:nvPr/>
        </p:nvPicPr>
        <p:blipFill>
          <a:blip r:embed="rId3" cstate="print"/>
          <a:stretch>
            <a:fillRect/>
          </a:stretch>
        </p:blipFill>
        <p:spPr>
          <a:xfrm>
            <a:off x="500034" y="4143380"/>
            <a:ext cx="2452683" cy="2595559"/>
          </a:xfrm>
          <a:prstGeom prst="rect">
            <a:avLst/>
          </a:prstGeom>
        </p:spPr>
      </p:pic>
      <p:pic>
        <p:nvPicPr>
          <p:cNvPr id="6" name="5 Resim" descr="ebeveynlerde-ofke-yonetimi.jpg"/>
          <p:cNvPicPr>
            <a:picLocks noChangeAspect="1"/>
          </p:cNvPicPr>
          <p:nvPr/>
        </p:nvPicPr>
        <p:blipFill>
          <a:blip r:embed="rId4" cstate="print"/>
          <a:stretch>
            <a:fillRect/>
          </a:stretch>
        </p:blipFill>
        <p:spPr>
          <a:xfrm>
            <a:off x="3095615" y="1928802"/>
            <a:ext cx="3221204" cy="43577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6 Başlık"/>
          <p:cNvSpPr>
            <a:spLocks noGrp="1"/>
          </p:cNvSpPr>
          <p:nvPr>
            <p:ph type="title"/>
          </p:nvPr>
        </p:nvSpPr>
        <p:spPr>
          <a:xfrm>
            <a:off x="428596" y="642918"/>
            <a:ext cx="8229600" cy="1143000"/>
          </a:xfrm>
        </p:spPr>
        <p:style>
          <a:lnRef idx="1">
            <a:schemeClr val="accent6"/>
          </a:lnRef>
          <a:fillRef idx="3">
            <a:schemeClr val="accent6"/>
          </a:fillRef>
          <a:effectRef idx="2">
            <a:schemeClr val="accent6"/>
          </a:effectRef>
          <a:fontRef idx="minor">
            <a:schemeClr val="lt1"/>
          </a:fontRef>
        </p:style>
        <p:txBody>
          <a:bodyPr>
            <a:noAutofit/>
          </a:bodyPr>
          <a:lstStyle/>
          <a:p>
            <a:r>
              <a:rPr lang="tr-TR" sz="3200" b="1" dirty="0" smtClean="0"/>
              <a:t>Peki sizler çocuklarınızın öfke tepkilerine sakin tepkiler verebiliyor musunuz?</a:t>
            </a:r>
            <a:endParaRPr lang="tr-TR" sz="3200" b="1"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714612" y="285728"/>
            <a:ext cx="6072230" cy="2857496"/>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tr-TR" sz="2800" dirty="0" smtClean="0"/>
              <a:t/>
            </a:r>
            <a:br>
              <a:rPr lang="tr-TR" sz="2800" dirty="0" smtClean="0"/>
            </a:br>
            <a:r>
              <a:rPr lang="tr-TR" sz="2800" dirty="0" smtClean="0"/>
              <a:t>Yaş gruplarına göre çocukların ne zaman,niçin,neden</a:t>
            </a:r>
            <a:br>
              <a:rPr lang="tr-TR" sz="2800" dirty="0" smtClean="0"/>
            </a:br>
            <a:r>
              <a:rPr lang="tr-TR" sz="2800" dirty="0" smtClean="0"/>
              <a:t>öfkelendiğini ya da öfkelenebileceğini gördükten sonra </a:t>
            </a:r>
            <a:br>
              <a:rPr lang="tr-TR" sz="2800" dirty="0" smtClean="0"/>
            </a:br>
            <a:r>
              <a:rPr lang="tr-TR" sz="2800" dirty="0" smtClean="0"/>
              <a:t>şimdi de yaş gruplarına göre öfke karşısında uygulanabilecek yöntemlere bakalım.</a:t>
            </a:r>
            <a:r>
              <a:rPr lang="tr-TR" dirty="0" smtClean="0"/>
              <a:t/>
            </a:r>
            <a:br>
              <a:rPr lang="tr-TR" dirty="0" smtClean="0"/>
            </a:br>
            <a:endParaRPr lang="tr-TR" dirty="0"/>
          </a:p>
        </p:txBody>
      </p:sp>
      <p:pic>
        <p:nvPicPr>
          <p:cNvPr id="7" name="6 Resim" descr="baba-olmak.jpg"/>
          <p:cNvPicPr>
            <a:picLocks noChangeAspect="1"/>
          </p:cNvPicPr>
          <p:nvPr/>
        </p:nvPicPr>
        <p:blipFill>
          <a:blip r:embed="rId2" cstate="print"/>
          <a:stretch>
            <a:fillRect/>
          </a:stretch>
        </p:blipFill>
        <p:spPr>
          <a:xfrm>
            <a:off x="142844" y="142852"/>
            <a:ext cx="2874486" cy="2643206"/>
          </a:xfrm>
          <a:prstGeom prst="ellipse">
            <a:avLst/>
          </a:prstGeom>
          <a:ln w="63500" cap="rnd">
            <a:solidFill>
              <a:schemeClr val="accent3">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7 Resim" descr="anne-baba-dusmanliginin-temeli-oidipal-doneme-dayanir-3352875.Jpeg"/>
          <p:cNvPicPr>
            <a:picLocks noChangeAspect="1"/>
          </p:cNvPicPr>
          <p:nvPr/>
        </p:nvPicPr>
        <p:blipFill>
          <a:blip r:embed="rId3" cstate="print"/>
          <a:stretch>
            <a:fillRect/>
          </a:stretch>
        </p:blipFill>
        <p:spPr>
          <a:xfrm>
            <a:off x="6119815" y="2857496"/>
            <a:ext cx="3024185" cy="3024185"/>
          </a:xfrm>
          <a:prstGeom prst="ellipse">
            <a:avLst/>
          </a:prstGeom>
          <a:ln w="63500" cap="rnd">
            <a:solidFill>
              <a:schemeClr val="accent3">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8 Resim" descr="father_use.jpg"/>
          <p:cNvPicPr>
            <a:picLocks noChangeAspect="1"/>
          </p:cNvPicPr>
          <p:nvPr/>
        </p:nvPicPr>
        <p:blipFill>
          <a:blip r:embed="rId4" cstate="print"/>
          <a:stretch>
            <a:fillRect/>
          </a:stretch>
        </p:blipFill>
        <p:spPr>
          <a:xfrm>
            <a:off x="1571604" y="3000372"/>
            <a:ext cx="3357586" cy="3592262"/>
          </a:xfrm>
          <a:prstGeom prst="ellipse">
            <a:avLst/>
          </a:prstGeom>
          <a:ln w="63500" cap="rnd">
            <a:solidFill>
              <a:schemeClr val="accent3">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pPr>
              <a:buNone/>
            </a:pPr>
            <a:r>
              <a:rPr lang="tr-TR" dirty="0" smtClean="0"/>
              <a:t>    </a:t>
            </a:r>
            <a:endParaRPr lang="tr-TR" dirty="0">
              <a:solidFill>
                <a:srgbClr val="C00000"/>
              </a:solidFill>
            </a:endParaRPr>
          </a:p>
        </p:txBody>
      </p:sp>
      <p:pic>
        <p:nvPicPr>
          <p:cNvPr id="8" name="7 Resim" descr="0c9e6d7003.png"/>
          <p:cNvPicPr>
            <a:picLocks noChangeAspect="1"/>
          </p:cNvPicPr>
          <p:nvPr/>
        </p:nvPicPr>
        <p:blipFill>
          <a:blip r:embed="rId2" cstate="print"/>
          <a:stretch>
            <a:fillRect/>
          </a:stretch>
        </p:blipFill>
        <p:spPr>
          <a:xfrm>
            <a:off x="714348" y="0"/>
            <a:ext cx="8980144" cy="8018431"/>
          </a:xfrm>
          <a:prstGeom prst="rect">
            <a:avLst/>
          </a:prstGeom>
        </p:spPr>
      </p:pic>
      <p:sp>
        <p:nvSpPr>
          <p:cNvPr id="9" name="8 Metin kutusu"/>
          <p:cNvSpPr txBox="1"/>
          <p:nvPr/>
        </p:nvSpPr>
        <p:spPr>
          <a:xfrm flipH="1">
            <a:off x="1500166" y="2071678"/>
            <a:ext cx="2500330" cy="1200329"/>
          </a:xfrm>
          <a:prstGeom prst="rect">
            <a:avLst/>
          </a:prstGeom>
          <a:noFill/>
        </p:spPr>
        <p:txBody>
          <a:bodyPr wrap="square" rtlCol="0">
            <a:spAutoFit/>
          </a:bodyPr>
          <a:lstStyle/>
          <a:p>
            <a:pPr>
              <a:buNone/>
            </a:pPr>
            <a:r>
              <a:rPr lang="tr-TR" b="1" dirty="0" smtClean="0"/>
              <a:t>Öfke durumunda yaş aralıklarına göre hangi yöntemleri uygulayabilirim?</a:t>
            </a:r>
            <a:endParaRPr lang="tr-TR" b="1"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tr-TR" dirty="0" smtClean="0">
                <a:latin typeface="Centaur" pitchFamily="18" charset="0"/>
              </a:rPr>
              <a:t>0-18 AY YAŞA UYGULANABİLECEK YÖNTEMLER</a:t>
            </a:r>
            <a:endParaRPr lang="tr-TR" dirty="0">
              <a:latin typeface="Centaur" pitchFamily="18" charset="0"/>
            </a:endParaRPr>
          </a:p>
        </p:txBody>
      </p:sp>
      <p:sp>
        <p:nvSpPr>
          <p:cNvPr id="3" name="2 İçerik Yer Tutucusu"/>
          <p:cNvSpPr>
            <a:spLocks noGrp="1"/>
          </p:cNvSpPr>
          <p:nvPr>
            <p:ph idx="1"/>
          </p:nvPr>
        </p:nvSpPr>
        <p:spPr>
          <a:xfrm>
            <a:off x="457200" y="1600200"/>
            <a:ext cx="8229600" cy="4686319"/>
          </a:xfrm>
          <a:ln>
            <a:solidFill>
              <a:schemeClr val="accent2">
                <a:lumMod val="60000"/>
                <a:lumOff val="40000"/>
              </a:schemeClr>
            </a:solidFill>
          </a:ln>
        </p:spPr>
        <p:txBody>
          <a:bodyPr>
            <a:normAutofit fontScale="77500" lnSpcReduction="20000"/>
          </a:bodyPr>
          <a:lstStyle/>
          <a:p>
            <a:pPr>
              <a:buNone/>
            </a:pPr>
            <a:r>
              <a:rPr lang="tr-TR" dirty="0" smtClean="0"/>
              <a:t>    </a:t>
            </a:r>
            <a:br>
              <a:rPr lang="tr-TR" dirty="0" smtClean="0"/>
            </a:br>
            <a:r>
              <a:rPr lang="tr-TR" dirty="0" smtClean="0"/>
              <a:t>Çocuğunuzu onu rahatsız eden ortamdan uzaklaştırın. </a:t>
            </a:r>
            <a:br>
              <a:rPr lang="tr-TR" dirty="0" smtClean="0"/>
            </a:br>
            <a:r>
              <a:rPr lang="tr-TR" dirty="0" smtClean="0"/>
              <a:t/>
            </a:r>
            <a:br>
              <a:rPr lang="tr-TR" dirty="0" smtClean="0"/>
            </a:br>
            <a:r>
              <a:rPr lang="tr-TR" dirty="0" smtClean="0"/>
              <a:t>Onu rahatsız eden uyaranların sonlanmasına özen gösterin. </a:t>
            </a:r>
            <a:br>
              <a:rPr lang="tr-TR" dirty="0" smtClean="0"/>
            </a:br>
            <a:r>
              <a:rPr lang="tr-TR" dirty="0" smtClean="0"/>
              <a:t/>
            </a:r>
            <a:br>
              <a:rPr lang="tr-TR" dirty="0" smtClean="0"/>
            </a:br>
            <a:r>
              <a:rPr lang="tr-TR" dirty="0" smtClean="0"/>
              <a:t>Hiçbir bebek veya çocuk ebeveynlerini kızdırmak için ağlamaz. </a:t>
            </a:r>
            <a:br>
              <a:rPr lang="tr-TR" dirty="0" smtClean="0"/>
            </a:br>
            <a:r>
              <a:rPr lang="tr-TR" dirty="0" smtClean="0"/>
              <a:t/>
            </a:r>
            <a:br>
              <a:rPr lang="tr-TR" dirty="0" smtClean="0"/>
            </a:br>
            <a:r>
              <a:rPr lang="tr-TR" dirty="0" smtClean="0"/>
              <a:t/>
            </a:r>
            <a:br>
              <a:rPr lang="tr-TR" dirty="0" smtClean="0"/>
            </a:br>
            <a:r>
              <a:rPr lang="tr-TR" dirty="0" smtClean="0"/>
              <a:t>Bu tip durumlar yaşandığında genellikle hangi durumlardan sonra bu durumların yaşandığını düşünün.</a:t>
            </a:r>
            <a:br>
              <a:rPr lang="tr-TR" dirty="0" smtClean="0"/>
            </a:br>
            <a:r>
              <a:rPr lang="tr-TR" dirty="0" smtClean="0"/>
              <a:t/>
            </a:r>
            <a:br>
              <a:rPr lang="tr-TR" dirty="0" smtClean="0"/>
            </a:br>
            <a:endParaRPr lang="tr-TR" dirty="0"/>
          </a:p>
        </p:txBody>
      </p:sp>
      <p:sp>
        <p:nvSpPr>
          <p:cNvPr id="6" name="5 Küp"/>
          <p:cNvSpPr/>
          <p:nvPr/>
        </p:nvSpPr>
        <p:spPr>
          <a:xfrm>
            <a:off x="571472" y="2000240"/>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Küp"/>
          <p:cNvSpPr/>
          <p:nvPr/>
        </p:nvSpPr>
        <p:spPr>
          <a:xfrm>
            <a:off x="571472" y="2643182"/>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Küp"/>
          <p:cNvSpPr/>
          <p:nvPr/>
        </p:nvSpPr>
        <p:spPr>
          <a:xfrm>
            <a:off x="571472" y="3286124"/>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Küp"/>
          <p:cNvSpPr/>
          <p:nvPr/>
        </p:nvSpPr>
        <p:spPr>
          <a:xfrm>
            <a:off x="571472" y="4429132"/>
            <a:ext cx="214314" cy="21431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9 Resim" descr="aglayan-bebek-3.jpg"/>
          <p:cNvPicPr>
            <a:picLocks noChangeAspect="1"/>
          </p:cNvPicPr>
          <p:nvPr/>
        </p:nvPicPr>
        <p:blipFill>
          <a:blip r:embed="rId2" cstate="print"/>
          <a:stretch>
            <a:fillRect/>
          </a:stretch>
        </p:blipFill>
        <p:spPr>
          <a:xfrm>
            <a:off x="5929322" y="4929198"/>
            <a:ext cx="2868481" cy="1643074"/>
          </a:xfrm>
          <a:prstGeom prst="ellipse">
            <a:avLst/>
          </a:prstGeom>
          <a:ln w="63500" cap="rnd">
            <a:solidFill>
              <a:schemeClr val="accent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tr-TR" dirty="0" smtClean="0">
                <a:latin typeface="Centaur" pitchFamily="18" charset="0"/>
              </a:rPr>
              <a:t>18-36 AY YAŞA UYGULANABİLECEK YÖNTEMLER</a:t>
            </a:r>
            <a:endParaRPr lang="tr-TR" dirty="0">
              <a:latin typeface="Centaur" pitchFamily="18" charset="0"/>
            </a:endParaRPr>
          </a:p>
        </p:txBody>
      </p:sp>
      <p:sp>
        <p:nvSpPr>
          <p:cNvPr id="3" name="2 İçerik Yer Tutucusu"/>
          <p:cNvSpPr>
            <a:spLocks noGrp="1"/>
          </p:cNvSpPr>
          <p:nvPr>
            <p:ph idx="1"/>
          </p:nvPr>
        </p:nvSpPr>
        <p:spPr>
          <a:xfrm>
            <a:off x="457200" y="1600200"/>
            <a:ext cx="8229600" cy="4972072"/>
          </a:xfrm>
          <a:ln>
            <a:solidFill>
              <a:schemeClr val="tx2">
                <a:lumMod val="40000"/>
                <a:lumOff val="60000"/>
              </a:schemeClr>
            </a:solidFill>
          </a:ln>
        </p:spPr>
        <p:txBody>
          <a:bodyPr>
            <a:normAutofit fontScale="25000" lnSpcReduction="20000"/>
          </a:bodyPr>
          <a:lstStyle/>
          <a:p>
            <a:pPr>
              <a:lnSpc>
                <a:spcPct val="120000"/>
              </a:lnSpc>
              <a:buNone/>
            </a:pPr>
            <a:r>
              <a:rPr lang="tr-TR" sz="4200" dirty="0" smtClean="0">
                <a:latin typeface="Centaur" pitchFamily="18" charset="0"/>
              </a:rPr>
              <a:t>          </a:t>
            </a:r>
            <a:r>
              <a:rPr lang="tr-TR" sz="7200" dirty="0" smtClean="0"/>
              <a:t>Bu dönemde çocuklar otonom(özerklik) duygusuna sahiptirler bu yüzden onların seçim yapmalarına izin verin. En azından seçenekleri daraltarak seçim yapması için ona fırsat verin.</a:t>
            </a:r>
            <a:br>
              <a:rPr lang="tr-TR" sz="7200" dirty="0" smtClean="0"/>
            </a:br>
            <a:r>
              <a:rPr lang="tr-TR" sz="7200" dirty="0" smtClean="0"/>
              <a:t>Kuralları göz teması kurarak basit bir dille ifade edin ve kurallara siz de uyun. </a:t>
            </a:r>
            <a:br>
              <a:rPr lang="tr-TR" sz="7200" dirty="0" smtClean="0"/>
            </a:br>
            <a:r>
              <a:rPr lang="tr-TR" sz="7200" dirty="0" smtClean="0"/>
              <a:t/>
            </a:r>
            <a:br>
              <a:rPr lang="tr-TR" sz="7200" dirty="0" smtClean="0"/>
            </a:br>
            <a:r>
              <a:rPr lang="tr-TR" sz="7200" dirty="0" smtClean="0"/>
              <a:t>Kurallara uyması için tehditler kullanmayın. Korku stresi tetiklediği için çocuğun gerginliğini arttırır.</a:t>
            </a:r>
            <a:br>
              <a:rPr lang="tr-TR" sz="7200" dirty="0" smtClean="0"/>
            </a:br>
            <a:r>
              <a:rPr lang="tr-TR" sz="7200" dirty="0" smtClean="0"/>
              <a:t> “Tabağındaki yemeği bitireceksin yoksa hasta olursun hemşire iğne yapar” yerine, “Sen kendi tabağındaki yemekleri bitireceksin bende benimkini,bu da benim uymam gereken kural” şeklinde konuşun.</a:t>
            </a:r>
            <a:br>
              <a:rPr lang="tr-TR" sz="7200" dirty="0" smtClean="0"/>
            </a:br>
            <a:r>
              <a:rPr lang="tr-TR" sz="7200" dirty="0" smtClean="0"/>
              <a:t> Bu çocuğunuzun “Kurallara uyulur ve kurallar herkes için vardır, sadece çocuklar için değildir” mesajını almasını sağlar.</a:t>
            </a:r>
            <a:br>
              <a:rPr lang="tr-TR" sz="7200" dirty="0" smtClean="0"/>
            </a:br>
            <a:endParaRPr lang="tr-TR" sz="7200" dirty="0" smtClean="0"/>
          </a:p>
          <a:p>
            <a:pPr>
              <a:buNone/>
            </a:pPr>
            <a:r>
              <a:rPr lang="tr-TR" sz="6400" dirty="0" smtClean="0"/>
              <a:t/>
            </a:r>
            <a:br>
              <a:rPr lang="tr-TR" sz="6400" dirty="0" smtClean="0"/>
            </a:br>
            <a:r>
              <a:rPr lang="tr-TR" sz="6400" dirty="0" smtClean="0"/>
              <a:t/>
            </a:r>
            <a:br>
              <a:rPr lang="tr-TR" sz="6400" dirty="0" smtClean="0"/>
            </a:br>
            <a:endParaRPr lang="tr-TR" sz="6400" dirty="0"/>
          </a:p>
        </p:txBody>
      </p:sp>
      <p:sp>
        <p:nvSpPr>
          <p:cNvPr id="4" name="3 Köşeli Çift Ayraç"/>
          <p:cNvSpPr/>
          <p:nvPr/>
        </p:nvSpPr>
        <p:spPr>
          <a:xfrm>
            <a:off x="714348" y="1714488"/>
            <a:ext cx="142876" cy="7143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 name="4 Köşeli Çift Ayraç"/>
          <p:cNvSpPr/>
          <p:nvPr/>
        </p:nvSpPr>
        <p:spPr>
          <a:xfrm>
            <a:off x="714348" y="2571744"/>
            <a:ext cx="142876" cy="7143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0" name="9 Köşeli Çift Ayraç"/>
          <p:cNvSpPr/>
          <p:nvPr/>
        </p:nvSpPr>
        <p:spPr>
          <a:xfrm>
            <a:off x="714348" y="3143248"/>
            <a:ext cx="142876" cy="7143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8" name="7 Resim" descr="1014033_620x413.jpg"/>
          <p:cNvPicPr>
            <a:picLocks noChangeAspect="1"/>
          </p:cNvPicPr>
          <p:nvPr/>
        </p:nvPicPr>
        <p:blipFill>
          <a:blip r:embed="rId2" cstate="print"/>
          <a:stretch>
            <a:fillRect/>
          </a:stretch>
        </p:blipFill>
        <p:spPr>
          <a:xfrm>
            <a:off x="5572132" y="4714884"/>
            <a:ext cx="2873706" cy="1914259"/>
          </a:xfrm>
          <a:prstGeom prst="ellipse">
            <a:avLst/>
          </a:prstGeom>
          <a:ln w="63500" cap="rnd">
            <a:solidFill>
              <a:schemeClr val="tx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500042"/>
            <a:ext cx="8229600" cy="5626121"/>
          </a:xfrm>
          <a:ln>
            <a:solidFill>
              <a:schemeClr val="tx2">
                <a:lumMod val="60000"/>
                <a:lumOff val="40000"/>
              </a:schemeClr>
            </a:solidFill>
          </a:ln>
        </p:spPr>
        <p:txBody>
          <a:bodyPr/>
          <a:lstStyle/>
          <a:p>
            <a:pPr>
              <a:buNone/>
            </a:pPr>
            <a:r>
              <a:rPr lang="tr-TR" dirty="0" smtClean="0"/>
              <a:t>    </a:t>
            </a:r>
            <a:r>
              <a:rPr lang="tr-TR" sz="2000" dirty="0" smtClean="0"/>
              <a:t>Evden çıkmadan önce anlaşma yapın ve gideceğiniz yerde ondan beklediğiniz davranışları söyleyin.</a:t>
            </a:r>
            <a:br>
              <a:rPr lang="tr-TR" sz="2000" dirty="0" smtClean="0"/>
            </a:br>
            <a:r>
              <a:rPr lang="tr-TR" sz="2000" dirty="0" smtClean="0"/>
              <a:t/>
            </a:r>
            <a:br>
              <a:rPr lang="tr-TR" sz="2000" dirty="0" smtClean="0"/>
            </a:br>
            <a:r>
              <a:rPr lang="tr-TR" sz="2000" dirty="0" smtClean="0"/>
              <a:t> Evden hangi amaçla çıktığınızı belirtin (Şimdi markete gidiyoruz. Evin ihtiyaçlarını alacağız gibi).Okulda sınıf içi etkinliklerde hangi amaçla hangi etkinliği yapacağınızı ifade edin.</a:t>
            </a:r>
            <a:br>
              <a:rPr lang="tr-TR" sz="2000" dirty="0" smtClean="0"/>
            </a:br>
            <a:r>
              <a:rPr lang="tr-TR" sz="2000" dirty="0" smtClean="0"/>
              <a:t/>
            </a:r>
            <a:br>
              <a:rPr lang="tr-TR" sz="2000" dirty="0" smtClean="0"/>
            </a:br>
            <a:r>
              <a:rPr lang="tr-TR" sz="2000" dirty="0" smtClean="0"/>
              <a:t> Düzenli ve dengeli beslenmesine,düzenli uyumasına özen gösterin.</a:t>
            </a:r>
            <a:br>
              <a:rPr lang="tr-TR" sz="2000" dirty="0" smtClean="0"/>
            </a:br>
            <a:r>
              <a:rPr lang="tr-TR" sz="2000" dirty="0" smtClean="0"/>
              <a:t> </a:t>
            </a:r>
            <a:br>
              <a:rPr lang="tr-TR" sz="2000" dirty="0" smtClean="0"/>
            </a:br>
            <a:r>
              <a:rPr lang="tr-TR" sz="2000" dirty="0" smtClean="0"/>
              <a:t>Gün içinde belli rutinler oluşturun.</a:t>
            </a:r>
            <a:endParaRPr lang="tr-TR" sz="2000" dirty="0"/>
          </a:p>
        </p:txBody>
      </p:sp>
      <p:sp>
        <p:nvSpPr>
          <p:cNvPr id="4" name="3 Köşeli Çift Ayraç"/>
          <p:cNvSpPr/>
          <p:nvPr/>
        </p:nvSpPr>
        <p:spPr>
          <a:xfrm>
            <a:off x="642910" y="857232"/>
            <a:ext cx="142876" cy="7143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5" name="4 Köşeli Çift Ayraç"/>
          <p:cNvSpPr/>
          <p:nvPr/>
        </p:nvSpPr>
        <p:spPr>
          <a:xfrm>
            <a:off x="642910" y="1785926"/>
            <a:ext cx="142876" cy="7143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6" name="5 Köşeli Çift Ayraç"/>
          <p:cNvSpPr/>
          <p:nvPr/>
        </p:nvSpPr>
        <p:spPr>
          <a:xfrm>
            <a:off x="642910" y="3000372"/>
            <a:ext cx="142876" cy="7143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7" name="6 Köşeli Çift Ayraç"/>
          <p:cNvSpPr/>
          <p:nvPr/>
        </p:nvSpPr>
        <p:spPr>
          <a:xfrm>
            <a:off x="642910" y="3643314"/>
            <a:ext cx="142876" cy="71438"/>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pic>
        <p:nvPicPr>
          <p:cNvPr id="8" name="7 Resim" descr="Cocukta-Kekeleme-360x210.jpg"/>
          <p:cNvPicPr>
            <a:picLocks noChangeAspect="1"/>
          </p:cNvPicPr>
          <p:nvPr/>
        </p:nvPicPr>
        <p:blipFill>
          <a:blip r:embed="rId2" cstate="print"/>
          <a:stretch>
            <a:fillRect/>
          </a:stretch>
        </p:blipFill>
        <p:spPr>
          <a:xfrm>
            <a:off x="2928926" y="4071942"/>
            <a:ext cx="3429000" cy="2000250"/>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Tree>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tr-TR" dirty="0" smtClean="0"/>
              <a:t>3-5 YAŞA UYGULANABİLECEK YÖNTEMLER</a:t>
            </a:r>
            <a:endParaRPr lang="tr-TR" dirty="0"/>
          </a:p>
        </p:txBody>
      </p:sp>
      <p:sp>
        <p:nvSpPr>
          <p:cNvPr id="3" name="2 İçerik Yer Tutucusu"/>
          <p:cNvSpPr>
            <a:spLocks noGrp="1"/>
          </p:cNvSpPr>
          <p:nvPr>
            <p:ph idx="1"/>
          </p:nvPr>
        </p:nvSpPr>
        <p:spPr>
          <a:xfrm>
            <a:off x="457200" y="1600200"/>
            <a:ext cx="8329642" cy="5043510"/>
          </a:xfrm>
          <a:ln>
            <a:solidFill>
              <a:schemeClr val="accent3">
                <a:lumMod val="75000"/>
              </a:schemeClr>
            </a:solidFill>
          </a:ln>
        </p:spPr>
        <p:txBody>
          <a:bodyPr>
            <a:normAutofit fontScale="25000" lnSpcReduction="20000"/>
          </a:bodyPr>
          <a:lstStyle/>
          <a:p>
            <a:pPr>
              <a:buFont typeface="Wingdings" pitchFamily="2" charset="2"/>
              <a:buChar char="Ø"/>
            </a:pPr>
            <a:r>
              <a:rPr lang="tr-TR" sz="7400" dirty="0" smtClean="0"/>
              <a:t>Onların hangi durumlarda bu duyguyu yaşadığını takip edin. </a:t>
            </a:r>
            <a:br>
              <a:rPr lang="tr-TR" sz="7400" dirty="0" smtClean="0"/>
            </a:br>
            <a:endParaRPr lang="tr-TR" sz="7400" dirty="0" smtClean="0"/>
          </a:p>
          <a:p>
            <a:pPr>
              <a:buFont typeface="Wingdings" pitchFamily="2" charset="2"/>
              <a:buChar char="Ø"/>
            </a:pPr>
            <a:r>
              <a:rPr lang="tr-TR" sz="7400" dirty="0" smtClean="0"/>
              <a:t>Öfke anında ciddi bir ses tonuyla hitap edin (vurmayı kes gibi). </a:t>
            </a:r>
            <a:br>
              <a:rPr lang="tr-TR" sz="7400" dirty="0" smtClean="0"/>
            </a:br>
            <a:endParaRPr lang="tr-TR" sz="7400" dirty="0" smtClean="0"/>
          </a:p>
          <a:p>
            <a:pPr>
              <a:buFont typeface="Wingdings" pitchFamily="2" charset="2"/>
              <a:buChar char="Ø"/>
            </a:pPr>
            <a:r>
              <a:rPr lang="tr-TR" sz="7400" dirty="0" smtClean="0"/>
              <a:t>Mekan değiştirin (Başka bir odaya gitmek gibi). </a:t>
            </a:r>
            <a:r>
              <a:rPr lang="tr-TR" sz="7400" dirty="0"/>
              <a:t/>
            </a:r>
            <a:br>
              <a:rPr lang="tr-TR" sz="7400" dirty="0"/>
            </a:br>
            <a:endParaRPr lang="tr-TR" sz="7400" dirty="0" smtClean="0"/>
          </a:p>
          <a:p>
            <a:pPr>
              <a:buFont typeface="Wingdings" pitchFamily="2" charset="2"/>
              <a:buChar char="Ø"/>
            </a:pPr>
            <a:r>
              <a:rPr lang="tr-TR" sz="7400" dirty="0" smtClean="0"/>
              <a:t>Sizinle iş birliği yapamayacak kadar çok öfkeliyse kontrol edebileceğiniz bir noktada olun ve onun öfkesinin kendiliğinden dinmesini bekleyin.</a:t>
            </a:r>
            <a:r>
              <a:rPr lang="tr-TR" sz="7400" dirty="0"/>
              <a:t/>
            </a:r>
            <a:br>
              <a:rPr lang="tr-TR" sz="7400" dirty="0"/>
            </a:br>
            <a:endParaRPr lang="tr-TR" sz="7400" dirty="0" smtClean="0"/>
          </a:p>
          <a:p>
            <a:pPr>
              <a:buFont typeface="Wingdings" pitchFamily="2" charset="2"/>
              <a:buChar char="Ø"/>
            </a:pPr>
            <a:r>
              <a:rPr lang="tr-TR" sz="7400" dirty="0" smtClean="0"/>
              <a:t>Sizin tepkisiz kalmanız öfkeli davranışların sönmesine ve bu duyguyu kendi kendilerine sakinleştirmeyi öğrenmelerine yardımcı olursunuz. </a:t>
            </a:r>
            <a:br>
              <a:rPr lang="tr-TR" sz="7400" dirty="0" smtClean="0"/>
            </a:br>
            <a:endParaRPr lang="tr-TR" sz="7400" dirty="0" smtClean="0"/>
          </a:p>
          <a:p>
            <a:pPr>
              <a:buFont typeface="Wingdings" pitchFamily="2" charset="2"/>
              <a:buChar char="Ø"/>
            </a:pPr>
            <a:r>
              <a:rPr lang="tr-TR" sz="7400" dirty="0" smtClean="0"/>
              <a:t> Sakinlik sağlandıktan sonra göz teması kurarak onunla bu davranışın kabul görmeyen bir davranış olduğunu söyleyin. </a:t>
            </a:r>
            <a:br>
              <a:rPr lang="tr-TR" sz="7400" dirty="0" smtClean="0"/>
            </a:br>
            <a:endParaRPr lang="tr-TR" sz="7400" dirty="0" smtClean="0"/>
          </a:p>
          <a:p>
            <a:pPr>
              <a:buFont typeface="Wingdings" pitchFamily="2" charset="2"/>
              <a:buChar char="Ø"/>
            </a:pPr>
            <a:r>
              <a:rPr lang="tr-TR" sz="7400" dirty="0" smtClean="0"/>
              <a:t> Hangi şekilde davranırsa ve konuşursa uygun olacağını basit bir dille anlatın.</a:t>
            </a:r>
            <a:br>
              <a:rPr lang="tr-TR" sz="7400" dirty="0" smtClean="0"/>
            </a:br>
            <a:endParaRPr lang="tr-TR" sz="7400" dirty="0" smtClean="0"/>
          </a:p>
          <a:p>
            <a:pPr>
              <a:buFont typeface="Wingdings" pitchFamily="2" charset="2"/>
              <a:buChar char="Ø"/>
            </a:pPr>
            <a:r>
              <a:rPr lang="tr-TR" sz="7400" dirty="0" smtClean="0"/>
              <a:t>Örneğin paylaşma konusunda yaşanan bir sorunda siz de onunla bir eşyanızı paylaşın ve paylaşmayı öğrenmesine yardımcı olun.</a:t>
            </a:r>
            <a:br>
              <a:rPr lang="tr-TR" sz="7400" dirty="0" smtClean="0"/>
            </a:br>
            <a:r>
              <a:rPr lang="tr-TR" sz="7400" dirty="0" smtClean="0"/>
              <a:t/>
            </a:r>
            <a:br>
              <a:rPr lang="tr-TR" sz="7400" dirty="0" smtClean="0"/>
            </a:br>
            <a:r>
              <a:rPr lang="tr-TR" sz="7400" dirty="0" smtClean="0"/>
              <a:t/>
            </a:r>
            <a:br>
              <a:rPr lang="tr-TR" sz="7400" dirty="0" smtClean="0"/>
            </a:br>
            <a:r>
              <a:rPr lang="tr-TR" sz="7400" dirty="0" smtClean="0"/>
              <a:t/>
            </a:r>
            <a:br>
              <a:rPr lang="tr-TR" sz="7400" dirty="0" smtClean="0"/>
            </a:br>
            <a:r>
              <a:rPr lang="tr-TR" sz="7400" dirty="0" smtClean="0"/>
              <a:t> </a:t>
            </a:r>
            <a:br>
              <a:rPr lang="tr-TR" sz="7400" dirty="0" smtClean="0"/>
            </a:br>
            <a:r>
              <a:rPr lang="tr-TR" sz="7400" dirty="0" smtClean="0"/>
              <a:t/>
            </a:r>
            <a:br>
              <a:rPr lang="tr-TR" sz="7400" dirty="0" smtClean="0"/>
            </a:br>
            <a:r>
              <a:rPr lang="tr-TR" sz="7400" dirty="0" smtClean="0"/>
              <a:t>. </a:t>
            </a:r>
            <a:br>
              <a:rPr lang="tr-TR" sz="7400" dirty="0" smtClean="0"/>
            </a:br>
            <a:r>
              <a:rPr lang="tr-TR" sz="7400" dirty="0" smtClean="0"/>
              <a:t/>
            </a:r>
            <a:br>
              <a:rPr lang="tr-TR" sz="7400" dirty="0" smtClean="0"/>
            </a:br>
            <a:r>
              <a:rPr lang="tr-TR" dirty="0" smtClean="0"/>
              <a:t/>
            </a:r>
            <a:br>
              <a:rPr lang="tr-TR" dirty="0" smtClean="0"/>
            </a:br>
            <a:r>
              <a:rPr lang="tr-TR" dirty="0" smtClean="0"/>
              <a:t/>
            </a:r>
            <a:br>
              <a:rPr lang="tr-TR" dirty="0" smtClean="0"/>
            </a:br>
            <a:endParaRPr lang="tr-TR" dirty="0"/>
          </a:p>
        </p:txBody>
      </p:sp>
      <p:pic>
        <p:nvPicPr>
          <p:cNvPr id="4" name="3 Resim" descr="99-946744634429826479469163.jpg"/>
          <p:cNvPicPr>
            <a:picLocks noChangeAspect="1"/>
          </p:cNvPicPr>
          <p:nvPr/>
        </p:nvPicPr>
        <p:blipFill>
          <a:blip r:embed="rId2" cstate="print"/>
          <a:stretch>
            <a:fillRect/>
          </a:stretch>
        </p:blipFill>
        <p:spPr>
          <a:xfrm>
            <a:off x="7000892" y="857232"/>
            <a:ext cx="1833570" cy="2109798"/>
          </a:xfrm>
          <a:prstGeom prst="ellipse">
            <a:avLst/>
          </a:prstGeom>
          <a:ln w="63500" cap="rnd">
            <a:solidFill>
              <a:schemeClr val="accent3">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57166"/>
            <a:ext cx="8229600" cy="5768997"/>
          </a:xfrm>
          <a:solidFill>
            <a:schemeClr val="bg1"/>
          </a:solidFill>
          <a:ln>
            <a:solidFill>
              <a:schemeClr val="accent3">
                <a:lumMod val="75000"/>
              </a:schemeClr>
            </a:solidFill>
          </a:ln>
        </p:spPr>
        <p:txBody>
          <a:bodyPr/>
          <a:lstStyle/>
          <a:p>
            <a:pPr>
              <a:buFont typeface="Wingdings" pitchFamily="2" charset="2"/>
              <a:buChar char="Ø"/>
            </a:pPr>
            <a:r>
              <a:rPr lang="tr-TR" sz="2400" dirty="0" smtClean="0"/>
              <a:t>Yaşına uygun egzersiz yaptırın. </a:t>
            </a:r>
            <a:br>
              <a:rPr lang="tr-TR" sz="2400" dirty="0" smtClean="0"/>
            </a:br>
            <a:r>
              <a:rPr lang="tr-TR" sz="2400" dirty="0" smtClean="0"/>
              <a:t/>
            </a:r>
            <a:br>
              <a:rPr lang="tr-TR" sz="2400" dirty="0" smtClean="0"/>
            </a:br>
            <a:r>
              <a:rPr lang="tr-TR" sz="2400" dirty="0" smtClean="0"/>
              <a:t>Örneğin;bedenini sık, gevşet oyunu oynayın. Sırayla gözlerini sıkı kapat ve aç, yumruklarını sık ve aç, kollarını ger ve rahat bırak gibi komutlarla tüm bedenini sıkıp gevşetmesini sağlayın. Bu tarz egzersizleri düzenli olarak yapın.</a:t>
            </a:r>
            <a:endParaRPr lang="tr-TR" sz="2400" dirty="0"/>
          </a:p>
        </p:txBody>
      </p:sp>
      <p:pic>
        <p:nvPicPr>
          <p:cNvPr id="4" name="3 Resim" descr="niños-2.jpg"/>
          <p:cNvPicPr>
            <a:picLocks noChangeAspect="1"/>
          </p:cNvPicPr>
          <p:nvPr/>
        </p:nvPicPr>
        <p:blipFill>
          <a:blip r:embed="rId2" cstate="print"/>
          <a:stretch>
            <a:fillRect/>
          </a:stretch>
        </p:blipFill>
        <p:spPr>
          <a:xfrm>
            <a:off x="857224" y="3214686"/>
            <a:ext cx="4015183" cy="21431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Akış Çizelgesi: Doğrudan Erişimli Depolama"/>
          <p:cNvSpPr/>
          <p:nvPr/>
        </p:nvSpPr>
        <p:spPr>
          <a:xfrm>
            <a:off x="1357290" y="2857496"/>
            <a:ext cx="2786082" cy="357190"/>
          </a:xfrm>
          <a:prstGeom prst="flowChartMagneticDrum">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dirty="0" smtClean="0"/>
              <a:t>SPOR</a:t>
            </a:r>
            <a:endParaRPr lang="tr-TR" dirty="0"/>
          </a:p>
        </p:txBody>
      </p:sp>
      <p:pic>
        <p:nvPicPr>
          <p:cNvPr id="6" name="5 Resim" descr="cocugum_hangi_sporu_yapmali_73583.jpg"/>
          <p:cNvPicPr>
            <a:picLocks noChangeAspect="1"/>
          </p:cNvPicPr>
          <p:nvPr/>
        </p:nvPicPr>
        <p:blipFill>
          <a:blip r:embed="rId3" cstate="print"/>
          <a:stretch>
            <a:fillRect/>
          </a:stretch>
        </p:blipFill>
        <p:spPr>
          <a:xfrm>
            <a:off x="4643438" y="2928934"/>
            <a:ext cx="3487835" cy="1976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53.jpg"/>
          <p:cNvPicPr>
            <a:picLocks noChangeAspect="1"/>
          </p:cNvPicPr>
          <p:nvPr/>
        </p:nvPicPr>
        <p:blipFill>
          <a:blip r:embed="rId2" cstate="print"/>
          <a:stretch>
            <a:fillRect/>
          </a:stretch>
        </p:blipFill>
        <p:spPr>
          <a:xfrm>
            <a:off x="2135170" y="3286124"/>
            <a:ext cx="4865722" cy="271464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4" name="3 Metin kutusu"/>
          <p:cNvSpPr txBox="1"/>
          <p:nvPr/>
        </p:nvSpPr>
        <p:spPr>
          <a:xfrm>
            <a:off x="0" y="2500306"/>
            <a:ext cx="9144000" cy="369332"/>
          </a:xfrm>
          <a:prstGeom prst="rect">
            <a:avLst/>
          </a:prstGeom>
          <a:solidFill>
            <a:srgbClr val="FF0000"/>
          </a:solidFill>
        </p:spPr>
        <p:txBody>
          <a:bodyPr wrap="square" rtlCol="0">
            <a:spAutoFit/>
          </a:bodyPr>
          <a:lstStyle/>
          <a:p>
            <a:endParaRPr lang="tr-TR" dirty="0"/>
          </a:p>
        </p:txBody>
      </p:sp>
      <p:sp>
        <p:nvSpPr>
          <p:cNvPr id="2" name="1 Başlık"/>
          <p:cNvSpPr>
            <a:spLocks noGrp="1"/>
          </p:cNvSpPr>
          <p:nvPr>
            <p:ph type="title"/>
          </p:nvPr>
        </p:nvSpPr>
        <p:spPr>
          <a:xfrm>
            <a:off x="428596" y="214290"/>
            <a:ext cx="8229600" cy="3654428"/>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ÖFKE NEDİR?</a:t>
            </a:r>
            <a:b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lumMod val="60000"/>
              <a:lumOff val="40000"/>
            </a:schemeClr>
          </a:solidFill>
          <a:ln>
            <a:solidFill>
              <a:schemeClr val="accent6">
                <a:lumMod val="75000"/>
              </a:schemeClr>
            </a:solidFill>
          </a:ln>
        </p:spPr>
        <p:txBody>
          <a:bodyPr>
            <a:noAutofit/>
          </a:bodyPr>
          <a:lstStyle/>
          <a:p>
            <a:r>
              <a:rPr lang="tr-TR" sz="3600" dirty="0" smtClean="0"/>
              <a:t>6 ve SONRASI YAŞ GRUBUNA </a:t>
            </a:r>
            <a:br>
              <a:rPr lang="tr-TR" sz="3600" dirty="0" smtClean="0"/>
            </a:br>
            <a:r>
              <a:rPr lang="tr-TR" sz="3600" dirty="0" smtClean="0"/>
              <a:t>UYGULANABİLECEK YÖNTEMLER</a:t>
            </a:r>
            <a:endParaRPr lang="tr-TR" sz="3600" dirty="0"/>
          </a:p>
        </p:txBody>
      </p:sp>
      <p:sp>
        <p:nvSpPr>
          <p:cNvPr id="3" name="2 İçerik Yer Tutucusu"/>
          <p:cNvSpPr>
            <a:spLocks noGrp="1"/>
          </p:cNvSpPr>
          <p:nvPr>
            <p:ph idx="1"/>
          </p:nvPr>
        </p:nvSpPr>
        <p:spPr>
          <a:xfrm>
            <a:off x="457200" y="1600200"/>
            <a:ext cx="8229600" cy="5043510"/>
          </a:xfrm>
          <a:ln>
            <a:solidFill>
              <a:schemeClr val="accent6">
                <a:lumMod val="75000"/>
              </a:schemeClr>
            </a:solidFill>
          </a:ln>
        </p:spPr>
        <p:txBody>
          <a:bodyPr>
            <a:normAutofit fontScale="25000" lnSpcReduction="20000"/>
          </a:bodyPr>
          <a:lstStyle/>
          <a:p>
            <a:pPr>
              <a:buFont typeface="Wingdings" pitchFamily="2" charset="2"/>
              <a:buChar char="v"/>
            </a:pPr>
            <a:r>
              <a:rPr lang="tr-TR" sz="8000" dirty="0" smtClean="0"/>
              <a:t> Öncelikle fırtınanın dinmesini bekleyin.</a:t>
            </a:r>
            <a:br>
              <a:rPr lang="tr-TR" sz="8000" dirty="0" smtClean="0"/>
            </a:br>
            <a:endParaRPr lang="tr-TR" sz="8000" dirty="0" smtClean="0"/>
          </a:p>
          <a:p>
            <a:pPr>
              <a:buFont typeface="Wingdings" pitchFamily="2" charset="2"/>
              <a:buChar char="v"/>
            </a:pPr>
            <a:r>
              <a:rPr lang="tr-TR" sz="8000" dirty="0" smtClean="0"/>
              <a:t>Sakin ortam sağlandıktan sonra çocuğunuzu dinleyin.</a:t>
            </a:r>
          </a:p>
          <a:p>
            <a:pPr>
              <a:buFont typeface="Wingdings" pitchFamily="2" charset="2"/>
              <a:buChar char="v"/>
            </a:pPr>
            <a:endParaRPr lang="tr-TR" sz="8000" dirty="0"/>
          </a:p>
          <a:p>
            <a:pPr>
              <a:buFont typeface="Wingdings" pitchFamily="2" charset="2"/>
              <a:buChar char="v"/>
            </a:pPr>
            <a:r>
              <a:rPr lang="tr-TR" sz="8000" dirty="0" smtClean="0"/>
              <a:t>Bu yaş grubundaki çocuklar kendilerini ifade edebilirler. Sorunun çözümlenmesi için birlikte düşünün. </a:t>
            </a:r>
            <a:br>
              <a:rPr lang="tr-TR" sz="8000" dirty="0" smtClean="0"/>
            </a:br>
            <a:endParaRPr lang="tr-TR" sz="8000" dirty="0" smtClean="0"/>
          </a:p>
          <a:p>
            <a:pPr>
              <a:buFont typeface="Wingdings" pitchFamily="2" charset="2"/>
              <a:buChar char="v"/>
            </a:pPr>
            <a:r>
              <a:rPr lang="tr-TR" sz="8000" dirty="0" smtClean="0"/>
              <a:t>Çocuğun öfke nöbetini kendisinin dindirmesine izin verin veya öfkenin yaşandığı durumlarda çocuğun mekan değiştirmesini sağlayın. </a:t>
            </a:r>
            <a:br>
              <a:rPr lang="tr-TR" sz="8000" dirty="0" smtClean="0"/>
            </a:br>
            <a:endParaRPr lang="tr-TR" sz="8000" dirty="0"/>
          </a:p>
          <a:p>
            <a:pPr>
              <a:buFont typeface="Wingdings" pitchFamily="2" charset="2"/>
              <a:buChar char="v"/>
            </a:pPr>
            <a:r>
              <a:rPr lang="tr-TR" sz="8000" dirty="0" smtClean="0"/>
              <a:t>Sakinleştikten sonra içinde yaşadığı duygunun ve bu duygunun bedeninde yarattığı etkileri fark etmesini sağlayın. Bu duygu tekrar geldiğinde kendini kontrol etmesi kolaylaşacaktır.</a:t>
            </a:r>
            <a:br>
              <a:rPr lang="tr-TR" sz="8000" dirty="0" smtClean="0"/>
            </a:br>
            <a:endParaRPr lang="tr-TR" sz="8000" dirty="0"/>
          </a:p>
          <a:p>
            <a:pPr>
              <a:buFont typeface="Wingdings" pitchFamily="2" charset="2"/>
              <a:buChar char="v"/>
            </a:pPr>
            <a:r>
              <a:rPr lang="tr-TR" sz="8000" dirty="0" smtClean="0"/>
              <a:t>Düşünce üzerine odaklanın. Asıl ihtiyaç olunan durumun ne olduğunu birlikte tespit edin. </a:t>
            </a:r>
            <a:br>
              <a:rPr lang="tr-TR" sz="8000" dirty="0" smtClean="0"/>
            </a:br>
            <a:r>
              <a:rPr lang="tr-TR" sz="8000" dirty="0" smtClean="0"/>
              <a:t/>
            </a:r>
            <a:br>
              <a:rPr lang="tr-TR" sz="8000" dirty="0" smtClean="0"/>
            </a:br>
            <a:r>
              <a:rPr lang="tr-TR" sz="8000" dirty="0" smtClean="0"/>
              <a:t/>
            </a:r>
            <a:br>
              <a:rPr lang="tr-TR" sz="8000" dirty="0" smtClean="0"/>
            </a:br>
            <a:r>
              <a:rPr lang="tr-TR" sz="8000" dirty="0" smtClean="0"/>
              <a:t/>
            </a:r>
            <a:br>
              <a:rPr lang="tr-TR" sz="8000" dirty="0" smtClean="0"/>
            </a:br>
            <a:r>
              <a:rPr lang="tr-TR" sz="8000" dirty="0" smtClean="0"/>
              <a:t/>
            </a:r>
            <a:br>
              <a:rPr lang="tr-TR" sz="8000" dirty="0" smtClean="0"/>
            </a:br>
            <a:r>
              <a:rPr lang="tr-TR" sz="8000" dirty="0" smtClean="0"/>
              <a:t/>
            </a:r>
            <a:br>
              <a:rPr lang="tr-TR" sz="8000" dirty="0" smtClean="0"/>
            </a:br>
            <a:r>
              <a:rPr lang="tr-TR" sz="8000" dirty="0" smtClean="0"/>
              <a:t/>
            </a:r>
            <a:br>
              <a:rPr lang="tr-TR" sz="8000" dirty="0" smtClean="0"/>
            </a:br>
            <a:r>
              <a:rPr lang="tr-TR" sz="8000" dirty="0" smtClean="0"/>
              <a:t/>
            </a:r>
            <a:br>
              <a:rPr lang="tr-TR" sz="8000" dirty="0" smtClean="0"/>
            </a:br>
            <a:r>
              <a:rPr lang="tr-TR" dirty="0" smtClean="0"/>
              <a:t/>
            </a:r>
            <a:br>
              <a:rPr lang="tr-TR" dirty="0" smtClean="0"/>
            </a:br>
            <a:endParaRPr lang="tr-TR" dirty="0"/>
          </a:p>
        </p:txBody>
      </p:sp>
      <p:pic>
        <p:nvPicPr>
          <p:cNvPr id="4" name="3 Resim" descr="sinirli-cocuklar.jpg"/>
          <p:cNvPicPr>
            <a:picLocks noChangeAspect="1"/>
          </p:cNvPicPr>
          <p:nvPr/>
        </p:nvPicPr>
        <p:blipFill>
          <a:blip r:embed="rId2" cstate="print"/>
          <a:stretch>
            <a:fillRect/>
          </a:stretch>
        </p:blipFill>
        <p:spPr>
          <a:xfrm>
            <a:off x="6500826" y="1357298"/>
            <a:ext cx="2500310" cy="1428760"/>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357166"/>
            <a:ext cx="8372476" cy="6054749"/>
          </a:xfrm>
          <a:solidFill>
            <a:schemeClr val="bg1"/>
          </a:solidFill>
          <a:ln>
            <a:solidFill>
              <a:schemeClr val="accent6">
                <a:lumMod val="75000"/>
              </a:schemeClr>
            </a:solidFill>
          </a:ln>
        </p:spPr>
        <p:txBody>
          <a:bodyPr>
            <a:normAutofit/>
          </a:bodyPr>
          <a:lstStyle/>
          <a:p>
            <a:pPr>
              <a:buNone/>
            </a:pPr>
            <a:r>
              <a:rPr lang="tr-TR" dirty="0" smtClean="0"/>
              <a:t>   - </a:t>
            </a:r>
            <a:r>
              <a:rPr lang="tr-TR" sz="2200" dirty="0" smtClean="0"/>
              <a:t>Önce çocuğunuzun çözüm üretmesine izin verin. </a:t>
            </a:r>
            <a:br>
              <a:rPr lang="tr-TR" sz="2200" dirty="0" smtClean="0"/>
            </a:br>
            <a:r>
              <a:rPr lang="tr-TR" sz="2200" dirty="0" smtClean="0"/>
              <a:t>Siz de ona ürettiği çözümler konusunda başka alternatifler sunun. </a:t>
            </a:r>
            <a:br>
              <a:rPr lang="tr-TR" sz="2200" dirty="0" smtClean="0"/>
            </a:br>
            <a:r>
              <a:rPr lang="tr-TR" sz="2200" dirty="0" smtClean="0"/>
              <a:t/>
            </a:r>
            <a:br>
              <a:rPr lang="tr-TR" sz="2200" dirty="0" smtClean="0"/>
            </a:br>
            <a:r>
              <a:rPr lang="tr-TR" sz="2200" dirty="0" smtClean="0"/>
              <a:t>-Kendinize göre değil çocuğunuzun kendine göre en uygun çözüm yöntemini uygulamasına izin verin.</a:t>
            </a:r>
            <a:br>
              <a:rPr lang="tr-TR" sz="2200" dirty="0" smtClean="0"/>
            </a:br>
            <a:r>
              <a:rPr lang="tr-TR" sz="2200" dirty="0" smtClean="0"/>
              <a:t/>
            </a:r>
            <a:br>
              <a:rPr lang="tr-TR" sz="2200" dirty="0" smtClean="0"/>
            </a:br>
            <a:r>
              <a:rPr lang="tr-TR" sz="2200" dirty="0" smtClean="0"/>
              <a:t>-Kontrolü elinde tutması bu tip durumları kendine kendine idare edebildiğini yaşaması ona güven duygusunu yaşatacaktır.</a:t>
            </a:r>
            <a:br>
              <a:rPr lang="tr-TR" sz="2200" dirty="0" smtClean="0"/>
            </a:br>
            <a:r>
              <a:rPr lang="tr-TR" sz="2200" dirty="0" smtClean="0"/>
              <a:t/>
            </a:r>
            <a:br>
              <a:rPr lang="tr-TR" sz="2200" dirty="0" smtClean="0"/>
            </a:br>
            <a:r>
              <a:rPr lang="tr-TR" sz="2200" dirty="0" smtClean="0"/>
              <a:t>-Çocuğunuza öfkeli durumlarda </a:t>
            </a:r>
            <a:r>
              <a:rPr lang="tr-TR" sz="2200" u="sng" dirty="0" smtClean="0"/>
              <a:t>haklı olmak değil faydalı olmak</a:t>
            </a:r>
            <a:r>
              <a:rPr lang="tr-TR" sz="2200" dirty="0" smtClean="0"/>
              <a:t> penceresinden düşünmeyi öğretin. Bu durumda ne yaparsak fayda sağlarız, asıl istediğimize ulaşırız bakış açısını yakalamak önemlidir.</a:t>
            </a:r>
            <a:r>
              <a:rPr lang="tr-TR" dirty="0" smtClean="0"/>
              <a:t/>
            </a:r>
            <a:br>
              <a:rPr lang="tr-TR" dirty="0" smtClean="0"/>
            </a:br>
            <a:endParaRPr lang="tr-TR" dirty="0"/>
          </a:p>
        </p:txBody>
      </p:sp>
      <p:pic>
        <p:nvPicPr>
          <p:cNvPr id="4" name="3 Resim" descr="cocuk_yetistirmede_disiplinin_onemi13766415590_h1062833.jpg"/>
          <p:cNvPicPr>
            <a:picLocks noChangeAspect="1"/>
          </p:cNvPicPr>
          <p:nvPr/>
        </p:nvPicPr>
        <p:blipFill>
          <a:blip r:embed="rId2" cstate="print"/>
          <a:stretch>
            <a:fillRect/>
          </a:stretch>
        </p:blipFill>
        <p:spPr>
          <a:xfrm>
            <a:off x="2071670" y="4572008"/>
            <a:ext cx="3929090" cy="1857388"/>
          </a:xfrm>
          <a:prstGeom prst="rect">
            <a:avLst/>
          </a:prstGeom>
          <a:noFill/>
          <a:ln>
            <a:noFill/>
          </a:ln>
        </p:spPr>
      </p:pic>
    </p:spTree>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714356"/>
            <a:ext cx="8229600" cy="1143000"/>
          </a:xfr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lstStyle/>
          <a:p>
            <a:r>
              <a:rPr lang="tr-TR" dirty="0" smtClean="0"/>
              <a:t>Öfke Yönetimi için 5 Temel Adım</a:t>
            </a:r>
            <a:endParaRPr lang="tr-TR" dirty="0"/>
          </a:p>
        </p:txBody>
      </p:sp>
      <p:pic>
        <p:nvPicPr>
          <p:cNvPr id="5" name="4 Resim" descr="B4SpaDkIEAAXrK5.jpg"/>
          <p:cNvPicPr>
            <a:picLocks noChangeAspect="1"/>
          </p:cNvPicPr>
          <p:nvPr/>
        </p:nvPicPr>
        <p:blipFill>
          <a:blip r:embed="rId2" cstate="print"/>
          <a:stretch>
            <a:fillRect/>
          </a:stretch>
        </p:blipFill>
        <p:spPr>
          <a:xfrm>
            <a:off x="2428860" y="1857364"/>
            <a:ext cx="4714888" cy="4286260"/>
          </a:xfrm>
          <a:prstGeom prst="ellipse">
            <a:avLst/>
          </a:prstGeom>
          <a:ln>
            <a:noFill/>
          </a:ln>
          <a:effectLst>
            <a:softEdge rad="112500"/>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İçerik Yer Tutucusu"/>
          <p:cNvSpPr>
            <a:spLocks noGrp="1"/>
          </p:cNvSpPr>
          <p:nvPr>
            <p:ph idx="1"/>
          </p:nvPr>
        </p:nvSpPr>
        <p:spPr>
          <a:xfrm>
            <a:off x="0" y="0"/>
            <a:ext cx="9144000" cy="6858000"/>
          </a:xfrm>
          <a:solidFill>
            <a:schemeClr val="accent4">
              <a:lumMod val="20000"/>
              <a:lumOff val="80000"/>
            </a:schemeClr>
          </a:solidFill>
        </p:spPr>
        <p:txBody>
          <a:bodyPr>
            <a:normAutofit fontScale="70000" lnSpcReduction="20000"/>
          </a:bodyPr>
          <a:lstStyle/>
          <a:p>
            <a:pPr>
              <a:buNone/>
            </a:pPr>
            <a:r>
              <a:rPr lang="tr-TR" sz="6400" dirty="0" smtClean="0">
                <a:solidFill>
                  <a:srgbClr val="7030A0"/>
                </a:solidFill>
              </a:rPr>
              <a:t>        </a:t>
            </a:r>
            <a:br>
              <a:rPr lang="tr-TR" sz="6400" dirty="0" smtClean="0">
                <a:solidFill>
                  <a:srgbClr val="7030A0"/>
                </a:solidFill>
              </a:rPr>
            </a:br>
            <a:r>
              <a:rPr lang="tr-TR" sz="5100" dirty="0" smtClean="0">
                <a:solidFill>
                  <a:srgbClr val="7030A0"/>
                </a:solidFill>
              </a:rPr>
              <a:t>1-</a:t>
            </a:r>
            <a:r>
              <a:rPr lang="tr-TR" sz="6300" dirty="0" smtClean="0">
                <a:solidFill>
                  <a:srgbClr val="7030A0"/>
                </a:solidFill>
              </a:rPr>
              <a:t>MODEL OLUN</a:t>
            </a:r>
            <a:r>
              <a:rPr lang="tr-TR" sz="7200" b="1" dirty="0" smtClean="0">
                <a:solidFill>
                  <a:srgbClr val="7030A0"/>
                </a:solidFill>
              </a:rPr>
              <a:t/>
            </a:r>
            <a:br>
              <a:rPr lang="tr-TR" sz="7200" b="1" dirty="0" smtClean="0">
                <a:solidFill>
                  <a:srgbClr val="7030A0"/>
                </a:solidFill>
              </a:rPr>
            </a:br>
            <a:r>
              <a:rPr lang="tr-TR" sz="6400" dirty="0" smtClean="0"/>
              <a:t/>
            </a:r>
            <a:br>
              <a:rPr lang="tr-TR" sz="6400" dirty="0" smtClean="0"/>
            </a:br>
            <a:r>
              <a:rPr lang="tr-TR" sz="4600" dirty="0" smtClean="0"/>
              <a:t> Sizi öfkelendirecek olaylara karşı tavrınız ve yaklaşımınız çocuklara örnek olmak açısından en önemli adımdır.Siz sakin kalmayı becerirseniz çocuk da sizi model alacaktır</a:t>
            </a:r>
            <a:r>
              <a:rPr lang="tr-TR" sz="5100" dirty="0" smtClean="0"/>
              <a:t>. </a:t>
            </a:r>
            <a:r>
              <a:rPr lang="tr-TR" sz="6400" dirty="0" smtClean="0"/>
              <a:t/>
            </a:r>
            <a:br>
              <a:rPr lang="tr-TR" sz="6400" dirty="0" smtClean="0"/>
            </a:br>
            <a:endParaRPr lang="tr-TR" sz="6400" dirty="0" smtClean="0"/>
          </a:p>
          <a:p>
            <a:pPr>
              <a:buNone/>
            </a:pPr>
            <a:r>
              <a:rPr lang="tr-TR" sz="6400" dirty="0" smtClean="0"/>
              <a:t/>
            </a:r>
            <a:br>
              <a:rPr lang="tr-TR" sz="6400" dirty="0" smtClean="0"/>
            </a:br>
            <a:endParaRPr lang="tr-TR" sz="6400" dirty="0" smtClean="0"/>
          </a:p>
          <a:p>
            <a:pPr>
              <a:buNone/>
            </a:pPr>
            <a:r>
              <a:rPr lang="tr-TR" sz="6400" dirty="0" smtClean="0">
                <a:solidFill>
                  <a:srgbClr val="7030A0"/>
                </a:solidFill>
              </a:rPr>
              <a:t>   </a:t>
            </a:r>
            <a:r>
              <a:rPr lang="tr-TR" sz="7200" b="1" dirty="0" smtClean="0">
                <a:solidFill>
                  <a:srgbClr val="7030A0"/>
                </a:solidFill>
              </a:rPr>
              <a:t/>
            </a:r>
            <a:br>
              <a:rPr lang="tr-TR" sz="7200" b="1" dirty="0" smtClean="0">
                <a:solidFill>
                  <a:srgbClr val="7030A0"/>
                </a:solidFill>
              </a:rPr>
            </a:br>
            <a:r>
              <a:rPr lang="tr-TR" dirty="0" smtClean="0"/>
              <a:t/>
            </a:r>
            <a:br>
              <a:rPr lang="tr-TR" dirty="0" smtClean="0"/>
            </a:br>
            <a:endParaRPr lang="tr-TR" dirty="0"/>
          </a:p>
        </p:txBody>
      </p:sp>
      <p:pic>
        <p:nvPicPr>
          <p:cNvPr id="5" name="4 Resim" descr="k165.jpg"/>
          <p:cNvPicPr>
            <a:picLocks noChangeAspect="1"/>
          </p:cNvPicPr>
          <p:nvPr/>
        </p:nvPicPr>
        <p:blipFill>
          <a:blip r:embed="rId2" cstate="print"/>
          <a:stretch>
            <a:fillRect/>
          </a:stretch>
        </p:blipFill>
        <p:spPr>
          <a:xfrm>
            <a:off x="4786314" y="3571876"/>
            <a:ext cx="3455170" cy="25233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5 Resim" descr="1824773_orig.jpg"/>
          <p:cNvPicPr>
            <a:picLocks noChangeAspect="1"/>
          </p:cNvPicPr>
          <p:nvPr/>
        </p:nvPicPr>
        <p:blipFill>
          <a:blip r:embed="rId3" cstate="print">
            <a:grayscl/>
          </a:blip>
          <a:stretch>
            <a:fillRect/>
          </a:stretch>
        </p:blipFill>
        <p:spPr>
          <a:xfrm>
            <a:off x="714348" y="3571876"/>
            <a:ext cx="3752200" cy="25003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pic>
        <p:nvPicPr>
          <p:cNvPr id="4" name="3 İçerik Yer Tutucusu" descr="106bbdade4.png"/>
          <p:cNvPicPr>
            <a:picLocks noGrp="1" noChangeAspect="1"/>
          </p:cNvPicPr>
          <p:nvPr>
            <p:ph idx="1"/>
          </p:nvPr>
        </p:nvPicPr>
        <p:blipFill>
          <a:blip r:embed="rId2" cstate="print"/>
          <a:stretch>
            <a:fillRect/>
          </a:stretch>
        </p:blipFill>
        <p:spPr>
          <a:xfrm>
            <a:off x="0" y="0"/>
            <a:ext cx="9144000" cy="6858000"/>
          </a:xfrm>
          <a:solidFill>
            <a:schemeClr val="accent2">
              <a:lumMod val="60000"/>
              <a:lumOff val="40000"/>
            </a:schemeClr>
          </a:solidFill>
        </p:spPr>
      </p:pic>
      <p:sp>
        <p:nvSpPr>
          <p:cNvPr id="5" name="4 Metin kutusu"/>
          <p:cNvSpPr txBox="1"/>
          <p:nvPr/>
        </p:nvSpPr>
        <p:spPr>
          <a:xfrm>
            <a:off x="785786" y="1000109"/>
            <a:ext cx="3071834" cy="1200329"/>
          </a:xfrm>
          <a:prstGeom prst="rect">
            <a:avLst/>
          </a:prstGeom>
          <a:noFill/>
        </p:spPr>
        <p:txBody>
          <a:bodyPr wrap="square" rtlCol="0">
            <a:spAutoFit/>
          </a:bodyPr>
          <a:lstStyle/>
          <a:p>
            <a:r>
              <a:rPr lang="tr-TR" sz="2400" dirty="0" smtClean="0"/>
              <a:t>Sizi öfkelendirecek olaylara karşı yaklaşımınız nasıldır?</a:t>
            </a:r>
            <a:endParaRPr lang="tr-TR" sz="2400"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a:solidFill>
            <a:schemeClr val="accent4">
              <a:lumMod val="20000"/>
              <a:lumOff val="80000"/>
            </a:schemeClr>
          </a:solidFill>
        </p:spPr>
        <p:txBody>
          <a:bodyPr>
            <a:normAutofit/>
          </a:bodyPr>
          <a:lstStyle/>
          <a:p>
            <a:pPr>
              <a:buNone/>
            </a:pPr>
            <a:r>
              <a:rPr lang="tr-TR" dirty="0" smtClean="0">
                <a:solidFill>
                  <a:srgbClr val="7030A0"/>
                </a:solidFill>
              </a:rPr>
              <a:t/>
            </a:r>
            <a:br>
              <a:rPr lang="tr-TR" dirty="0" smtClean="0">
                <a:solidFill>
                  <a:srgbClr val="7030A0"/>
                </a:solidFill>
              </a:rPr>
            </a:br>
            <a:r>
              <a:rPr lang="tr-TR" sz="4000" dirty="0" smtClean="0">
                <a:solidFill>
                  <a:srgbClr val="7030A0"/>
                </a:solidFill>
              </a:rPr>
              <a:t>2-  YER DEĞİŞTİRME</a:t>
            </a:r>
            <a:r>
              <a:rPr lang="tr-TR" sz="4400" dirty="0" smtClean="0">
                <a:solidFill>
                  <a:srgbClr val="7030A0"/>
                </a:solidFill>
              </a:rPr>
              <a:t>:</a:t>
            </a:r>
            <a:endParaRPr lang="tr-TR" sz="3600" dirty="0" smtClean="0">
              <a:solidFill>
                <a:srgbClr val="7030A0"/>
              </a:solidFill>
            </a:endParaRPr>
          </a:p>
          <a:p>
            <a:pPr>
              <a:buNone/>
            </a:pPr>
            <a:r>
              <a:rPr lang="tr-TR" sz="3600" b="1" dirty="0" smtClean="0">
                <a:solidFill>
                  <a:srgbClr val="7030A0"/>
                </a:solidFill>
              </a:rPr>
              <a:t>      </a:t>
            </a:r>
            <a:r>
              <a:rPr lang="tr-TR" dirty="0" smtClean="0"/>
              <a:t>Çocuk öfkelendiğinde iletişime geçmeden önce mutlaka başka bir odaya geçin. Sakinleştiği zaman iletişime geçeceğinizi söyleyin..</a:t>
            </a:r>
            <a:br>
              <a:rPr lang="tr-TR" dirty="0" smtClean="0"/>
            </a:br>
            <a:endParaRPr lang="tr-TR" dirty="0" smtClean="0"/>
          </a:p>
          <a:p>
            <a:pPr>
              <a:buNone/>
            </a:pPr>
            <a:r>
              <a:rPr lang="tr-TR" dirty="0" smtClean="0">
                <a:solidFill>
                  <a:srgbClr val="7030A0"/>
                </a:solidFill>
              </a:rPr>
              <a:t>    </a:t>
            </a:r>
            <a:br>
              <a:rPr lang="tr-TR" dirty="0" smtClean="0">
                <a:solidFill>
                  <a:srgbClr val="7030A0"/>
                </a:solidFill>
              </a:rPr>
            </a:br>
            <a:endParaRPr lang="tr-TR" dirty="0"/>
          </a:p>
        </p:txBody>
      </p:sp>
      <p:pic>
        <p:nvPicPr>
          <p:cNvPr id="4" name="3 Resim" descr="nasil-davranilir.jpg"/>
          <p:cNvPicPr>
            <a:picLocks noChangeAspect="1"/>
          </p:cNvPicPr>
          <p:nvPr/>
        </p:nvPicPr>
        <p:blipFill>
          <a:blip r:embed="rId2" cstate="print"/>
          <a:stretch>
            <a:fillRect/>
          </a:stretch>
        </p:blipFill>
        <p:spPr>
          <a:xfrm>
            <a:off x="1571604" y="3857628"/>
            <a:ext cx="5572164" cy="2833686"/>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a:solidFill>
            <a:schemeClr val="accent4">
              <a:lumMod val="20000"/>
              <a:lumOff val="80000"/>
            </a:schemeClr>
          </a:solidFill>
        </p:spPr>
        <p:txBody>
          <a:bodyPr/>
          <a:lstStyle/>
          <a:p>
            <a:pPr>
              <a:buNone/>
            </a:pPr>
            <a:r>
              <a:rPr lang="tr-TR" sz="3600" b="1" dirty="0" smtClean="0">
                <a:solidFill>
                  <a:schemeClr val="accent4">
                    <a:lumMod val="75000"/>
                  </a:schemeClr>
                </a:solidFill>
              </a:rPr>
              <a:t/>
            </a:r>
            <a:br>
              <a:rPr lang="tr-TR" sz="3600" b="1" dirty="0" smtClean="0">
                <a:solidFill>
                  <a:schemeClr val="accent4">
                    <a:lumMod val="75000"/>
                  </a:schemeClr>
                </a:solidFill>
              </a:rPr>
            </a:br>
            <a:r>
              <a:rPr lang="tr-TR" sz="4000" dirty="0" smtClean="0">
                <a:solidFill>
                  <a:srgbClr val="7030A0"/>
                </a:solidFill>
              </a:rPr>
              <a:t>3- İFADE ETMESİNİ SAĞLAYIN: </a:t>
            </a:r>
            <a:r>
              <a:rPr lang="tr-TR" sz="3600" b="1" dirty="0" smtClean="0">
                <a:solidFill>
                  <a:srgbClr val="7030A0"/>
                </a:solidFill>
              </a:rPr>
              <a:t/>
            </a:r>
            <a:br>
              <a:rPr lang="tr-TR" sz="3600" b="1" dirty="0" smtClean="0">
                <a:solidFill>
                  <a:srgbClr val="7030A0"/>
                </a:solidFill>
              </a:rPr>
            </a:br>
            <a:r>
              <a:rPr lang="tr-TR" sz="3600" b="1" dirty="0" smtClean="0">
                <a:solidFill>
                  <a:srgbClr val="7030A0"/>
                </a:solidFill>
              </a:rPr>
              <a:t/>
            </a:r>
            <a:br>
              <a:rPr lang="tr-TR" sz="3600" b="1" dirty="0" smtClean="0">
                <a:solidFill>
                  <a:srgbClr val="7030A0"/>
                </a:solidFill>
              </a:rPr>
            </a:br>
            <a:r>
              <a:rPr lang="tr-TR" dirty="0" smtClean="0"/>
              <a:t>Kişilere ve eşyalara zarar vermeden, çığlık atabilir, kendini sıkabilir, ağlayabilir, bir yastığa vurabilir. Bunlar öfkenin sağlıklı bir şekilde dışa vurulmasını sağlar.</a:t>
            </a:r>
            <a:endParaRPr lang="tr-TR" dirty="0"/>
          </a:p>
        </p:txBody>
      </p:sp>
      <p:pic>
        <p:nvPicPr>
          <p:cNvPr id="4" name="3 Resim" descr="99-946744634429826479469163.jpg"/>
          <p:cNvPicPr>
            <a:picLocks noChangeAspect="1"/>
          </p:cNvPicPr>
          <p:nvPr/>
        </p:nvPicPr>
        <p:blipFill>
          <a:blip r:embed="rId2" cstate="print"/>
          <a:stretch>
            <a:fillRect/>
          </a:stretch>
        </p:blipFill>
        <p:spPr>
          <a:xfrm>
            <a:off x="3000364" y="3857628"/>
            <a:ext cx="3446884" cy="2757507"/>
          </a:xfrm>
          <a:prstGeom prst="ellipse">
            <a:avLst/>
          </a:prstGeom>
          <a:ln w="63500"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a:solidFill>
            <a:schemeClr val="accent4">
              <a:lumMod val="20000"/>
              <a:lumOff val="80000"/>
            </a:schemeClr>
          </a:solidFill>
        </p:spPr>
        <p:txBody>
          <a:bodyPr>
            <a:normAutofit fontScale="92500"/>
          </a:bodyPr>
          <a:lstStyle/>
          <a:p>
            <a:pPr>
              <a:buNone/>
            </a:pPr>
            <a:r>
              <a:rPr lang="tr-TR" sz="3600" dirty="0" smtClean="0">
                <a:solidFill>
                  <a:srgbClr val="7030A0"/>
                </a:solidFill>
              </a:rPr>
              <a:t/>
            </a:r>
            <a:br>
              <a:rPr lang="tr-TR" sz="3600" dirty="0" smtClean="0">
                <a:solidFill>
                  <a:srgbClr val="7030A0"/>
                </a:solidFill>
              </a:rPr>
            </a:br>
            <a:r>
              <a:rPr lang="tr-TR" sz="3600" dirty="0" smtClean="0">
                <a:solidFill>
                  <a:srgbClr val="7030A0"/>
                </a:solidFill>
              </a:rPr>
              <a:t>4-DUYGULARI TANIMASINI SAĞLAYIN</a:t>
            </a:r>
            <a:r>
              <a:rPr lang="tr-TR" sz="3600" b="1" dirty="0" smtClean="0">
                <a:solidFill>
                  <a:srgbClr val="7030A0"/>
                </a:solidFill>
              </a:rPr>
              <a:t/>
            </a:r>
            <a:br>
              <a:rPr lang="tr-TR" sz="3600" b="1" dirty="0" smtClean="0">
                <a:solidFill>
                  <a:srgbClr val="7030A0"/>
                </a:solidFill>
              </a:rPr>
            </a:br>
            <a:r>
              <a:rPr lang="tr-TR" sz="3600" b="1" dirty="0" smtClean="0">
                <a:solidFill>
                  <a:srgbClr val="7030A0"/>
                </a:solidFill>
              </a:rPr>
              <a:t> </a:t>
            </a:r>
            <a:br>
              <a:rPr lang="tr-TR" sz="3600" b="1" dirty="0" smtClean="0">
                <a:solidFill>
                  <a:srgbClr val="7030A0"/>
                </a:solidFill>
              </a:rPr>
            </a:br>
            <a:r>
              <a:rPr lang="tr-TR" sz="3600" b="1" dirty="0" smtClean="0">
                <a:solidFill>
                  <a:srgbClr val="7030A0"/>
                </a:solidFill>
              </a:rPr>
              <a:t>-</a:t>
            </a:r>
            <a:r>
              <a:rPr lang="tr-TR" sz="2800" b="1" dirty="0" smtClean="0">
                <a:solidFill>
                  <a:srgbClr val="7030A0"/>
                </a:solidFill>
              </a:rPr>
              <a:t> </a:t>
            </a:r>
            <a:r>
              <a:rPr lang="tr-TR" sz="2400" dirty="0" smtClean="0"/>
              <a:t>Duyguların yüzümüze yansımasını kartona çocukla birlikte çizin ve görülecek bir yerine asın. İsterseniz onun resimlerini çekip asabilirsiniz. </a:t>
            </a:r>
            <a:br>
              <a:rPr lang="tr-TR" sz="2400" dirty="0" smtClean="0"/>
            </a:br>
            <a:endParaRPr lang="tr-TR" sz="2400" dirty="0" smtClean="0"/>
          </a:p>
          <a:p>
            <a:pPr>
              <a:buNone/>
            </a:pPr>
            <a:r>
              <a:rPr lang="tr-TR" sz="2400" dirty="0" smtClean="0"/>
              <a:t/>
            </a:r>
            <a:br>
              <a:rPr lang="tr-TR" sz="2400" dirty="0" smtClean="0"/>
            </a:br>
            <a:endParaRPr lang="tr-TR" sz="2400" dirty="0" smtClean="0"/>
          </a:p>
          <a:p>
            <a:pPr>
              <a:buNone/>
            </a:pPr>
            <a:r>
              <a:rPr lang="tr-TR" sz="2400" dirty="0" smtClean="0"/>
              <a:t/>
            </a:r>
            <a:br>
              <a:rPr lang="tr-TR" sz="2400" dirty="0" smtClean="0"/>
            </a:br>
            <a:r>
              <a:rPr lang="tr-TR" sz="2400" dirty="0" smtClean="0"/>
              <a:t/>
            </a:r>
            <a:br>
              <a:rPr lang="tr-TR" sz="2400" dirty="0" smtClean="0"/>
            </a:br>
            <a:r>
              <a:rPr lang="tr-TR" sz="2400" dirty="0" smtClean="0"/>
              <a:t>-Duygularımızı tanımayı öğretin ve bir duygu yaşadığında size göstermesini isteyin. Çocuğun duygusal zekâsını geliştirecek bu çalışma aynı zamanda son derece eğlencelidir.</a:t>
            </a:r>
            <a:r>
              <a:rPr lang="tr-TR" dirty="0" smtClean="0"/>
              <a:t/>
            </a:r>
            <a:br>
              <a:rPr lang="tr-TR" dirty="0" smtClean="0"/>
            </a:br>
            <a:endParaRPr lang="tr-TR" dirty="0" smtClean="0"/>
          </a:p>
          <a:p>
            <a:pPr>
              <a:buNone/>
            </a:pPr>
            <a:r>
              <a:rPr lang="tr-TR" dirty="0" smtClean="0"/>
              <a:t/>
            </a:r>
            <a:br>
              <a:rPr lang="tr-TR" dirty="0" smtClean="0"/>
            </a:br>
            <a:endParaRPr lang="tr-TR" dirty="0"/>
          </a:p>
        </p:txBody>
      </p:sp>
      <p:pic>
        <p:nvPicPr>
          <p:cNvPr id="4" name="3 Resim" descr="duygular-çomak-kukla.jpg"/>
          <p:cNvPicPr>
            <a:picLocks noChangeAspect="1"/>
          </p:cNvPicPr>
          <p:nvPr/>
        </p:nvPicPr>
        <p:blipFill>
          <a:blip r:embed="rId2" cstate="print"/>
          <a:stretch>
            <a:fillRect/>
          </a:stretch>
        </p:blipFill>
        <p:spPr>
          <a:xfrm>
            <a:off x="1214414" y="2565440"/>
            <a:ext cx="2643206" cy="1438229"/>
          </a:xfrm>
          <a:prstGeom prst="rect">
            <a:avLst/>
          </a:prstGeom>
        </p:spPr>
      </p:pic>
      <p:pic>
        <p:nvPicPr>
          <p:cNvPr id="5" name="4 Resim" descr="DSCN1113.JPG"/>
          <p:cNvPicPr>
            <a:picLocks noChangeAspect="1"/>
          </p:cNvPicPr>
          <p:nvPr/>
        </p:nvPicPr>
        <p:blipFill>
          <a:blip r:embed="rId3" cstate="print"/>
          <a:stretch>
            <a:fillRect/>
          </a:stretch>
        </p:blipFill>
        <p:spPr>
          <a:xfrm>
            <a:off x="6143636" y="4667235"/>
            <a:ext cx="1643074" cy="2190765"/>
          </a:xfrm>
          <a:prstGeom prst="rect">
            <a:avLst/>
          </a:prstGeom>
        </p:spPr>
      </p:pic>
      <p:cxnSp>
        <p:nvCxnSpPr>
          <p:cNvPr id="11" name="10 Eğri Bağlayıcı"/>
          <p:cNvCxnSpPr/>
          <p:nvPr/>
        </p:nvCxnSpPr>
        <p:spPr>
          <a:xfrm>
            <a:off x="2928926" y="5072074"/>
            <a:ext cx="2071702" cy="1000132"/>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12 Eğri Bağlayıcı"/>
          <p:cNvCxnSpPr/>
          <p:nvPr/>
        </p:nvCxnSpPr>
        <p:spPr>
          <a:xfrm rot="10800000" flipV="1">
            <a:off x="4214810" y="2357430"/>
            <a:ext cx="1714512" cy="857256"/>
          </a:xfrm>
          <a:prstGeom prst="curved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0"/>
            <a:ext cx="9144000" cy="6858000"/>
          </a:xfrm>
          <a:solidFill>
            <a:schemeClr val="accent4">
              <a:lumMod val="20000"/>
              <a:lumOff val="80000"/>
            </a:schemeClr>
          </a:solidFill>
        </p:spPr>
        <p:txBody>
          <a:bodyPr>
            <a:normAutofit fontScale="85000" lnSpcReduction="20000"/>
          </a:bodyPr>
          <a:lstStyle/>
          <a:p>
            <a:pPr>
              <a:buNone/>
            </a:pPr>
            <a:r>
              <a:rPr lang="tr-TR" sz="3600" b="1" dirty="0" smtClean="0">
                <a:solidFill>
                  <a:srgbClr val="7030A0"/>
                </a:solidFill>
              </a:rPr>
              <a:t>  </a:t>
            </a:r>
            <a:br>
              <a:rPr lang="tr-TR" sz="3600" b="1" dirty="0" smtClean="0">
                <a:solidFill>
                  <a:srgbClr val="7030A0"/>
                </a:solidFill>
              </a:rPr>
            </a:br>
            <a:r>
              <a:rPr lang="tr-TR" sz="3600" b="1" dirty="0" smtClean="0">
                <a:solidFill>
                  <a:srgbClr val="7030A0"/>
                </a:solidFill>
              </a:rPr>
              <a:t>5-SAKİNLEŞME TEKNİKLERİNİ ÖĞRETİN</a:t>
            </a:r>
            <a:br>
              <a:rPr lang="tr-TR" sz="3600" b="1" dirty="0" smtClean="0">
                <a:solidFill>
                  <a:srgbClr val="7030A0"/>
                </a:solidFill>
              </a:rPr>
            </a:br>
            <a:r>
              <a:rPr lang="tr-TR" sz="3600" b="1" dirty="0" smtClean="0">
                <a:solidFill>
                  <a:srgbClr val="7030A0"/>
                </a:solidFill>
              </a:rPr>
              <a:t/>
            </a:r>
            <a:br>
              <a:rPr lang="tr-TR" sz="3600" b="1" dirty="0" smtClean="0">
                <a:solidFill>
                  <a:srgbClr val="7030A0"/>
                </a:solidFill>
              </a:rPr>
            </a:br>
            <a:r>
              <a:rPr lang="tr-TR" sz="3600" b="1" dirty="0" smtClean="0">
                <a:solidFill>
                  <a:srgbClr val="7030A0"/>
                </a:solidFill>
              </a:rPr>
              <a:t/>
            </a:r>
            <a:br>
              <a:rPr lang="tr-TR" sz="3600" b="1" dirty="0" smtClean="0">
                <a:solidFill>
                  <a:srgbClr val="7030A0"/>
                </a:solidFill>
              </a:rPr>
            </a:br>
            <a:r>
              <a:rPr lang="tr-TR" dirty="0" smtClean="0"/>
              <a:t>Öfke; kalbinizi sıkıştıran, kaslarınızı geren ve kendinizi hasta hissetmenize neden olan bir duygudur. Bu yüzden öfkenin olumsuz etkilerini sakinleşme tekniklerini kullanarak daha hızlı atlatabilirsiniz.</a:t>
            </a:r>
            <a:r>
              <a:rPr lang="tr-TR" dirty="0" smtClean="0">
                <a:solidFill>
                  <a:srgbClr val="7030A0"/>
                </a:solidFill>
              </a:rPr>
              <a:t/>
            </a:r>
            <a:br>
              <a:rPr lang="tr-TR" dirty="0" smtClean="0">
                <a:solidFill>
                  <a:srgbClr val="7030A0"/>
                </a:solidFill>
              </a:rPr>
            </a:br>
            <a:r>
              <a:rPr lang="tr-TR" dirty="0" smtClean="0">
                <a:solidFill>
                  <a:srgbClr val="7030A0"/>
                </a:solidFill>
              </a:rPr>
              <a:t/>
            </a:r>
            <a:br>
              <a:rPr lang="tr-TR" dirty="0" smtClean="0">
                <a:solidFill>
                  <a:srgbClr val="7030A0"/>
                </a:solidFill>
              </a:rPr>
            </a:br>
            <a:r>
              <a:rPr lang="tr-TR" dirty="0" smtClean="0">
                <a:solidFill>
                  <a:srgbClr val="7030A0"/>
                </a:solidFill>
              </a:rPr>
              <a:t>   </a:t>
            </a:r>
            <a:r>
              <a:rPr lang="tr-TR" u="sng" dirty="0" smtClean="0"/>
              <a:t>“3 + 10” tekniği </a:t>
            </a:r>
            <a:r>
              <a:rPr lang="tr-TR" dirty="0" smtClean="0"/>
              <a:t>çocukların sakinleşmesi için son derece etkili bir yöntemdir. </a:t>
            </a:r>
            <a:br>
              <a:rPr lang="tr-TR" dirty="0" smtClean="0"/>
            </a:br>
            <a:r>
              <a:rPr lang="tr-TR" dirty="0" smtClean="0"/>
              <a:t/>
            </a:r>
            <a:br>
              <a:rPr lang="tr-TR" dirty="0" smtClean="0"/>
            </a:br>
            <a:r>
              <a:rPr lang="tr-TR" dirty="0" smtClean="0"/>
              <a:t>Öncelikle öfkelenmeden önce vücudumuzun verdiği sinyalleri çocuğa anlatın.(Yüz ifademizin değişmesi, yumruk sıkmak, burundan hızlı hızlı nefes almak gibi..)</a:t>
            </a:r>
            <a:br>
              <a:rPr lang="tr-TR" dirty="0" smtClean="0"/>
            </a:br>
            <a:r>
              <a:rPr lang="tr-TR" dirty="0" smtClean="0"/>
              <a:t>Bunları hissedince 3+10 tekniğini uygulamamız gerektiğini uygulayarak gösterin.</a:t>
            </a:r>
            <a:br>
              <a:rPr lang="tr-TR" dirty="0" smtClean="0"/>
            </a:br>
            <a:r>
              <a:rPr lang="tr-TR" dirty="0" smtClean="0"/>
              <a:t/>
            </a:r>
            <a:br>
              <a:rPr lang="tr-TR" dirty="0" smtClean="0"/>
            </a:br>
            <a:endParaRPr lang="tr-TR" dirty="0"/>
          </a:p>
        </p:txBody>
      </p:sp>
      <p:sp>
        <p:nvSpPr>
          <p:cNvPr id="4" name="3 Sağ Ok"/>
          <p:cNvSpPr/>
          <p:nvPr/>
        </p:nvSpPr>
        <p:spPr>
          <a:xfrm>
            <a:off x="642910" y="2357430"/>
            <a:ext cx="28575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ransition>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857752" y="1500174"/>
            <a:ext cx="4043362" cy="1143000"/>
          </a:xfrm>
        </p:spPr>
        <p:txBody>
          <a:bodyPr>
            <a:noAutofit/>
          </a:bodyPr>
          <a:lstStyle/>
          <a:p>
            <a:r>
              <a:rPr lang="tr-TR" sz="2800" b="1" dirty="0" smtClean="0"/>
              <a:t> </a:t>
            </a:r>
            <a:r>
              <a:rPr lang="tr-TR" sz="2800" b="1" dirty="0" smtClean="0">
                <a:solidFill>
                  <a:schemeClr val="accent6">
                    <a:lumMod val="75000"/>
                  </a:schemeClr>
                </a:solidFill>
              </a:rPr>
              <a:t>3 kez olabildiğince yavaş ve uzun nefes alıp, olabildiğince yavaş ve uzun verin.</a:t>
            </a:r>
            <a:endParaRPr lang="tr-TR" sz="2800" dirty="0"/>
          </a:p>
        </p:txBody>
      </p:sp>
      <p:pic>
        <p:nvPicPr>
          <p:cNvPr id="4" name="3 İçerik Yer Tutucusu" descr="fdd86dfe-3989-49ac-8059-8604e832e9d5.jpg"/>
          <p:cNvPicPr>
            <a:picLocks noGrp="1" noChangeAspect="1"/>
          </p:cNvPicPr>
          <p:nvPr>
            <p:ph idx="1"/>
          </p:nvPr>
        </p:nvPicPr>
        <p:blipFill>
          <a:blip r:embed="rId2" cstate="print"/>
          <a:stretch>
            <a:fillRect/>
          </a:stretch>
        </p:blipFill>
        <p:spPr>
          <a:xfrm>
            <a:off x="5143504" y="3429000"/>
            <a:ext cx="3286148" cy="2993546"/>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6" name="5 Düz Ok Bağlayıcısı"/>
          <p:cNvCxnSpPr/>
          <p:nvPr/>
        </p:nvCxnSpPr>
        <p:spPr>
          <a:xfrm rot="10800000">
            <a:off x="3929058" y="2143116"/>
            <a:ext cx="121444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7 Resim" descr="nefes.jpg"/>
          <p:cNvPicPr>
            <a:picLocks noChangeAspect="1"/>
          </p:cNvPicPr>
          <p:nvPr/>
        </p:nvPicPr>
        <p:blipFill>
          <a:blip r:embed="rId3" cstate="print"/>
          <a:srcRect l="30899" r="16130" b="7964"/>
          <a:stretch>
            <a:fillRect/>
          </a:stretch>
        </p:blipFill>
        <p:spPr>
          <a:xfrm>
            <a:off x="642910" y="285728"/>
            <a:ext cx="3071834" cy="3007816"/>
          </a:xfrm>
          <a:prstGeom prst="ellipse">
            <a:avLst/>
          </a:prstGeom>
          <a:ln w="63500" cap="rnd">
            <a:solidFill>
              <a:schemeClr val="accent6">
                <a:lumMod val="75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8 Metin kutusu"/>
          <p:cNvSpPr txBox="1"/>
          <p:nvPr/>
        </p:nvSpPr>
        <p:spPr>
          <a:xfrm>
            <a:off x="571472" y="4357694"/>
            <a:ext cx="3143272" cy="1200329"/>
          </a:xfrm>
          <a:prstGeom prst="rect">
            <a:avLst/>
          </a:prstGeom>
          <a:noFill/>
        </p:spPr>
        <p:txBody>
          <a:bodyPr wrap="square" rtlCol="0">
            <a:spAutoFit/>
          </a:bodyPr>
          <a:lstStyle/>
          <a:p>
            <a:r>
              <a:rPr lang="tr-TR" sz="2400" b="1" dirty="0" smtClean="0">
                <a:solidFill>
                  <a:schemeClr val="accent6">
                    <a:lumMod val="75000"/>
                  </a:schemeClr>
                </a:solidFill>
              </a:rPr>
              <a:t>Yavaşça 1’den 10’a kadar yavaşça sayması gerektiğini öğretin.</a:t>
            </a:r>
            <a:endParaRPr lang="tr-TR" sz="2400" dirty="0"/>
          </a:p>
        </p:txBody>
      </p:sp>
      <p:cxnSp>
        <p:nvCxnSpPr>
          <p:cNvPr id="11" name="10 Düz Ok Bağlayıcısı"/>
          <p:cNvCxnSpPr>
            <a:stCxn id="9" idx="3"/>
          </p:cNvCxnSpPr>
          <p:nvPr/>
        </p:nvCxnSpPr>
        <p:spPr>
          <a:xfrm flipV="1">
            <a:off x="3714744" y="4929198"/>
            <a:ext cx="1071570" cy="286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00042"/>
            <a:ext cx="8229600" cy="5626121"/>
          </a:xfrm>
          <a:ln w="76200">
            <a:solidFill>
              <a:schemeClr val="accent6">
                <a:lumMod val="75000"/>
              </a:schemeClr>
            </a:solidFill>
            <a:prstDash val="solid"/>
          </a:ln>
        </p:spPr>
        <p:txBody>
          <a:bodyPr/>
          <a:lstStyle/>
          <a:p>
            <a:r>
              <a:rPr lang="tr-TR" sz="2800" dirty="0" smtClean="0"/>
              <a:t>Kelime anlamıyla öfke;</a:t>
            </a:r>
            <a:br>
              <a:rPr lang="tr-TR" sz="2800" dirty="0" smtClean="0"/>
            </a:br>
            <a:r>
              <a:rPr lang="tr-TR" sz="2800" dirty="0" smtClean="0"/>
              <a:t/>
            </a:r>
            <a:br>
              <a:rPr lang="tr-TR" sz="2800" dirty="0" smtClean="0"/>
            </a:br>
            <a:r>
              <a:rPr lang="tr-TR" sz="2800" dirty="0" smtClean="0"/>
              <a:t>  Engellenme, incinme, gözdağı vb. gibi bir durum karşısında gösterilen saldırganlık tepkisi, kızgınlık.</a:t>
            </a:r>
            <a:br>
              <a:rPr lang="tr-TR" sz="2800" dirty="0" smtClean="0"/>
            </a:br>
            <a:r>
              <a:rPr lang="tr-TR" sz="2800" dirty="0" smtClean="0"/>
              <a:t/>
            </a:r>
            <a:br>
              <a:rPr lang="tr-TR" sz="2800" dirty="0" smtClean="0"/>
            </a:br>
            <a:r>
              <a:rPr lang="tr-TR" sz="2800" dirty="0" smtClean="0"/>
              <a:t>Literatürde, engellenme (</a:t>
            </a:r>
            <a:r>
              <a:rPr lang="tr-TR" sz="2800" dirty="0" err="1" smtClean="0"/>
              <a:t>frustration</a:t>
            </a:r>
            <a:r>
              <a:rPr lang="tr-TR" sz="2800" dirty="0" smtClean="0"/>
              <a:t>) öfkeye neden olan etmenlerin başında gelmektedir </a:t>
            </a:r>
            <a:br>
              <a:rPr lang="tr-TR" sz="2800" dirty="0" smtClean="0"/>
            </a:br>
            <a:endParaRPr lang="tr-TR" sz="2800" dirty="0" smtClean="0"/>
          </a:p>
          <a:p>
            <a:endParaRPr lang="tr-TR" dirty="0"/>
          </a:p>
        </p:txBody>
      </p:sp>
      <p:pic>
        <p:nvPicPr>
          <p:cNvPr id="5" name="4 Resim" descr="возражения.jpg"/>
          <p:cNvPicPr>
            <a:picLocks noChangeAspect="1"/>
          </p:cNvPicPr>
          <p:nvPr/>
        </p:nvPicPr>
        <p:blipFill>
          <a:blip r:embed="rId2" cstate="print"/>
          <a:stretch>
            <a:fillRect/>
          </a:stretch>
        </p:blipFill>
        <p:spPr>
          <a:xfrm>
            <a:off x="3286116" y="3643314"/>
            <a:ext cx="2357454" cy="2364844"/>
          </a:xfrm>
          <a:prstGeom prst="rect">
            <a:avLst/>
          </a:prstGeom>
        </p:spPr>
      </p:pic>
    </p:spTree>
  </p:cSld>
  <p:clrMapOvr>
    <a:masterClrMapping/>
  </p:clrMapOvr>
  <p:transition>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106bbdade4.png"/>
          <p:cNvPicPr>
            <a:picLocks noChangeAspect="1"/>
          </p:cNvPicPr>
          <p:nvPr/>
        </p:nvPicPr>
        <p:blipFill>
          <a:blip r:embed="rId2" cstate="print"/>
          <a:stretch>
            <a:fillRect/>
          </a:stretch>
        </p:blipFill>
        <p:spPr>
          <a:xfrm>
            <a:off x="2214514" y="1643050"/>
            <a:ext cx="6929486" cy="5482670"/>
          </a:xfrm>
          <a:prstGeom prst="rect">
            <a:avLst/>
          </a:prstGeom>
        </p:spPr>
      </p:pic>
      <p:sp>
        <p:nvSpPr>
          <p:cNvPr id="11" name="10 Bulut Belirtme Çizgisi"/>
          <p:cNvSpPr/>
          <p:nvPr/>
        </p:nvSpPr>
        <p:spPr>
          <a:xfrm>
            <a:off x="642910" y="714356"/>
            <a:ext cx="4214842" cy="3214710"/>
          </a:xfrm>
          <a:prstGeom prst="cloudCallout">
            <a:avLst>
              <a:gd name="adj1" fmla="val 51651"/>
              <a:gd name="adj2" fmla="val 315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Metin kutusu"/>
          <p:cNvSpPr txBox="1"/>
          <p:nvPr/>
        </p:nvSpPr>
        <p:spPr>
          <a:xfrm>
            <a:off x="1285852" y="1142984"/>
            <a:ext cx="3143272" cy="2585323"/>
          </a:xfrm>
          <a:prstGeom prst="rect">
            <a:avLst/>
          </a:prstGeom>
          <a:noFill/>
        </p:spPr>
        <p:txBody>
          <a:bodyPr wrap="square" rtlCol="0">
            <a:spAutoFit/>
          </a:bodyPr>
          <a:lstStyle/>
          <a:p>
            <a:r>
              <a:rPr lang="tr-TR" b="1" dirty="0" smtClean="0">
                <a:solidFill>
                  <a:schemeClr val="bg1"/>
                </a:solidFill>
              </a:rPr>
              <a:t>Yapılan araştırmalar </a:t>
            </a:r>
            <a:r>
              <a:rPr lang="tr-TR" b="1" u="sng" dirty="0" smtClean="0">
                <a:solidFill>
                  <a:schemeClr val="bg1"/>
                </a:solidFill>
              </a:rPr>
              <a:t>4 </a:t>
            </a:r>
            <a:r>
              <a:rPr lang="tr-TR" b="1" u="sng" dirty="0" smtClean="0">
                <a:solidFill>
                  <a:schemeClr val="bg1"/>
                </a:solidFill>
              </a:rPr>
              <a:t>yaştan itibaren</a:t>
            </a:r>
            <a:r>
              <a:rPr lang="tr-TR" b="1" dirty="0" smtClean="0">
                <a:solidFill>
                  <a:schemeClr val="bg1"/>
                </a:solidFill>
              </a:rPr>
              <a:t> çocukların uygun bir eğitimle problem çözücü düşünme biçimini kazanabileceği belirtilmektedir. Tabii bu eğitimin verilmesinde anne baba tutumlarının çok önemli olduğunu unutulmamalıdır.</a:t>
            </a:r>
            <a:endParaRPr lang="tr-TR" b="1" dirty="0">
              <a:solidFill>
                <a:schemeClr val="bg1"/>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071670" y="1285860"/>
            <a:ext cx="4643454" cy="3785652"/>
          </a:xfrm>
          <a:prstGeom prst="rect">
            <a:avLst/>
          </a:prstGeom>
        </p:spPr>
        <p:txBody>
          <a:bodyPr wrap="square">
            <a:spAutoFit/>
          </a:bodyPr>
          <a:lstStyle/>
          <a:p>
            <a:r>
              <a:rPr lang="tr-TR" sz="2000" b="1" dirty="0" smtClean="0"/>
              <a:t>Çocuğun öfkesi ile ne zaman ilgilenilmeli?</a:t>
            </a:r>
            <a:br>
              <a:rPr lang="tr-TR" sz="2000" b="1" dirty="0" smtClean="0"/>
            </a:br>
            <a:endParaRPr lang="tr-TR" sz="2000" dirty="0" smtClean="0"/>
          </a:p>
          <a:p>
            <a:r>
              <a:rPr lang="tr-TR" sz="2000" b="1" dirty="0" smtClean="0"/>
              <a:t>1. </a:t>
            </a:r>
            <a:r>
              <a:rPr lang="tr-TR" sz="2000" dirty="0" smtClean="0"/>
              <a:t>Gerçekleştirmeyi hedeflediği bir durumu başaramaması halinde saldırgan tavırlar sergilerse</a:t>
            </a:r>
          </a:p>
          <a:p>
            <a:r>
              <a:rPr lang="tr-TR" sz="2000" b="1" dirty="0" smtClean="0"/>
              <a:t>2. </a:t>
            </a:r>
            <a:r>
              <a:rPr lang="tr-TR" sz="2000" dirty="0" smtClean="0"/>
              <a:t>Daha önce çok rahat baş edebildiği sorunlar karşısında artık dürtüsel tepkiler veriyor ve öfke nöbetleri geçiriyorsa</a:t>
            </a:r>
          </a:p>
          <a:p>
            <a:r>
              <a:rPr lang="tr-TR" sz="2000" b="1" dirty="0" smtClean="0"/>
              <a:t>3. </a:t>
            </a:r>
            <a:r>
              <a:rPr lang="tr-TR" sz="2000" dirty="0" smtClean="0"/>
              <a:t>İçsel eğilimi, saldırganlığa yönelmeye başladıysa</a:t>
            </a:r>
          </a:p>
          <a:p>
            <a:r>
              <a:rPr lang="tr-TR" sz="2000" b="1" dirty="0" smtClean="0"/>
              <a:t>4. </a:t>
            </a:r>
            <a:r>
              <a:rPr lang="tr-TR" sz="2000" dirty="0" smtClean="0"/>
              <a:t>Herkese, her şeye öfkelenecek bir şey buluyorsa</a:t>
            </a:r>
          </a:p>
        </p:txBody>
      </p:sp>
      <p:pic>
        <p:nvPicPr>
          <p:cNvPr id="7" name="6 Resim" descr="7538.jpg"/>
          <p:cNvPicPr>
            <a:picLocks noChangeAspect="1"/>
          </p:cNvPicPr>
          <p:nvPr/>
        </p:nvPicPr>
        <p:blipFill>
          <a:blip r:embed="rId2" cstate="print"/>
          <a:stretch>
            <a:fillRect/>
          </a:stretch>
        </p:blipFill>
        <p:spPr>
          <a:xfrm flipH="1">
            <a:off x="214282" y="1214422"/>
            <a:ext cx="1762158" cy="14858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7 Resim" descr="o-TEMPER-TANTRUMS-facebook.jpg"/>
          <p:cNvPicPr>
            <a:picLocks noChangeAspect="1"/>
          </p:cNvPicPr>
          <p:nvPr/>
        </p:nvPicPr>
        <p:blipFill>
          <a:blip r:embed="rId3" cstate="print"/>
          <a:stretch>
            <a:fillRect/>
          </a:stretch>
        </p:blipFill>
        <p:spPr>
          <a:xfrm>
            <a:off x="214282" y="3429000"/>
            <a:ext cx="1785950" cy="15716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8 Resim" descr="ksdreamstime_m_4409821.jpg"/>
          <p:cNvPicPr>
            <a:picLocks noChangeAspect="1"/>
          </p:cNvPicPr>
          <p:nvPr/>
        </p:nvPicPr>
        <p:blipFill>
          <a:blip r:embed="rId4" cstate="print"/>
          <a:stretch>
            <a:fillRect/>
          </a:stretch>
        </p:blipFill>
        <p:spPr>
          <a:xfrm>
            <a:off x="6929454" y="1149383"/>
            <a:ext cx="1732205" cy="15770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9 Resim" descr="ofke-patlamasi-cocuk.jpg"/>
          <p:cNvPicPr>
            <a:picLocks noChangeAspect="1"/>
          </p:cNvPicPr>
          <p:nvPr/>
        </p:nvPicPr>
        <p:blipFill>
          <a:blip r:embed="rId5" cstate="print"/>
          <a:stretch>
            <a:fillRect/>
          </a:stretch>
        </p:blipFill>
        <p:spPr>
          <a:xfrm>
            <a:off x="6929454" y="3286124"/>
            <a:ext cx="1785950" cy="1643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214546" y="785794"/>
            <a:ext cx="6143668" cy="5072098"/>
          </a:xfrm>
        </p:spPr>
        <p:txBody>
          <a:bodyPr>
            <a:normAutofit fontScale="92500" lnSpcReduction="10000"/>
          </a:bodyPr>
          <a:lstStyle/>
          <a:p>
            <a:r>
              <a:rPr lang="tr-TR" b="1" dirty="0" smtClean="0"/>
              <a:t>5. </a:t>
            </a:r>
            <a:r>
              <a:rPr lang="tr-TR" dirty="0" smtClean="0"/>
              <a:t>Akranları ve aile fertleri ile sık sık tartışmaya giriyorsa</a:t>
            </a:r>
          </a:p>
          <a:p>
            <a:r>
              <a:rPr lang="tr-TR" b="1" dirty="0" smtClean="0"/>
              <a:t>6. </a:t>
            </a:r>
            <a:r>
              <a:rPr lang="tr-TR" dirty="0" smtClean="0"/>
              <a:t>4 Yaşını geçtiği halde öfke nöbetleri yaşamaya devam ediyorsa</a:t>
            </a:r>
          </a:p>
          <a:p>
            <a:r>
              <a:rPr lang="tr-TR" b="1" dirty="0" smtClean="0"/>
              <a:t>7. </a:t>
            </a:r>
            <a:r>
              <a:rPr lang="tr-TR" dirty="0" smtClean="0"/>
              <a:t>Günde 3 kereden fazla ve uzun süreli öfke nöbetleri yaşıyorsa müdahale edilmelidir.</a:t>
            </a:r>
            <a:br>
              <a:rPr lang="tr-TR" dirty="0" smtClean="0"/>
            </a:br>
            <a:r>
              <a:rPr lang="tr-TR" dirty="0" smtClean="0"/>
              <a:t/>
            </a:r>
            <a:br>
              <a:rPr lang="tr-TR" dirty="0" smtClean="0"/>
            </a:br>
            <a:r>
              <a:rPr lang="tr-TR" dirty="0" smtClean="0"/>
              <a:t>Bu maddelerin birden fazlası sık sık  ortaya çıkıyorsa </a:t>
            </a:r>
            <a:r>
              <a:rPr lang="tr-TR" u="sng" dirty="0" smtClean="0"/>
              <a:t>bir uzmana başvurmakta </a:t>
            </a:r>
            <a:r>
              <a:rPr lang="tr-TR" dirty="0" smtClean="0"/>
              <a:t>fayda vardır.</a:t>
            </a:r>
          </a:p>
          <a:p>
            <a:endParaRPr lang="tr-TR" dirty="0"/>
          </a:p>
        </p:txBody>
      </p:sp>
      <p:pic>
        <p:nvPicPr>
          <p:cNvPr id="4" name="3 Resim" descr="1014033_620x413.jpg"/>
          <p:cNvPicPr>
            <a:picLocks noChangeAspect="1"/>
          </p:cNvPicPr>
          <p:nvPr/>
        </p:nvPicPr>
        <p:blipFill>
          <a:blip r:embed="rId2" cstate="print"/>
          <a:stretch>
            <a:fillRect/>
          </a:stretch>
        </p:blipFill>
        <p:spPr>
          <a:xfrm>
            <a:off x="285720" y="785794"/>
            <a:ext cx="1961198" cy="214314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5" name="4 Resim" descr="cocuk_ofke.jpg"/>
          <p:cNvPicPr>
            <a:picLocks noChangeAspect="1"/>
          </p:cNvPicPr>
          <p:nvPr/>
        </p:nvPicPr>
        <p:blipFill>
          <a:blip r:embed="rId3" cstate="print"/>
          <a:stretch>
            <a:fillRect/>
          </a:stretch>
        </p:blipFill>
        <p:spPr>
          <a:xfrm flipH="1">
            <a:off x="285720" y="3286124"/>
            <a:ext cx="1928826" cy="2147889"/>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ransition>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ardes-300x149.jpg"/>
          <p:cNvPicPr>
            <a:picLocks noGrp="1" noChangeAspect="1"/>
          </p:cNvPicPr>
          <p:nvPr>
            <p:ph idx="1"/>
          </p:nvPr>
        </p:nvPicPr>
        <p:blipFill>
          <a:blip r:embed="rId2" cstate="print"/>
          <a:stretch>
            <a:fillRect/>
          </a:stretch>
        </p:blipFill>
        <p:spPr>
          <a:xfrm>
            <a:off x="1357290" y="785794"/>
            <a:ext cx="6607450" cy="25011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1 Başlık"/>
          <p:cNvSpPr txBox="1">
            <a:spLocks/>
          </p:cNvSpPr>
          <p:nvPr/>
        </p:nvSpPr>
        <p:spPr>
          <a:xfrm>
            <a:off x="642910" y="414338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dirty="0" smtClean="0">
                <a:ln>
                  <a:noFill/>
                </a:ln>
                <a:solidFill>
                  <a:schemeClr val="tx1"/>
                </a:solidFill>
                <a:effectLst/>
                <a:uLnTx/>
                <a:uFillTx/>
                <a:latin typeface="+mj-lt"/>
                <a:ea typeface="+mj-ea"/>
                <a:cs typeface="+mj-cs"/>
              </a:rPr>
              <a:t>Teşekkür Ederiz </a:t>
            </a:r>
            <a:r>
              <a:rPr kumimoji="0" lang="tr-TR" sz="4400" b="0" i="0" u="none" strike="noStrike" kern="1200" cap="none" spc="0" normalizeH="0" baseline="0" noProof="0" dirty="0" smtClean="0">
                <a:ln>
                  <a:noFill/>
                </a:ln>
                <a:solidFill>
                  <a:schemeClr val="tx1"/>
                </a:solidFill>
                <a:effectLst/>
                <a:uLnTx/>
                <a:uFillTx/>
                <a:latin typeface="+mj-lt"/>
                <a:ea typeface="+mj-ea"/>
                <a:cs typeface="+mj-cs"/>
                <a:sym typeface="Wingdings" pitchFamily="2" charset="2"/>
              </a:rPr>
              <a:t></a:t>
            </a:r>
            <a:endParaRPr kumimoji="0" lang="tr-TR"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357166"/>
            <a:ext cx="8229600" cy="6072230"/>
          </a:xfrm>
          <a:ln w="76200">
            <a:solidFill>
              <a:schemeClr val="accent6">
                <a:lumMod val="75000"/>
              </a:schemeClr>
            </a:solidFill>
          </a:ln>
        </p:spPr>
        <p:txBody>
          <a:bodyPr>
            <a:normAutofit fontScale="92500" lnSpcReduction="10000"/>
          </a:bodyPr>
          <a:lstStyle/>
          <a:p>
            <a:pPr>
              <a:lnSpc>
                <a:spcPct val="150000"/>
              </a:lnSpc>
              <a:buNone/>
            </a:pPr>
            <a:r>
              <a:rPr lang="tr-TR" dirty="0" smtClean="0"/>
              <a:t>     </a:t>
            </a:r>
            <a:r>
              <a:rPr lang="tr-TR" sz="2800" dirty="0" smtClean="0"/>
              <a:t>İstenmeyen durum ve yaşananlara karşı vücudun doğal şekilde gösterdiği bir duygu olan öfke,bireyin yaşına göre de öfkeyi ifade şekli değişkenlik gösterir.</a:t>
            </a:r>
            <a:br>
              <a:rPr lang="tr-TR" sz="2800" dirty="0" smtClean="0"/>
            </a:br>
            <a:r>
              <a:rPr lang="tr-TR" sz="2800" dirty="0" smtClean="0"/>
              <a:t/>
            </a:r>
            <a:br>
              <a:rPr lang="tr-TR" sz="2800" dirty="0" smtClean="0"/>
            </a:br>
            <a:r>
              <a:rPr lang="tr-TR" sz="2800" dirty="0" smtClean="0"/>
              <a:t>Temel duygularımızdan biri olan öfke tüm canlılarda görülmekle birlikte yaşanılan çevre,</a:t>
            </a:r>
            <a:r>
              <a:rPr lang="tr-TR" sz="2800" dirty="0" err="1" smtClean="0"/>
              <a:t>sosyo</a:t>
            </a:r>
            <a:r>
              <a:rPr lang="tr-TR" sz="2800" dirty="0" smtClean="0"/>
              <a:t>-kültürel durum,sosyalleşmeyle birlikte şiddeti ve türü değişkenlik gösterir.</a:t>
            </a:r>
            <a:br>
              <a:rPr lang="tr-TR" sz="2800" dirty="0" smtClean="0"/>
            </a:br>
            <a:r>
              <a:rPr lang="tr-TR" sz="2800" dirty="0" smtClean="0"/>
              <a:t/>
            </a:r>
            <a:br>
              <a:rPr lang="tr-TR" sz="2800" dirty="0" smtClean="0"/>
            </a:br>
            <a:endParaRPr lang="tr-TR" sz="2800" dirty="0"/>
          </a:p>
        </p:txBody>
      </p:sp>
      <p:sp>
        <p:nvSpPr>
          <p:cNvPr id="4" name="3 5-Nokta Yıldız"/>
          <p:cNvSpPr/>
          <p:nvPr/>
        </p:nvSpPr>
        <p:spPr>
          <a:xfrm>
            <a:off x="642910" y="714356"/>
            <a:ext cx="214314" cy="2143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5-Nokta Yıldız"/>
          <p:cNvSpPr/>
          <p:nvPr/>
        </p:nvSpPr>
        <p:spPr>
          <a:xfrm>
            <a:off x="571472" y="2928934"/>
            <a:ext cx="214314" cy="2143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5 Resim" descr="ebeveynlerde-ofke-yonetimi.jpg"/>
          <p:cNvPicPr>
            <a:picLocks noChangeAspect="1"/>
          </p:cNvPicPr>
          <p:nvPr/>
        </p:nvPicPr>
        <p:blipFill>
          <a:blip r:embed="rId2" cstate="print"/>
          <a:stretch>
            <a:fillRect/>
          </a:stretch>
        </p:blipFill>
        <p:spPr>
          <a:xfrm>
            <a:off x="4000496" y="4500570"/>
            <a:ext cx="3651248" cy="1785950"/>
          </a:xfrm>
          <a:prstGeom prst="ellipse">
            <a:avLst/>
          </a:prstGeom>
          <a:ln>
            <a:noFill/>
          </a:ln>
          <a:effectLst>
            <a:softEdge rad="112500"/>
          </a:effectLst>
        </p:spPr>
      </p:pic>
    </p:spTree>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Resim" descr="4a08604113.png"/>
          <p:cNvPicPr>
            <a:picLocks noChangeAspect="1"/>
          </p:cNvPicPr>
          <p:nvPr/>
        </p:nvPicPr>
        <p:blipFill>
          <a:blip r:embed="rId2" cstate="print"/>
          <a:stretch>
            <a:fillRect/>
          </a:stretch>
        </p:blipFill>
        <p:spPr>
          <a:xfrm>
            <a:off x="-214346" y="571480"/>
            <a:ext cx="6841211" cy="6286520"/>
          </a:xfrm>
          <a:prstGeom prst="rect">
            <a:avLst/>
          </a:prstGeom>
        </p:spPr>
      </p:pic>
      <p:sp>
        <p:nvSpPr>
          <p:cNvPr id="11" name="10 Metin kutusu"/>
          <p:cNvSpPr txBox="1"/>
          <p:nvPr/>
        </p:nvSpPr>
        <p:spPr>
          <a:xfrm>
            <a:off x="3571868" y="1071546"/>
            <a:ext cx="2500330" cy="1200329"/>
          </a:xfrm>
          <a:prstGeom prst="rect">
            <a:avLst/>
          </a:prstGeom>
          <a:noFill/>
        </p:spPr>
        <p:txBody>
          <a:bodyPr wrap="square" rtlCol="0">
            <a:spAutoFit/>
          </a:bodyPr>
          <a:lstStyle/>
          <a:p>
            <a:pPr algn="ctr"/>
            <a:r>
              <a:rPr lang="tr-TR" dirty="0" smtClean="0"/>
              <a:t> </a:t>
            </a:r>
            <a:r>
              <a:rPr lang="tr-TR" b="1" dirty="0" smtClean="0"/>
              <a:t>Yaş gruplarına göre çocuklarda görülen öfkeye neler sebep olur?</a:t>
            </a:r>
            <a:endParaRPr lang="tr-TR" b="1" dirty="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ln/>
        </p:spPr>
        <p:style>
          <a:lnRef idx="1">
            <a:schemeClr val="accent3"/>
          </a:lnRef>
          <a:fillRef idx="2">
            <a:schemeClr val="accent3"/>
          </a:fillRef>
          <a:effectRef idx="1">
            <a:schemeClr val="accent3"/>
          </a:effectRef>
          <a:fontRef idx="minor">
            <a:schemeClr val="dk1"/>
          </a:fontRef>
        </p:style>
        <p:txBody>
          <a:bodyPr/>
          <a:lstStyle/>
          <a:p>
            <a:r>
              <a:rPr lang="tr-TR" b="1" u="sng" dirty="0" smtClean="0">
                <a:solidFill>
                  <a:srgbClr val="165E43"/>
                </a:solidFill>
              </a:rPr>
              <a:t>Bebekler (0-18 ay)</a:t>
            </a:r>
            <a:endParaRPr lang="tr-TR" b="1" u="sng" dirty="0">
              <a:solidFill>
                <a:srgbClr val="165E43"/>
              </a:solidFill>
            </a:endParaRPr>
          </a:p>
        </p:txBody>
      </p:sp>
      <p:sp>
        <p:nvSpPr>
          <p:cNvPr id="3" name="2 İçerik Yer Tutucusu"/>
          <p:cNvSpPr>
            <a:spLocks noGrp="1"/>
          </p:cNvSpPr>
          <p:nvPr>
            <p:ph idx="1"/>
          </p:nvPr>
        </p:nvSpPr>
        <p:spPr>
          <a:ln w="28575">
            <a:solidFill>
              <a:schemeClr val="accent3">
                <a:lumMod val="50000"/>
              </a:schemeClr>
            </a:solidFill>
          </a:ln>
        </p:spPr>
        <p:txBody>
          <a:bodyPr>
            <a:normAutofit lnSpcReduction="10000"/>
          </a:bodyPr>
          <a:lstStyle/>
          <a:p>
            <a:r>
              <a:rPr lang="tr-TR" dirty="0" smtClean="0"/>
              <a:t>Açlık, yüksek ses ya da yorgunluk gibi onları huzursuz eden bir durum olduğunda sinirlenirler. Bu duygularını ağlayarak gösterirler.</a:t>
            </a:r>
            <a:br>
              <a:rPr lang="tr-TR" dirty="0" smtClean="0"/>
            </a:br>
            <a:endParaRPr lang="tr-TR" dirty="0" smtClean="0"/>
          </a:p>
          <a:p>
            <a:r>
              <a:rPr lang="tr-TR" dirty="0"/>
              <a:t> </a:t>
            </a:r>
            <a:r>
              <a:rPr lang="tr-TR" dirty="0" smtClean="0"/>
              <a:t>Karnının acıkmış olması,bezinin kirlenmesi </a:t>
            </a:r>
            <a:r>
              <a:rPr lang="tr-TR" dirty="0"/>
              <a:t>ya da uykusunun </a:t>
            </a:r>
            <a:r>
              <a:rPr lang="tr-TR" dirty="0" smtClean="0"/>
              <a:t>gelmesi gibi fizyolojik ihtiyaçlarının karşılanmaması sonucu öfkelenen bebek bunu ağlayarak ifade eder.</a:t>
            </a:r>
            <a:endParaRPr lang="tr-TR" dirty="0"/>
          </a:p>
        </p:txBody>
      </p:sp>
      <p:pic>
        <p:nvPicPr>
          <p:cNvPr id="4" name="3 Resim" descr="1.jpg"/>
          <p:cNvPicPr>
            <a:picLocks noChangeAspect="1"/>
          </p:cNvPicPr>
          <p:nvPr/>
        </p:nvPicPr>
        <p:blipFill>
          <a:blip r:embed="rId2" cstate="print"/>
          <a:stretch>
            <a:fillRect/>
          </a:stretch>
        </p:blipFill>
        <p:spPr>
          <a:xfrm>
            <a:off x="6929454" y="142852"/>
            <a:ext cx="1428736" cy="1428736"/>
          </a:xfrm>
          <a:prstGeom prst="ellipse">
            <a:avLst/>
          </a:prstGeom>
          <a:ln w="63500" cap="rnd">
            <a:solidFill>
              <a:schemeClr val="accent3">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ln/>
        </p:spPr>
        <p:style>
          <a:lnRef idx="1">
            <a:schemeClr val="accent3"/>
          </a:lnRef>
          <a:fillRef idx="2">
            <a:schemeClr val="accent3"/>
          </a:fillRef>
          <a:effectRef idx="1">
            <a:schemeClr val="accent3"/>
          </a:effectRef>
          <a:fontRef idx="minor">
            <a:schemeClr val="dk1"/>
          </a:fontRef>
        </p:style>
        <p:txBody>
          <a:bodyPr>
            <a:normAutofit/>
          </a:bodyPr>
          <a:lstStyle/>
          <a:p>
            <a:r>
              <a:rPr lang="tr-TR" sz="3200" b="1" u="sng" dirty="0" smtClean="0">
                <a:solidFill>
                  <a:srgbClr val="165E43"/>
                </a:solidFill>
              </a:rPr>
              <a:t>Yeni Yürümeye</a:t>
            </a:r>
            <a:br>
              <a:rPr lang="tr-TR" sz="3200" b="1" u="sng" dirty="0" smtClean="0">
                <a:solidFill>
                  <a:srgbClr val="165E43"/>
                </a:solidFill>
              </a:rPr>
            </a:br>
            <a:r>
              <a:rPr lang="tr-TR" sz="3200" b="1" u="sng" dirty="0" smtClean="0">
                <a:solidFill>
                  <a:srgbClr val="165E43"/>
                </a:solidFill>
              </a:rPr>
              <a:t> </a:t>
            </a:r>
            <a:r>
              <a:rPr lang="tr-TR" sz="3200" b="1" u="sng" dirty="0">
                <a:solidFill>
                  <a:srgbClr val="165E43"/>
                </a:solidFill>
              </a:rPr>
              <a:t>B</a:t>
            </a:r>
            <a:r>
              <a:rPr lang="tr-TR" sz="3200" b="1" u="sng" dirty="0" smtClean="0">
                <a:solidFill>
                  <a:srgbClr val="165E43"/>
                </a:solidFill>
              </a:rPr>
              <a:t>aşlayan </a:t>
            </a:r>
            <a:r>
              <a:rPr lang="tr-TR" sz="3200" b="1" u="sng" dirty="0">
                <a:solidFill>
                  <a:srgbClr val="165E43"/>
                </a:solidFill>
              </a:rPr>
              <a:t>B</a:t>
            </a:r>
            <a:r>
              <a:rPr lang="tr-TR" sz="3200" b="1" u="sng" dirty="0" smtClean="0">
                <a:solidFill>
                  <a:srgbClr val="165E43"/>
                </a:solidFill>
              </a:rPr>
              <a:t>ebekler (18-36 ay)</a:t>
            </a:r>
            <a:endParaRPr lang="tr-TR" sz="3200" b="1" u="sng" dirty="0">
              <a:solidFill>
                <a:srgbClr val="165E43"/>
              </a:solidFill>
            </a:endParaRPr>
          </a:p>
        </p:txBody>
      </p:sp>
      <p:sp>
        <p:nvSpPr>
          <p:cNvPr id="3" name="2 İçerik Yer Tutucusu"/>
          <p:cNvSpPr>
            <a:spLocks noGrp="1"/>
          </p:cNvSpPr>
          <p:nvPr>
            <p:ph idx="1"/>
          </p:nvPr>
        </p:nvSpPr>
        <p:spPr>
          <a:ln w="28575">
            <a:solidFill>
              <a:schemeClr val="accent3">
                <a:lumMod val="50000"/>
              </a:schemeClr>
            </a:solidFill>
          </a:ln>
        </p:spPr>
        <p:txBody>
          <a:bodyPr>
            <a:normAutofit fontScale="70000" lnSpcReduction="20000"/>
          </a:bodyPr>
          <a:lstStyle/>
          <a:p>
            <a:r>
              <a:rPr lang="tr-TR" dirty="0"/>
              <a:t>Öfke </a:t>
            </a:r>
            <a:r>
              <a:rPr lang="tr-TR" dirty="0" smtClean="0"/>
              <a:t>nöbetleri bu yaş grubu </a:t>
            </a:r>
            <a:r>
              <a:rPr lang="tr-TR" dirty="0"/>
              <a:t>çocukların bağlanma ve bağımsızlaşma arasında yaşadığı içsel çatışmanın dışa vurumu olarak </a:t>
            </a:r>
            <a:r>
              <a:rPr lang="tr-TR" dirty="0" smtClean="0"/>
              <a:t>yorumlanabilir.</a:t>
            </a:r>
            <a:br>
              <a:rPr lang="tr-TR" dirty="0" smtClean="0"/>
            </a:br>
            <a:endParaRPr lang="tr-TR" dirty="0" smtClean="0"/>
          </a:p>
          <a:p>
            <a:r>
              <a:rPr lang="tr-TR" dirty="0"/>
              <a:t>İki yaş dönemi çoğunlukla "korkunç iki yaş (</a:t>
            </a:r>
            <a:r>
              <a:rPr lang="tr-TR" dirty="0" err="1"/>
              <a:t>terrible</a:t>
            </a:r>
            <a:r>
              <a:rPr lang="tr-TR" dirty="0"/>
              <a:t> </a:t>
            </a:r>
            <a:r>
              <a:rPr lang="tr-TR" dirty="0" err="1"/>
              <a:t>two</a:t>
            </a:r>
            <a:r>
              <a:rPr lang="tr-TR" dirty="0"/>
              <a:t>)" olarak adlandırılmaktadır. Çocuk bu yaşta yürümeye ve konuşmaya başlar, çevre üzerinde hâkimiyeti artar.</a:t>
            </a:r>
            <a:endParaRPr lang="tr-TR" dirty="0" smtClean="0"/>
          </a:p>
          <a:p>
            <a:r>
              <a:rPr lang="tr-TR" dirty="0" smtClean="0"/>
              <a:t>Kolayca sinirlenebilirler. Çünkü: Kendilerini dünyanın merkezinde görürler ve istediklerine ulaşamadıklarında hayal kırıklığı yaşarlar. </a:t>
            </a:r>
            <a:br>
              <a:rPr lang="tr-TR" dirty="0" smtClean="0"/>
            </a:br>
            <a:endParaRPr lang="tr-TR" dirty="0" smtClean="0"/>
          </a:p>
          <a:p>
            <a:r>
              <a:rPr lang="tr-TR" dirty="0" smtClean="0"/>
              <a:t>Eşyalarını paylaşmak onlar için çok zordur. Eşyaları konusunda güçlü bir sahiplik duygusu vardır. Hala pek çok kelimeyi bilmedikleri için çok iyi konuşamazlar ve insanlar kendilerini anlamadıklarında üzülür ve sinirlenirler. Kızgınlıklarını öfke nöbetleri ile gösterirler.</a:t>
            </a:r>
            <a:endParaRPr lang="tr-TR" dirty="0"/>
          </a:p>
        </p:txBody>
      </p:sp>
      <p:pic>
        <p:nvPicPr>
          <p:cNvPr id="4" name="3 Resim" descr="crawling-baby.jpg"/>
          <p:cNvPicPr>
            <a:picLocks noChangeAspect="1"/>
          </p:cNvPicPr>
          <p:nvPr/>
        </p:nvPicPr>
        <p:blipFill>
          <a:blip r:embed="rId2" cstate="print"/>
          <a:stretch>
            <a:fillRect/>
          </a:stretch>
        </p:blipFill>
        <p:spPr>
          <a:xfrm>
            <a:off x="214282" y="0"/>
            <a:ext cx="2000249" cy="1426845"/>
          </a:xfrm>
          <a:prstGeom prst="ellipse">
            <a:avLst/>
          </a:prstGeom>
          <a:ln w="63500" cap="rnd">
            <a:solidFill>
              <a:schemeClr val="accent3">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1" nodeType="clickEffect">
                                  <p:stCondLst>
                                    <p:cond delay="0"/>
                                  </p:stCondLst>
                                  <p:childTnLst>
                                    <p:animScale>
                                      <p:cBhvr>
                                        <p:cTn id="12"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58204" cy="1225536"/>
          </a:xfrm>
          <a:ln/>
        </p:spPr>
        <p:style>
          <a:lnRef idx="1">
            <a:schemeClr val="accent3"/>
          </a:lnRef>
          <a:fillRef idx="2">
            <a:schemeClr val="accent3"/>
          </a:fillRef>
          <a:effectRef idx="1">
            <a:schemeClr val="accent3"/>
          </a:effectRef>
          <a:fontRef idx="minor">
            <a:schemeClr val="dk1"/>
          </a:fontRef>
        </p:style>
        <p:txBody>
          <a:bodyPr>
            <a:normAutofit fontScale="90000"/>
          </a:bodyPr>
          <a:lstStyle/>
          <a:p>
            <a:r>
              <a:rPr lang="tr-TR" b="1" u="sng" dirty="0" smtClean="0">
                <a:solidFill>
                  <a:srgbClr val="165E43"/>
                </a:solidFill>
              </a:rPr>
              <a:t>Okul </a:t>
            </a:r>
            <a:r>
              <a:rPr lang="tr-TR" b="1" u="sng" dirty="0">
                <a:solidFill>
                  <a:srgbClr val="165E43"/>
                </a:solidFill>
              </a:rPr>
              <a:t>Ö</a:t>
            </a:r>
            <a:r>
              <a:rPr lang="tr-TR" b="1" u="sng" dirty="0" smtClean="0">
                <a:solidFill>
                  <a:srgbClr val="165E43"/>
                </a:solidFill>
              </a:rPr>
              <a:t>ncesi </a:t>
            </a:r>
            <a:br>
              <a:rPr lang="tr-TR" b="1" u="sng" dirty="0" smtClean="0">
                <a:solidFill>
                  <a:srgbClr val="165E43"/>
                </a:solidFill>
              </a:rPr>
            </a:br>
            <a:r>
              <a:rPr lang="tr-TR" b="1" u="sng" dirty="0" smtClean="0">
                <a:solidFill>
                  <a:srgbClr val="165E43"/>
                </a:solidFill>
              </a:rPr>
              <a:t>Dönem (3-5 yaş)</a:t>
            </a:r>
            <a:endParaRPr lang="tr-TR" b="1" u="sng" dirty="0">
              <a:solidFill>
                <a:srgbClr val="165E43"/>
              </a:solidFill>
            </a:endParaRPr>
          </a:p>
        </p:txBody>
      </p:sp>
      <p:sp>
        <p:nvSpPr>
          <p:cNvPr id="3" name="2 İçerik Yer Tutucusu"/>
          <p:cNvSpPr>
            <a:spLocks noGrp="1"/>
          </p:cNvSpPr>
          <p:nvPr>
            <p:ph idx="1"/>
          </p:nvPr>
        </p:nvSpPr>
        <p:spPr>
          <a:xfrm>
            <a:off x="428596" y="1714488"/>
            <a:ext cx="8258204" cy="4625989"/>
          </a:xfrm>
          <a:ln w="28575">
            <a:solidFill>
              <a:schemeClr val="accent3">
                <a:lumMod val="50000"/>
              </a:schemeClr>
            </a:solidFill>
          </a:ln>
        </p:spPr>
        <p:txBody>
          <a:bodyPr>
            <a:normAutofit/>
          </a:bodyPr>
          <a:lstStyle/>
          <a:p>
            <a:r>
              <a:rPr lang="tr-TR" sz="2800" dirty="0" smtClean="0"/>
              <a:t>Duygularını kontrol edemedikleri için sinirlenirler. </a:t>
            </a:r>
          </a:p>
          <a:p>
            <a:r>
              <a:rPr lang="tr-TR" sz="2800" dirty="0" smtClean="0"/>
              <a:t>Sıkıldıklarında ve kızdıklarında kendilerini ifade etmekte güçlük çekerler. </a:t>
            </a:r>
          </a:p>
          <a:p>
            <a:r>
              <a:rPr lang="tr-TR" sz="2800" dirty="0" smtClean="0"/>
              <a:t>Paylaşmayı öğrenme aşamasındadırlar. Diğerlerinin farklı düşünceleri olabileceğini anlamakta zorluk çekerler. Kızgınlıklarını öfke nöbetleri ve saldırganlıkla gösterirler.</a:t>
            </a:r>
            <a:endParaRPr lang="tr-TR" sz="2800" dirty="0"/>
          </a:p>
        </p:txBody>
      </p:sp>
      <p:pic>
        <p:nvPicPr>
          <p:cNvPr id="4" name="3 Resim" descr="Little girl paint on hands.jpg"/>
          <p:cNvPicPr>
            <a:picLocks noChangeAspect="1"/>
          </p:cNvPicPr>
          <p:nvPr/>
        </p:nvPicPr>
        <p:blipFill>
          <a:blip r:embed="rId2" cstate="print"/>
          <a:stretch>
            <a:fillRect/>
          </a:stretch>
        </p:blipFill>
        <p:spPr>
          <a:xfrm>
            <a:off x="214282" y="0"/>
            <a:ext cx="1643050" cy="1643050"/>
          </a:xfrm>
          <a:prstGeom prst="ellipse">
            <a:avLst/>
          </a:prstGeom>
          <a:ln w="63500" cap="rnd">
            <a:solidFill>
              <a:schemeClr val="accent3">
                <a:lumMod val="40000"/>
                <a:lumOff val="6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3857628"/>
            <a:ext cx="8229600" cy="1143000"/>
          </a:xfrm>
        </p:spPr>
        <p:txBody>
          <a:bodyPr>
            <a:normAutofit fontScale="90000"/>
          </a:bodyPr>
          <a:lstStyle/>
          <a:p>
            <a:r>
              <a:rPr lang="tr-TR" sz="3600" dirty="0" smtClean="0"/>
              <a:t>Örneğin; fotoğraftaki küçük çocuk annesi ekmeğini ikiye böldüğü ve azaldığını düşündüğü için öfkeden duygularını ağlayarak ifade etmektedir. </a:t>
            </a:r>
            <a:r>
              <a:rPr lang="tr-TR" dirty="0" smtClean="0">
                <a:sym typeface="Wingdings" pitchFamily="2" charset="2"/>
              </a:rPr>
              <a:t></a:t>
            </a:r>
            <a:endParaRPr lang="tr-TR" dirty="0"/>
          </a:p>
        </p:txBody>
      </p:sp>
      <p:pic>
        <p:nvPicPr>
          <p:cNvPr id="4" name="3 İçerik Yer Tutucusu" descr="indir.jpg"/>
          <p:cNvPicPr>
            <a:picLocks noGrp="1" noChangeAspect="1"/>
          </p:cNvPicPr>
          <p:nvPr>
            <p:ph idx="1"/>
          </p:nvPr>
        </p:nvPicPr>
        <p:blipFill>
          <a:blip r:embed="rId2" cstate="print"/>
          <a:stretch>
            <a:fillRect/>
          </a:stretch>
        </p:blipFill>
        <p:spPr>
          <a:xfrm>
            <a:off x="3000364" y="571480"/>
            <a:ext cx="3643338" cy="2466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2429</TotalTime>
  <Words>429</Words>
  <Application>Microsoft Office PowerPoint</Application>
  <PresentationFormat>Ekran Gösterisi (4:3)</PresentationFormat>
  <Paragraphs>79</Paragraphs>
  <Slides>33</Slides>
  <Notes>0</Notes>
  <HiddenSlides>0</HiddenSlides>
  <MMClips>0</MMClips>
  <ScaleCrop>false</ScaleCrop>
  <HeadingPairs>
    <vt:vector size="4" baseType="variant">
      <vt:variant>
        <vt:lpstr>Tema</vt:lpstr>
      </vt:variant>
      <vt:variant>
        <vt:i4>1</vt:i4>
      </vt:variant>
      <vt:variant>
        <vt:lpstr>Slayt Başlıkları</vt:lpstr>
      </vt:variant>
      <vt:variant>
        <vt:i4>33</vt:i4>
      </vt:variant>
    </vt:vector>
  </HeadingPairs>
  <TitlesOfParts>
    <vt:vector size="34" baseType="lpstr">
      <vt:lpstr>Ofis Teması</vt:lpstr>
      <vt:lpstr>OKUL ÖNCESİ ÇOCUKLARDA ÖFKE YÖNETİMİ</vt:lpstr>
      <vt:lpstr>ÖFKE NEDİR? </vt:lpstr>
      <vt:lpstr>Slayt 3</vt:lpstr>
      <vt:lpstr>Slayt 4</vt:lpstr>
      <vt:lpstr>Slayt 5</vt:lpstr>
      <vt:lpstr>Bebekler (0-18 ay)</vt:lpstr>
      <vt:lpstr>Yeni Yürümeye  Başlayan Bebekler (18-36 ay)</vt:lpstr>
      <vt:lpstr>Okul Öncesi  Dönem (3-5 yaş)</vt:lpstr>
      <vt:lpstr>Örneğin; fotoğraftaki küçük çocuk annesi ekmeğini ikiye böldüğü ve azaldığını düşündüğü için öfkeden duygularını ağlayarak ifade etmektedir. </vt:lpstr>
      <vt:lpstr>Slayt 10</vt:lpstr>
      <vt:lpstr>           6-8 yaş arası çocuklar:</vt:lpstr>
      <vt:lpstr>Peki sizler çocuklarınızın öfke tepkilerine sakin tepkiler verebiliyor musunuz?</vt:lpstr>
      <vt:lpstr> Yaş gruplarına göre çocukların ne zaman,niçin,neden öfkelendiğini ya da öfkelenebileceğini gördükten sonra  şimdi de yaş gruplarına göre öfke karşısında uygulanabilecek yöntemlere bakalım. </vt:lpstr>
      <vt:lpstr>Slayt 14</vt:lpstr>
      <vt:lpstr>0-18 AY YAŞA UYGULANABİLECEK YÖNTEMLER</vt:lpstr>
      <vt:lpstr>18-36 AY YAŞA UYGULANABİLECEK YÖNTEMLER</vt:lpstr>
      <vt:lpstr>Slayt 17</vt:lpstr>
      <vt:lpstr>3-5 YAŞA UYGULANABİLECEK YÖNTEMLER</vt:lpstr>
      <vt:lpstr>Slayt 19</vt:lpstr>
      <vt:lpstr>6 ve SONRASI YAŞ GRUBUNA  UYGULANABİLECEK YÖNTEMLER</vt:lpstr>
      <vt:lpstr>Slayt 21</vt:lpstr>
      <vt:lpstr>Öfke Yönetimi için 5 Temel Adım</vt:lpstr>
      <vt:lpstr>Slayt 23</vt:lpstr>
      <vt:lpstr>Slayt 24</vt:lpstr>
      <vt:lpstr>Slayt 25</vt:lpstr>
      <vt:lpstr>Slayt 26</vt:lpstr>
      <vt:lpstr>Slayt 27</vt:lpstr>
      <vt:lpstr>Slayt 28</vt:lpstr>
      <vt:lpstr> 3 kez olabildiğince yavaş ve uzun nefes alıp, olabildiğince yavaş ve uzun verin.</vt:lpstr>
      <vt:lpstr>Slayt 30</vt:lpstr>
      <vt:lpstr>Slayt 31</vt:lpstr>
      <vt:lpstr>Slayt 32</vt:lpstr>
      <vt:lpstr>Slayt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ÖNCESİ ÇOCUKLARDA ÖFKE YÖNETİMİ</dc:title>
  <dc:creator>Acer</dc:creator>
  <cp:lastModifiedBy>Acer</cp:lastModifiedBy>
  <cp:revision>204</cp:revision>
  <dcterms:created xsi:type="dcterms:W3CDTF">2017-11-06T07:31:19Z</dcterms:created>
  <dcterms:modified xsi:type="dcterms:W3CDTF">2018-01-10T12:19:53Z</dcterms:modified>
</cp:coreProperties>
</file>