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303" r:id="rId3"/>
    <p:sldId id="272" r:id="rId4"/>
    <p:sldId id="257" r:id="rId5"/>
    <p:sldId id="259" r:id="rId6"/>
    <p:sldId id="273" r:id="rId7"/>
    <p:sldId id="260" r:id="rId8"/>
    <p:sldId id="282" r:id="rId9"/>
    <p:sldId id="304" r:id="rId10"/>
    <p:sldId id="292" r:id="rId11"/>
    <p:sldId id="305" r:id="rId12"/>
    <p:sldId id="287" r:id="rId13"/>
    <p:sldId id="294" r:id="rId14"/>
    <p:sldId id="295" r:id="rId15"/>
    <p:sldId id="296" r:id="rId16"/>
    <p:sldId id="299" r:id="rId17"/>
    <p:sldId id="314" r:id="rId18"/>
    <p:sldId id="261" r:id="rId19"/>
    <p:sldId id="297" r:id="rId20"/>
    <p:sldId id="315" r:id="rId21"/>
    <p:sldId id="286" r:id="rId22"/>
    <p:sldId id="298" r:id="rId23"/>
    <p:sldId id="307" r:id="rId24"/>
    <p:sldId id="308" r:id="rId25"/>
    <p:sldId id="309" r:id="rId26"/>
    <p:sldId id="311" r:id="rId27"/>
    <p:sldId id="312" r:id="rId28"/>
    <p:sldId id="300" r:id="rId29"/>
    <p:sldId id="301" r:id="rId30"/>
    <p:sldId id="271"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2.2.2018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indir.jpg"/>
          <p:cNvPicPr>
            <a:picLocks noChangeAspect="1" noChangeArrowheads="1"/>
          </p:cNvPicPr>
          <p:nvPr/>
        </p:nvPicPr>
        <p:blipFill>
          <a:blip r:embed="rId2" cstate="print"/>
          <a:srcRect/>
          <a:stretch>
            <a:fillRect/>
          </a:stretch>
        </p:blipFill>
        <p:spPr bwMode="auto">
          <a:xfrm>
            <a:off x="1619672" y="908720"/>
            <a:ext cx="6048672" cy="4032448"/>
          </a:xfrm>
          <a:prstGeom prst="rect">
            <a:avLst/>
          </a:prstGeom>
          <a:noFill/>
        </p:spPr>
      </p:pic>
      <p:sp>
        <p:nvSpPr>
          <p:cNvPr id="6" name="1 Başlık"/>
          <p:cNvSpPr txBox="1">
            <a:spLocks/>
          </p:cNvSpPr>
          <p:nvPr/>
        </p:nvSpPr>
        <p:spPr>
          <a:xfrm>
            <a:off x="-396552" y="4570338"/>
            <a:ext cx="7772400" cy="22876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bg1"/>
                </a:solidFill>
                <a:effectLst/>
                <a:uLnTx/>
                <a:uFillTx/>
                <a:latin typeface="+mj-lt"/>
                <a:ea typeface="+mj-ea"/>
                <a:cs typeface="+mj-cs"/>
              </a:rPr>
              <a:t>ÖFKE VE ÖFKE YÖNETİMİ</a:t>
            </a:r>
            <a:endParaRPr kumimoji="0" lang="tr-TR" sz="4400" b="1" i="0" u="none" strike="noStrike" kern="1200" cap="none" spc="0" normalizeH="0" baseline="0" noProof="0" dirty="0">
              <a:ln>
                <a:noFill/>
              </a:ln>
              <a:solidFill>
                <a:schemeClr val="bg1"/>
              </a:solidFill>
              <a:effectLst/>
              <a:uLnTx/>
              <a:uFillTx/>
              <a:latin typeface="+mj-lt"/>
              <a:ea typeface="+mj-ea"/>
              <a:cs typeface="+mj-cs"/>
            </a:endParaRPr>
          </a:p>
        </p:txBody>
      </p:sp>
      <p:pic>
        <p:nvPicPr>
          <p:cNvPr id="4" name="3 Resim" descr="Resim1.png"/>
          <p:cNvPicPr>
            <a:picLocks noChangeAspect="1"/>
          </p:cNvPicPr>
          <p:nvPr/>
        </p:nvPicPr>
        <p:blipFill>
          <a:blip r:embed="rId3" cstate="print"/>
          <a:stretch>
            <a:fillRect/>
          </a:stretch>
        </p:blipFill>
        <p:spPr>
          <a:xfrm>
            <a:off x="6516216" y="4581128"/>
            <a:ext cx="2359377" cy="20713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1484784"/>
            <a:ext cx="7931224" cy="3615680"/>
          </a:xfrm>
        </p:spPr>
        <p:txBody>
          <a:bodyPr/>
          <a:lstStyle/>
          <a:p>
            <a:pPr marL="514350" indent="-514350">
              <a:buFont typeface="+mj-lt"/>
              <a:buAutoNum type="arabicPeriod"/>
            </a:pPr>
            <a:r>
              <a:rPr lang="tr-TR" dirty="0" smtClean="0"/>
              <a:t>Kişiliğimize saldırıya geçildiğini düşündüğümüzde </a:t>
            </a:r>
          </a:p>
          <a:p>
            <a:pPr marL="514350" indent="-514350">
              <a:buFont typeface="+mj-lt"/>
              <a:buAutoNum type="arabicPeriod"/>
            </a:pPr>
            <a:r>
              <a:rPr lang="tr-TR" dirty="0" smtClean="0"/>
              <a:t>Kışkırtıldığımızda</a:t>
            </a:r>
          </a:p>
          <a:p>
            <a:pPr marL="514350" indent="-514350">
              <a:buFont typeface="+mj-lt"/>
              <a:buAutoNum type="arabicPeriod"/>
            </a:pPr>
            <a:r>
              <a:rPr lang="tr-TR" dirty="0" smtClean="0"/>
              <a:t>Hayal kırıklığına uğradığımızda </a:t>
            </a:r>
          </a:p>
          <a:p>
            <a:pPr marL="514350" indent="-514350">
              <a:buFont typeface="+mj-lt"/>
              <a:buAutoNum type="arabicPeriod"/>
            </a:pPr>
            <a:r>
              <a:rPr lang="tr-TR" dirty="0" smtClean="0"/>
              <a:t>Stres altında olduğumuzda</a:t>
            </a:r>
          </a:p>
          <a:p>
            <a:pPr marL="514350" indent="-514350">
              <a:buFont typeface="+mj-lt"/>
              <a:buAutoNum type="arabicPeriod"/>
            </a:pPr>
            <a:r>
              <a:rPr lang="tr-TR" dirty="0" smtClean="0"/>
              <a:t>Haksızlığa uğradığımızı düşündüğümüzde</a:t>
            </a:r>
          </a:p>
          <a:p>
            <a:pPr marL="514350" indent="-514350">
              <a:buFont typeface="+mj-lt"/>
              <a:buAutoNum type="arabicPeriod"/>
            </a:pPr>
            <a:r>
              <a:rPr lang="tr-TR" dirty="0" smtClean="0"/>
              <a:t>Kendimizi ifade edemediğimiz zamanlarda öfkeleniriz.</a:t>
            </a:r>
            <a:endParaRPr lang="tr-TR" dirty="0"/>
          </a:p>
        </p:txBody>
      </p:sp>
      <p:sp>
        <p:nvSpPr>
          <p:cNvPr id="4" name="1 Başlık"/>
          <p:cNvSpPr>
            <a:spLocks noGrp="1"/>
          </p:cNvSpPr>
          <p:nvPr>
            <p:ph type="title"/>
          </p:nvPr>
        </p:nvSpPr>
        <p:spPr>
          <a:xfrm>
            <a:off x="1475656" y="836712"/>
            <a:ext cx="5544616" cy="578328"/>
          </a:xfrm>
        </p:spPr>
        <p:txBody>
          <a:bodyPr>
            <a:noAutofit/>
          </a:bodyPr>
          <a:lstStyle/>
          <a:p>
            <a:r>
              <a:rPr lang="tr-TR" sz="3600" dirty="0" smtClean="0"/>
              <a:t>Neden Öfkeleniriz?</a:t>
            </a:r>
            <a:endParaRPr lang="tr-TR"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29600" cy="1143000"/>
          </a:xfrm>
        </p:spPr>
        <p:txBody>
          <a:bodyPr>
            <a:normAutofit/>
          </a:bodyPr>
          <a:lstStyle/>
          <a:p>
            <a:r>
              <a:rPr lang="tr-TR" sz="3600" b="1" dirty="0" smtClean="0">
                <a:solidFill>
                  <a:schemeClr val="tx1"/>
                </a:solidFill>
              </a:rPr>
              <a:t>Öfke ile ilgili doğru bilinen yanlışlar</a:t>
            </a:r>
            <a:endParaRPr lang="tr-TR" sz="3600" b="1" dirty="0">
              <a:solidFill>
                <a:schemeClr val="tx1"/>
              </a:solidFill>
            </a:endParaRPr>
          </a:p>
        </p:txBody>
      </p:sp>
      <p:sp>
        <p:nvSpPr>
          <p:cNvPr id="3" name="2 İçerik Yer Tutucusu"/>
          <p:cNvSpPr>
            <a:spLocks noGrp="1"/>
          </p:cNvSpPr>
          <p:nvPr>
            <p:ph idx="1"/>
          </p:nvPr>
        </p:nvSpPr>
        <p:spPr>
          <a:xfrm>
            <a:off x="467544" y="1556792"/>
            <a:ext cx="8229600" cy="4389120"/>
          </a:xfrm>
        </p:spPr>
        <p:txBody>
          <a:bodyPr/>
          <a:lstStyle/>
          <a:p>
            <a:r>
              <a:rPr lang="tr-TR" sz="2400" b="1" dirty="0" smtClean="0">
                <a:solidFill>
                  <a:schemeClr val="accent2">
                    <a:lumMod val="60000"/>
                    <a:lumOff val="40000"/>
                  </a:schemeClr>
                </a:solidFill>
              </a:rPr>
              <a:t>Erkekler daha çok öfkelenirler</a:t>
            </a:r>
          </a:p>
          <a:p>
            <a:pPr>
              <a:buNone/>
            </a:pPr>
            <a:r>
              <a:rPr lang="tr-TR" sz="2400" dirty="0" smtClean="0"/>
              <a:t>    Erkeklerin öfke ifadeleri doğrudan fiziksel tepkiler,kızların ise dolaylı tepkiler(küsme,dışlama vb.) olduğu için erkeklerin daha çok öfkelendiğini düşünürüz.</a:t>
            </a:r>
          </a:p>
          <a:p>
            <a:r>
              <a:rPr lang="tr-TR" sz="2400" b="1" dirty="0" smtClean="0">
                <a:solidFill>
                  <a:schemeClr val="accent2">
                    <a:lumMod val="60000"/>
                    <a:lumOff val="40000"/>
                  </a:schemeClr>
                </a:solidFill>
              </a:rPr>
              <a:t>Öfkelendiğinde saldırganca,fiziksel tepkiler bir güç göstergesidir!</a:t>
            </a:r>
          </a:p>
          <a:p>
            <a:pPr>
              <a:buNone/>
            </a:pPr>
            <a:r>
              <a:rPr lang="tr-TR" sz="2400" dirty="0" smtClean="0"/>
              <a:t>    Öfkelendiğinde saldırganca davranmak seni aciz yapar,güçlü değil</a:t>
            </a:r>
          </a:p>
          <a:p>
            <a:endParaRPr lang="tr-TR" dirty="0" smtClean="0"/>
          </a:p>
          <a:p>
            <a:endParaRPr lang="tr-TR" dirty="0" smtClean="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692696"/>
            <a:ext cx="8229600" cy="1143000"/>
          </a:xfrm>
        </p:spPr>
        <p:txBody>
          <a:bodyPr>
            <a:normAutofit/>
          </a:bodyPr>
          <a:lstStyle/>
          <a:p>
            <a:r>
              <a:rPr lang="tr-TR" sz="3600" b="1" dirty="0" smtClean="0"/>
              <a:t>Öfke ile niçin başa çıkmalıyız?</a:t>
            </a:r>
            <a:endParaRPr lang="tr-TR" sz="3600" dirty="0"/>
          </a:p>
        </p:txBody>
      </p:sp>
      <p:pic>
        <p:nvPicPr>
          <p:cNvPr id="3074" name="Picture 2"/>
          <p:cNvPicPr>
            <a:picLocks noChangeAspect="1" noChangeArrowheads="1"/>
          </p:cNvPicPr>
          <p:nvPr/>
        </p:nvPicPr>
        <p:blipFill>
          <a:blip r:embed="rId2" cstate="print"/>
          <a:srcRect/>
          <a:stretch>
            <a:fillRect/>
          </a:stretch>
        </p:blipFill>
        <p:spPr bwMode="auto">
          <a:xfrm>
            <a:off x="5292080" y="1772816"/>
            <a:ext cx="3429372" cy="2808312"/>
          </a:xfrm>
          <a:prstGeom prst="rect">
            <a:avLst/>
          </a:prstGeom>
          <a:noFill/>
          <a:ln w="9525">
            <a:noFill/>
            <a:miter lim="800000"/>
            <a:headEnd/>
            <a:tailEnd/>
          </a:ln>
        </p:spPr>
      </p:pic>
      <p:sp>
        <p:nvSpPr>
          <p:cNvPr id="7" name="6 Dikdörtgen"/>
          <p:cNvSpPr/>
          <p:nvPr/>
        </p:nvSpPr>
        <p:spPr>
          <a:xfrm>
            <a:off x="683568" y="2132856"/>
            <a:ext cx="4572000" cy="4708981"/>
          </a:xfrm>
          <a:prstGeom prst="rect">
            <a:avLst/>
          </a:prstGeom>
        </p:spPr>
        <p:txBody>
          <a:bodyPr>
            <a:spAutoFit/>
          </a:bodyPr>
          <a:lstStyle/>
          <a:p>
            <a:r>
              <a:rPr lang="tr-TR" sz="2400" b="1" dirty="0" smtClean="0"/>
              <a:t>Öfkemizi kontrol altına alamazsak</a:t>
            </a:r>
          </a:p>
          <a:p>
            <a:pPr>
              <a:buFont typeface="Arial" pitchFamily="34" charset="0"/>
              <a:buChar char="•"/>
            </a:pPr>
            <a:r>
              <a:rPr lang="tr-TR" dirty="0" smtClean="0"/>
              <a:t>Kişiler arası ilişkilerimiz bozulur</a:t>
            </a:r>
          </a:p>
          <a:p>
            <a:pPr>
              <a:buFont typeface="Arial" pitchFamily="34" charset="0"/>
              <a:buChar char="•"/>
            </a:pPr>
            <a:r>
              <a:rPr lang="tr-TR" dirty="0" smtClean="0"/>
              <a:t>Okul yaşantımız,ders başarımız tehlikeye girer</a:t>
            </a:r>
          </a:p>
          <a:p>
            <a:pPr>
              <a:buFont typeface="Arial" pitchFamily="34" charset="0"/>
              <a:buChar char="•"/>
            </a:pPr>
            <a:r>
              <a:rPr lang="tr-TR" dirty="0" smtClean="0"/>
              <a:t>Devamsızlık problemleri olabilir</a:t>
            </a:r>
          </a:p>
          <a:p>
            <a:pPr>
              <a:buFont typeface="Arial" pitchFamily="34" charset="0"/>
              <a:buChar char="•"/>
            </a:pPr>
            <a:r>
              <a:rPr lang="tr-TR" dirty="0" smtClean="0"/>
              <a:t>Sağlık sorunları baş gösterir</a:t>
            </a:r>
          </a:p>
          <a:p>
            <a:pPr>
              <a:buFont typeface="Arial" pitchFamily="34" charset="0"/>
              <a:buChar char="•"/>
            </a:pPr>
            <a:r>
              <a:rPr lang="tr-TR" dirty="0" smtClean="0"/>
              <a:t>Çeşitli bağımlılıklar gelişebilir</a:t>
            </a:r>
          </a:p>
          <a:p>
            <a:pPr>
              <a:buFont typeface="Arial" pitchFamily="34" charset="0"/>
              <a:buChar char="•"/>
            </a:pPr>
            <a:r>
              <a:rPr lang="tr-TR" dirty="0" smtClean="0"/>
              <a:t>Anlaşılamama neticesinde ruhsal ve duygusal sorunlar ortaya çıkabilir.</a:t>
            </a:r>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Öfkenin Sonuçları:</a:t>
            </a:r>
            <a:endParaRPr lang="tr-TR" sz="3600" dirty="0"/>
          </a:p>
        </p:txBody>
      </p:sp>
      <p:sp>
        <p:nvSpPr>
          <p:cNvPr id="3" name="2 İçerik Yer Tutucusu"/>
          <p:cNvSpPr>
            <a:spLocks noGrp="1"/>
          </p:cNvSpPr>
          <p:nvPr>
            <p:ph idx="1"/>
          </p:nvPr>
        </p:nvSpPr>
        <p:spPr/>
        <p:txBody>
          <a:bodyPr/>
          <a:lstStyle/>
          <a:p>
            <a:pPr>
              <a:buNone/>
            </a:pPr>
            <a:r>
              <a:rPr lang="tr-TR" dirty="0" smtClean="0"/>
              <a:t>İfade ve kontrol edilemeyen öfkenin yol açtığı olumsuz sonuçları:</a:t>
            </a:r>
          </a:p>
          <a:p>
            <a:pPr>
              <a:buNone/>
            </a:pPr>
            <a:r>
              <a:rPr lang="tr-TR" b="1" dirty="0" smtClean="0"/>
              <a:t>Fiziksel problemler:</a:t>
            </a:r>
          </a:p>
          <a:p>
            <a:r>
              <a:rPr lang="tr-TR" dirty="0" smtClean="0"/>
              <a:t>Baş ağrısı</a:t>
            </a:r>
          </a:p>
          <a:p>
            <a:r>
              <a:rPr lang="tr-TR" dirty="0" smtClean="0"/>
              <a:t>Mide rahatsızlıkları</a:t>
            </a:r>
          </a:p>
          <a:p>
            <a:r>
              <a:rPr lang="tr-TR" dirty="0" smtClean="0"/>
              <a:t>Cilt problemleri</a:t>
            </a:r>
          </a:p>
          <a:p>
            <a:r>
              <a:rPr lang="tr-TR" dirty="0" smtClean="0"/>
              <a:t>Solunum problemleri</a:t>
            </a:r>
          </a:p>
          <a:p>
            <a:r>
              <a:rPr lang="tr-TR" dirty="0" smtClean="0"/>
              <a:t>Kas,boyun,eklem ağrıları</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smtClean="0"/>
              <a:t>Zihinsel Problemler:</a:t>
            </a:r>
          </a:p>
          <a:p>
            <a:r>
              <a:rPr lang="tr-TR" dirty="0" smtClean="0"/>
              <a:t>Konsantrasyon sorunları</a:t>
            </a:r>
          </a:p>
          <a:p>
            <a:r>
              <a:rPr lang="tr-TR" dirty="0" smtClean="0"/>
              <a:t>Düşük performans</a:t>
            </a:r>
          </a:p>
          <a:p>
            <a:r>
              <a:rPr lang="tr-TR" dirty="0" smtClean="0"/>
              <a:t>Unutkanlık</a:t>
            </a:r>
          </a:p>
          <a:p>
            <a:r>
              <a:rPr lang="tr-TR" dirty="0" smtClean="0"/>
              <a:t>Uykusuzluk</a:t>
            </a:r>
          </a:p>
          <a:p>
            <a:r>
              <a:rPr lang="tr-TR" dirty="0" smtClean="0"/>
              <a:t>Dikkatsizlik</a:t>
            </a:r>
            <a:endParaRPr lang="tr-TR" dirty="0"/>
          </a:p>
        </p:txBody>
      </p:sp>
      <p:pic>
        <p:nvPicPr>
          <p:cNvPr id="4" name="Picture 2"/>
          <p:cNvPicPr>
            <a:picLocks noChangeAspect="1" noChangeArrowheads="1"/>
          </p:cNvPicPr>
          <p:nvPr/>
        </p:nvPicPr>
        <p:blipFill>
          <a:blip r:embed="rId2" cstate="print"/>
          <a:srcRect/>
          <a:stretch>
            <a:fillRect/>
          </a:stretch>
        </p:blipFill>
        <p:spPr bwMode="auto">
          <a:xfrm rot="20481134">
            <a:off x="4293966" y="1138791"/>
            <a:ext cx="3334122" cy="33123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smtClean="0"/>
              <a:t>Davranışsal Problemler:</a:t>
            </a:r>
          </a:p>
          <a:p>
            <a:r>
              <a:rPr lang="tr-TR" dirty="0" smtClean="0"/>
              <a:t>Madde kullanımı</a:t>
            </a:r>
          </a:p>
          <a:p>
            <a:r>
              <a:rPr lang="tr-TR" dirty="0" smtClean="0"/>
              <a:t>Huzursuzluk</a:t>
            </a:r>
          </a:p>
          <a:p>
            <a:r>
              <a:rPr lang="tr-TR" dirty="0" smtClean="0"/>
              <a:t>Acelecilik</a:t>
            </a:r>
          </a:p>
          <a:p>
            <a:r>
              <a:rPr lang="tr-TR" dirty="0" smtClean="0"/>
              <a:t>Aşırı yemek yeme</a:t>
            </a:r>
          </a:p>
          <a:p>
            <a:r>
              <a:rPr lang="tr-TR" dirty="0" smtClean="0"/>
              <a:t>İlaç kullanımı</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    Senaryo 1</a:t>
            </a:r>
            <a:endParaRPr lang="tr-TR" sz="3600" dirty="0"/>
          </a:p>
        </p:txBody>
      </p:sp>
      <p:sp>
        <p:nvSpPr>
          <p:cNvPr id="3" name="2 İçerik Yer Tutucusu"/>
          <p:cNvSpPr>
            <a:spLocks noGrp="1"/>
          </p:cNvSpPr>
          <p:nvPr>
            <p:ph idx="1"/>
          </p:nvPr>
        </p:nvSpPr>
        <p:spPr/>
        <p:txBody>
          <a:bodyPr/>
          <a:lstStyle/>
          <a:p>
            <a:r>
              <a:rPr lang="tr-TR" dirty="0" smtClean="0"/>
              <a:t>Mert 11.sınıfa gitmektedir.Futbolu çok sevmekte ve okulun futbol takımında oynamaktadır.Uzun süre hazırlandıkları önemli bir maç vardır,heyecanlıdır ancak yedeğe alındığını öğrenir ve o kızgınlıkla duvara yumruk atar.</a:t>
            </a:r>
          </a:p>
          <a:p>
            <a:pPr>
              <a:buNone/>
            </a:pPr>
            <a:r>
              <a:rPr lang="tr-TR" dirty="0" smtClean="0"/>
              <a:t>    Mert neler hissetmiştir?</a:t>
            </a:r>
          </a:p>
          <a:p>
            <a:pPr>
              <a:buNone/>
            </a:pPr>
            <a:r>
              <a:rPr lang="tr-TR" dirty="0" smtClean="0"/>
              <a:t>    Gerçek duygusu nedir?</a:t>
            </a:r>
          </a:p>
          <a:p>
            <a:pPr>
              <a:buNone/>
            </a:pPr>
            <a:r>
              <a:rPr lang="tr-TR" dirty="0" smtClean="0"/>
              <a:t>    Ne yapması gerekir?</a:t>
            </a:r>
          </a:p>
          <a:p>
            <a:pPr>
              <a:buNone/>
            </a:pPr>
            <a:endParaRPr lang="tr-TR"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Senaryo 2</a:t>
            </a:r>
            <a:endParaRPr lang="tr-TR" sz="3600" dirty="0"/>
          </a:p>
        </p:txBody>
      </p:sp>
      <p:sp>
        <p:nvSpPr>
          <p:cNvPr id="3" name="2 İçerik Yer Tutucusu"/>
          <p:cNvSpPr>
            <a:spLocks noGrp="1"/>
          </p:cNvSpPr>
          <p:nvPr>
            <p:ph idx="1"/>
          </p:nvPr>
        </p:nvSpPr>
        <p:spPr/>
        <p:txBody>
          <a:bodyPr/>
          <a:lstStyle/>
          <a:p>
            <a:pPr>
              <a:buNone/>
            </a:pPr>
            <a:r>
              <a:rPr lang="tr-TR" dirty="0" smtClean="0"/>
              <a:t>    Gizem 9.sınıfa gitmektedir.Fizik sınavına çok çalışmış ve sınavı iyi geçmiştir.Sınav sonuçları açıklandığında beklediği notu alamadığını görür ve öfke ile sınıf kapısını çarparak dışarı çıkar.</a:t>
            </a:r>
          </a:p>
          <a:p>
            <a:pPr>
              <a:buNone/>
            </a:pPr>
            <a:r>
              <a:rPr lang="tr-TR" dirty="0" smtClean="0"/>
              <a:t>    Gizem neler hissetmiştir?</a:t>
            </a:r>
          </a:p>
          <a:p>
            <a:pPr>
              <a:buNone/>
            </a:pPr>
            <a:r>
              <a:rPr lang="tr-TR" dirty="0" smtClean="0"/>
              <a:t>    Gerçek duygusu nedir?</a:t>
            </a:r>
          </a:p>
          <a:p>
            <a:pPr>
              <a:buNone/>
            </a:pPr>
            <a:r>
              <a:rPr lang="tr-TR" dirty="0" smtClean="0"/>
              <a:t>    Ne yapması gerekirdi?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Lenovo\Desktop\indir.jpg"/>
          <p:cNvPicPr>
            <a:picLocks noChangeAspect="1" noChangeArrowheads="1"/>
          </p:cNvPicPr>
          <p:nvPr/>
        </p:nvPicPr>
        <p:blipFill>
          <a:blip r:embed="rId2" cstate="print"/>
          <a:srcRect/>
          <a:stretch>
            <a:fillRect/>
          </a:stretch>
        </p:blipFill>
        <p:spPr bwMode="auto">
          <a:xfrm>
            <a:off x="1763688" y="836712"/>
            <a:ext cx="4680520" cy="2880320"/>
          </a:xfrm>
          <a:prstGeom prst="rect">
            <a:avLst/>
          </a:prstGeom>
          <a:noFill/>
        </p:spPr>
      </p:pic>
      <p:sp>
        <p:nvSpPr>
          <p:cNvPr id="6" name="5 İçerik Yer Tutucusu"/>
          <p:cNvSpPr>
            <a:spLocks noGrp="1"/>
          </p:cNvSpPr>
          <p:nvPr>
            <p:ph idx="1"/>
          </p:nvPr>
        </p:nvSpPr>
        <p:spPr>
          <a:xfrm>
            <a:off x="755576" y="4337720"/>
            <a:ext cx="6120680" cy="1179512"/>
          </a:xfrm>
        </p:spPr>
        <p:txBody>
          <a:bodyPr>
            <a:normAutofit fontScale="92500" lnSpcReduction="10000"/>
          </a:bodyPr>
          <a:lstStyle/>
          <a:p>
            <a:r>
              <a:rPr lang="tr-TR" dirty="0" smtClean="0"/>
              <a:t> </a:t>
            </a:r>
            <a:r>
              <a:rPr lang="tr-TR" sz="2800" dirty="0" smtClean="0"/>
              <a:t>Öfkenin sağlıklı bir şekilde ifade edilebilmesi için öncelikle bazı </a:t>
            </a:r>
            <a:r>
              <a:rPr lang="tr-TR" sz="2800" dirty="0" err="1" smtClean="0"/>
              <a:t>farkındalıkları</a:t>
            </a:r>
            <a:r>
              <a:rPr lang="tr-TR" sz="2800" dirty="0" smtClean="0"/>
              <a:t> kazanmanız gerekir. </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143000"/>
          </a:xfrm>
        </p:spPr>
        <p:txBody>
          <a:bodyPr>
            <a:normAutofit/>
          </a:bodyPr>
          <a:lstStyle/>
          <a:p>
            <a:r>
              <a:rPr lang="tr-TR" sz="3200" b="1" dirty="0" smtClean="0">
                <a:solidFill>
                  <a:schemeClr val="tx1"/>
                </a:solidFill>
              </a:rPr>
              <a:t>      1.Kendimizi ve isteklerimizi tanımak</a:t>
            </a:r>
            <a:endParaRPr lang="tr-TR" sz="3200" b="1" dirty="0">
              <a:solidFill>
                <a:schemeClr val="tx1"/>
              </a:solidFill>
            </a:endParaRPr>
          </a:p>
        </p:txBody>
      </p:sp>
      <p:sp>
        <p:nvSpPr>
          <p:cNvPr id="3" name="2 İçerik Yer Tutucusu"/>
          <p:cNvSpPr>
            <a:spLocks noGrp="1"/>
          </p:cNvSpPr>
          <p:nvPr>
            <p:ph idx="1"/>
          </p:nvPr>
        </p:nvSpPr>
        <p:spPr>
          <a:xfrm>
            <a:off x="539552" y="1988840"/>
            <a:ext cx="8229600" cy="4389120"/>
          </a:xfrm>
        </p:spPr>
        <p:txBody>
          <a:bodyPr/>
          <a:lstStyle/>
          <a:p>
            <a:r>
              <a:rPr lang="tr-TR" sz="2000" dirty="0" smtClean="0"/>
              <a:t> Öfkenizi sağlıklı bir biçimde aktarabilmek için önce kendinizi tanımanız ve isteklerinizi bilebilmeniz gerekir. Ne istediğini bilen, duygularını tanıyan ve düşüncelerini tespit eden insan, hislerini de doğru bir şekilde ifade eder. </a:t>
            </a:r>
          </a:p>
          <a:p>
            <a:endParaRPr lang="tr-TR" dirty="0"/>
          </a:p>
        </p:txBody>
      </p:sp>
      <p:pic>
        <p:nvPicPr>
          <p:cNvPr id="5" name="Picture 2" descr="C:\Users\Lenovo\Desktop\indir.jpg"/>
          <p:cNvPicPr>
            <a:picLocks noChangeAspect="1" noChangeArrowheads="1"/>
          </p:cNvPicPr>
          <p:nvPr/>
        </p:nvPicPr>
        <p:blipFill>
          <a:blip r:embed="rId2" cstate="print"/>
          <a:srcRect/>
          <a:stretch>
            <a:fillRect/>
          </a:stretch>
        </p:blipFill>
        <p:spPr bwMode="auto">
          <a:xfrm>
            <a:off x="683568" y="3356992"/>
            <a:ext cx="4968552" cy="30243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836712"/>
            <a:ext cx="5616624" cy="578328"/>
          </a:xfrm>
        </p:spPr>
        <p:txBody>
          <a:bodyPr>
            <a:noAutofit/>
          </a:bodyPr>
          <a:lstStyle/>
          <a:p>
            <a:r>
              <a:rPr lang="tr-TR" sz="3600" b="1" dirty="0" smtClean="0">
                <a:solidFill>
                  <a:schemeClr val="tx1"/>
                </a:solidFill>
              </a:rPr>
              <a:t>Öfke nedir, ne işe yarar?</a:t>
            </a:r>
            <a:endParaRPr lang="tr-TR" sz="3600" dirty="0"/>
          </a:p>
        </p:txBody>
      </p:sp>
      <p:sp>
        <p:nvSpPr>
          <p:cNvPr id="3" name="2 İçerik Yer Tutucusu"/>
          <p:cNvSpPr>
            <a:spLocks noGrp="1"/>
          </p:cNvSpPr>
          <p:nvPr>
            <p:ph idx="1"/>
          </p:nvPr>
        </p:nvSpPr>
        <p:spPr>
          <a:xfrm>
            <a:off x="467544" y="1412776"/>
            <a:ext cx="8229600" cy="4389120"/>
          </a:xfrm>
        </p:spPr>
        <p:txBody>
          <a:bodyPr/>
          <a:lstStyle/>
          <a:p>
            <a:pPr>
              <a:buFont typeface="Arial" pitchFamily="34" charset="0"/>
              <a:buChar char="•"/>
            </a:pPr>
            <a:r>
              <a:rPr lang="tr-TR" sz="2400" dirty="0" smtClean="0"/>
              <a:t>Öfke, son derece normal ,geçici , yaşamın sürdürülmesi için gerekli bir duygudur  ve her insan yaşar.</a:t>
            </a:r>
          </a:p>
          <a:p>
            <a:pPr>
              <a:buFont typeface="Arial" pitchFamily="34" charset="0"/>
              <a:buChar char="•"/>
            </a:pPr>
            <a:r>
              <a:rPr lang="tr-TR" sz="2400" dirty="0" smtClean="0"/>
              <a:t>Öfke, duygusal bir tepkidir.</a:t>
            </a:r>
          </a:p>
          <a:p>
            <a:pPr>
              <a:buFont typeface="Arial" pitchFamily="34" charset="0"/>
              <a:buChar char="•"/>
            </a:pPr>
            <a:r>
              <a:rPr lang="tr-TR" sz="2400" dirty="0" smtClean="0"/>
              <a:t>Öfke, uyarıcı bir işarettir.</a:t>
            </a:r>
          </a:p>
          <a:p>
            <a:pPr>
              <a:buFont typeface="Arial" pitchFamily="34" charset="0"/>
              <a:buChar char="•"/>
            </a:pPr>
            <a:r>
              <a:rPr lang="tr-TR" sz="2400" dirty="0" smtClean="0"/>
              <a:t>Öfke, kişiyi tehditlere karşı uyarır ve kendisini korumasına olanak sağlar.</a:t>
            </a:r>
          </a:p>
          <a:p>
            <a:pPr>
              <a:buFont typeface="Arial" pitchFamily="34" charset="0"/>
              <a:buChar char="•"/>
            </a:pPr>
            <a:r>
              <a:rPr lang="tr-TR" sz="2400" dirty="0" smtClean="0"/>
              <a:t>Öfke, yeni öğrenmeler için bir motivasyon kaynağıdır.</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124744"/>
            <a:ext cx="8229600" cy="1143000"/>
          </a:xfrm>
        </p:spPr>
        <p:txBody>
          <a:bodyPr>
            <a:normAutofit/>
          </a:bodyPr>
          <a:lstStyle/>
          <a:p>
            <a:r>
              <a:rPr lang="tr-TR" sz="2800" b="1" dirty="0" smtClean="0">
                <a:solidFill>
                  <a:schemeClr val="tx1"/>
                </a:solidFill>
              </a:rPr>
              <a:t>      2.Duygularımızı ifade edebilmek</a:t>
            </a:r>
            <a:endParaRPr lang="tr-TR" sz="2800" b="1" dirty="0">
              <a:solidFill>
                <a:schemeClr val="tx1"/>
              </a:solidFill>
            </a:endParaRPr>
          </a:p>
        </p:txBody>
      </p:sp>
      <p:sp>
        <p:nvSpPr>
          <p:cNvPr id="3" name="2 İçerik Yer Tutucusu"/>
          <p:cNvSpPr>
            <a:spLocks noGrp="1"/>
          </p:cNvSpPr>
          <p:nvPr>
            <p:ph idx="1"/>
          </p:nvPr>
        </p:nvSpPr>
        <p:spPr>
          <a:xfrm>
            <a:off x="611560" y="2468880"/>
            <a:ext cx="8229600" cy="4389120"/>
          </a:xfrm>
        </p:spPr>
        <p:txBody>
          <a:bodyPr/>
          <a:lstStyle/>
          <a:p>
            <a:pPr>
              <a:buFont typeface="Wingdings" pitchFamily="2" charset="2"/>
              <a:buChar char="Ø"/>
            </a:pPr>
            <a:r>
              <a:rPr lang="tr-TR" dirty="0" smtClean="0"/>
              <a:t>Bu durum,olay ya da kişi sana ne hissettirdi?</a:t>
            </a:r>
          </a:p>
          <a:p>
            <a:pPr>
              <a:buFont typeface="Wingdings" pitchFamily="2" charset="2"/>
              <a:buChar char="Ø"/>
            </a:pPr>
            <a:r>
              <a:rPr lang="tr-TR" dirty="0" smtClean="0"/>
              <a:t>Duygunu tanımla!</a:t>
            </a:r>
          </a:p>
          <a:p>
            <a:pPr>
              <a:buFont typeface="Wingdings" pitchFamily="2" charset="2"/>
              <a:buChar char="Ø"/>
            </a:pPr>
            <a:r>
              <a:rPr lang="tr-TR" dirty="0" smtClean="0"/>
              <a:t>Duygunu ifade 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187624" y="692696"/>
            <a:ext cx="5760640" cy="1569660"/>
          </a:xfrm>
          <a:prstGeom prst="rect">
            <a:avLst/>
          </a:prstGeom>
        </p:spPr>
        <p:txBody>
          <a:bodyPr wrap="square">
            <a:spAutoFit/>
          </a:bodyPr>
          <a:lstStyle/>
          <a:p>
            <a:r>
              <a:rPr lang="tr-TR" sz="2800" b="1" dirty="0" smtClean="0">
                <a:latin typeface="+mj-lt"/>
              </a:rPr>
              <a:t>  3.Öfkemizi Fark etmek-Tanımak ve Kabul Edebilmek</a:t>
            </a:r>
          </a:p>
          <a:p>
            <a:endParaRPr lang="tr-TR" sz="2000" dirty="0" smtClean="0"/>
          </a:p>
          <a:p>
            <a:endParaRPr lang="tr-TR" sz="2000" dirty="0" smtClean="0"/>
          </a:p>
        </p:txBody>
      </p:sp>
      <p:pic>
        <p:nvPicPr>
          <p:cNvPr id="2050" name="Picture 2"/>
          <p:cNvPicPr>
            <a:picLocks noChangeAspect="1" noChangeArrowheads="1"/>
          </p:cNvPicPr>
          <p:nvPr/>
        </p:nvPicPr>
        <p:blipFill>
          <a:blip r:embed="rId2" cstate="print"/>
          <a:srcRect/>
          <a:stretch>
            <a:fillRect/>
          </a:stretch>
        </p:blipFill>
        <p:spPr bwMode="auto">
          <a:xfrm>
            <a:off x="971600" y="1844824"/>
            <a:ext cx="5688632" cy="43924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Buzdağının görünmeyen kısmı: Öfkenin Kaynağı</a:t>
            </a:r>
            <a:endParaRPr lang="tr-TR" sz="2800" b="1" dirty="0"/>
          </a:p>
        </p:txBody>
      </p:sp>
      <p:sp>
        <p:nvSpPr>
          <p:cNvPr id="3" name="2 İçerik Yer Tutucusu"/>
          <p:cNvSpPr>
            <a:spLocks noGrp="1"/>
          </p:cNvSpPr>
          <p:nvPr>
            <p:ph idx="1"/>
          </p:nvPr>
        </p:nvSpPr>
        <p:spPr>
          <a:xfrm>
            <a:off x="467544" y="2268136"/>
            <a:ext cx="8229600" cy="4589864"/>
          </a:xfrm>
        </p:spPr>
        <p:txBody>
          <a:bodyPr/>
          <a:lstStyle/>
          <a:p>
            <a:pPr>
              <a:buFont typeface="Wingdings" pitchFamily="2" charset="2"/>
              <a:buChar char="Ø"/>
            </a:pPr>
            <a:r>
              <a:rPr lang="tr-TR" sz="2400" dirty="0" smtClean="0"/>
              <a:t>Bu durumda beni öfkelendiren şey ne?" </a:t>
            </a:r>
          </a:p>
          <a:p>
            <a:pPr>
              <a:buFont typeface="Wingdings" pitchFamily="2" charset="2"/>
              <a:buChar char="Ø"/>
            </a:pPr>
            <a:r>
              <a:rPr lang="tr-TR" sz="2400" dirty="0" smtClean="0"/>
              <a:t>"Burada asıl sorun ne?" </a:t>
            </a:r>
          </a:p>
          <a:p>
            <a:pPr>
              <a:buFont typeface="Wingdings" pitchFamily="2" charset="2"/>
              <a:buChar char="Ø"/>
            </a:pPr>
            <a:r>
              <a:rPr lang="tr-TR" sz="2400" dirty="0" smtClean="0"/>
              <a:t>" Ne düşünüyor ve hissediyorum?" </a:t>
            </a:r>
          </a:p>
          <a:p>
            <a:pPr>
              <a:buFont typeface="Wingdings" pitchFamily="2" charset="2"/>
              <a:buChar char="Ø"/>
            </a:pPr>
            <a:r>
              <a:rPr lang="tr-TR" sz="2400" dirty="0" smtClean="0"/>
              <a:t>"Ulaşmak istediğim şey ne?" </a:t>
            </a:r>
          </a:p>
          <a:p>
            <a:pPr>
              <a:buFont typeface="Wingdings" pitchFamily="2" charset="2"/>
              <a:buChar char="Ø"/>
            </a:pPr>
            <a:r>
              <a:rPr lang="tr-TR" sz="2400" dirty="0" smtClean="0"/>
              <a:t>"Kimler nelerden sorumlu?" </a:t>
            </a:r>
          </a:p>
          <a:p>
            <a:pPr>
              <a:buFont typeface="Wingdings" pitchFamily="2" charset="2"/>
              <a:buChar char="Ø"/>
            </a:pPr>
            <a:r>
              <a:rPr lang="tr-TR" sz="2400" dirty="0" smtClean="0"/>
              <a:t>"Değiştirmek istediğim şey tam olarak ne?" </a:t>
            </a:r>
          </a:p>
          <a:p>
            <a:pPr>
              <a:buFont typeface="Wingdings" pitchFamily="2" charset="2"/>
              <a:buChar char="Ø"/>
            </a:pPr>
            <a:r>
              <a:rPr lang="tr-TR" sz="2400" dirty="0" smtClean="0"/>
              <a:t>"Yapabileceğim ve yapamayacağım şeyler ne?"</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468880"/>
            <a:ext cx="8229600" cy="4389120"/>
          </a:xfrm>
        </p:spPr>
        <p:txBody>
          <a:bodyPr/>
          <a:lstStyle/>
          <a:p>
            <a:r>
              <a:rPr lang="tr-TR" sz="2800" dirty="0" smtClean="0"/>
              <a:t>Öfkeli olan insan, olayları istemeden abartılı ve çarpıtılmış olarak algılar. Öfkenin hangi düşünceyle arttığını ve azaldığını gözden geçirin.</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marL="742950" indent="-742950"/>
            <a:r>
              <a:rPr lang="tr-TR" sz="2800" b="1" dirty="0" smtClean="0">
                <a:solidFill>
                  <a:schemeClr val="tx1"/>
                </a:solidFill>
              </a:rPr>
              <a:t>4-Etkili iletişim becerilerini öğrenmek ve uygulamak</a:t>
            </a:r>
            <a:endParaRPr lang="tr-TR" sz="2800" b="1" dirty="0">
              <a:solidFill>
                <a:schemeClr val="tx1"/>
              </a:solidFill>
            </a:endParaRPr>
          </a:p>
        </p:txBody>
      </p:sp>
      <p:sp>
        <p:nvSpPr>
          <p:cNvPr id="3" name="2 İçerik Yer Tutucusu"/>
          <p:cNvSpPr>
            <a:spLocks noGrp="1"/>
          </p:cNvSpPr>
          <p:nvPr>
            <p:ph idx="1"/>
          </p:nvPr>
        </p:nvSpPr>
        <p:spPr>
          <a:xfrm>
            <a:off x="467544" y="2276872"/>
            <a:ext cx="8229600" cy="4389120"/>
          </a:xfrm>
        </p:spPr>
        <p:txBody>
          <a:bodyPr/>
          <a:lstStyle/>
          <a:p>
            <a:r>
              <a:rPr lang="tr-TR" dirty="0" smtClean="0"/>
              <a:t>Açık ve anlaşılır bir dil kullanmak</a:t>
            </a:r>
          </a:p>
          <a:p>
            <a:r>
              <a:rPr lang="tr-TR" dirty="0" smtClean="0"/>
              <a:t>Etkin dinlemek</a:t>
            </a:r>
          </a:p>
          <a:p>
            <a:r>
              <a:rPr lang="tr-TR" dirty="0" smtClean="0"/>
              <a:t>Empati kurmak</a:t>
            </a:r>
          </a:p>
          <a:p>
            <a:r>
              <a:rPr lang="tr-TR" dirty="0" smtClean="0"/>
              <a:t>Ben dili ifade biçimi</a:t>
            </a:r>
          </a:p>
          <a:p>
            <a:r>
              <a:rPr lang="tr-TR" dirty="0" smtClean="0"/>
              <a:t>‘Asla’ ‘Kesinlikle’ gibi yargı bildiren düşünce biçiminden uzak durmak.</a:t>
            </a:r>
          </a:p>
          <a:p>
            <a:endParaRPr lang="tr-TR" dirty="0" smtClean="0"/>
          </a:p>
          <a:p>
            <a:endParaRPr lang="tr-TR" dirty="0" smtClean="0"/>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1052736"/>
            <a:ext cx="8003232" cy="1082384"/>
          </a:xfrm>
        </p:spPr>
        <p:txBody>
          <a:bodyPr>
            <a:normAutofit/>
          </a:bodyPr>
          <a:lstStyle/>
          <a:p>
            <a:r>
              <a:rPr lang="tr-TR" sz="2800" b="1" dirty="0" smtClean="0">
                <a:solidFill>
                  <a:schemeClr val="tx1"/>
                </a:solidFill>
              </a:rPr>
              <a:t> 5.Hayır diyebilme becerimizi geliştirmek</a:t>
            </a:r>
            <a:endParaRPr lang="tr-TR" sz="2800" b="1" dirty="0">
              <a:solidFill>
                <a:schemeClr val="tx1"/>
              </a:solidFill>
            </a:endParaRPr>
          </a:p>
        </p:txBody>
      </p:sp>
      <p:sp>
        <p:nvSpPr>
          <p:cNvPr id="3" name="2 İçerik Yer Tutucusu"/>
          <p:cNvSpPr>
            <a:spLocks noGrp="1"/>
          </p:cNvSpPr>
          <p:nvPr>
            <p:ph idx="1"/>
          </p:nvPr>
        </p:nvSpPr>
        <p:spPr>
          <a:xfrm>
            <a:off x="467544" y="2468880"/>
            <a:ext cx="8229600" cy="4389120"/>
          </a:xfrm>
        </p:spPr>
        <p:txBody>
          <a:bodyPr/>
          <a:lstStyle/>
          <a:p>
            <a:pPr>
              <a:buNone/>
            </a:pPr>
            <a:r>
              <a:rPr lang="tr-TR" dirty="0" smtClean="0"/>
              <a:t>    Bazen öfkemizin kaynağı istemediğimiz durumlara,olaylara ya da kişilere hayır diyemeyip benliğimizden,değerlerimizden ödün vermektir.</a:t>
            </a:r>
          </a:p>
          <a:p>
            <a:pPr>
              <a:buNone/>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normAutofit/>
          </a:bodyPr>
          <a:lstStyle/>
          <a:p>
            <a:r>
              <a:rPr lang="tr-TR" sz="2800" b="1" dirty="0" smtClean="0">
                <a:solidFill>
                  <a:schemeClr val="tx1"/>
                </a:solidFill>
              </a:rPr>
              <a:t>    6.Spor yapmak</a:t>
            </a:r>
            <a:endParaRPr lang="tr-TR" sz="2800" b="1" dirty="0">
              <a:solidFill>
                <a:schemeClr val="tx1"/>
              </a:solidFill>
            </a:endParaRPr>
          </a:p>
        </p:txBody>
      </p:sp>
      <p:sp>
        <p:nvSpPr>
          <p:cNvPr id="3" name="2 İçerik Yer Tutucusu"/>
          <p:cNvSpPr>
            <a:spLocks noGrp="1"/>
          </p:cNvSpPr>
          <p:nvPr>
            <p:ph idx="1"/>
          </p:nvPr>
        </p:nvSpPr>
        <p:spPr>
          <a:xfrm>
            <a:off x="467544" y="1556792"/>
            <a:ext cx="8229600" cy="4389120"/>
          </a:xfrm>
        </p:spPr>
        <p:txBody>
          <a:bodyPr/>
          <a:lstStyle/>
          <a:p>
            <a:pPr>
              <a:buNone/>
            </a:pPr>
            <a:r>
              <a:rPr lang="tr-TR" dirty="0" smtClean="0"/>
              <a:t>    Sevdiğiniz bir spor etkinliğiyle ilgilenmek hem rahatlamanıza hem de bedeninizi ve dürtülerinizi daha etkili bir şekilde kontrol edebilmenizi sağlayacaktır.</a:t>
            </a:r>
          </a:p>
          <a:p>
            <a:pPr>
              <a:buNone/>
            </a:pPr>
            <a:r>
              <a:rPr lang="tr-TR" dirty="0" smtClean="0"/>
              <a:t>    Yine sahilde yalın ayakla yürüyüş yapmak </a:t>
            </a:r>
            <a:endParaRPr lang="tr-TR" dirty="0"/>
          </a:p>
        </p:txBody>
      </p:sp>
      <p:pic>
        <p:nvPicPr>
          <p:cNvPr id="1026" name="Picture 2" descr="C:\Users\Lenovo\Desktop\BeachPalms.jpg"/>
          <p:cNvPicPr>
            <a:picLocks noChangeAspect="1" noChangeArrowheads="1"/>
          </p:cNvPicPr>
          <p:nvPr/>
        </p:nvPicPr>
        <p:blipFill>
          <a:blip r:embed="rId2" cstate="print"/>
          <a:srcRect/>
          <a:stretch>
            <a:fillRect/>
          </a:stretch>
        </p:blipFill>
        <p:spPr bwMode="auto">
          <a:xfrm>
            <a:off x="899592" y="3861048"/>
            <a:ext cx="6955532" cy="261481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229600" cy="1143000"/>
          </a:xfrm>
        </p:spPr>
        <p:txBody>
          <a:bodyPr>
            <a:normAutofit/>
          </a:bodyPr>
          <a:lstStyle/>
          <a:p>
            <a:r>
              <a:rPr lang="tr-TR" sz="2800" b="1" dirty="0" smtClean="0">
                <a:solidFill>
                  <a:schemeClr val="tx1"/>
                </a:solidFill>
              </a:rPr>
              <a:t>     7.Rahatlama tekniklerini uygulamak</a:t>
            </a:r>
            <a:endParaRPr lang="tr-TR" sz="2800" b="1" dirty="0">
              <a:solidFill>
                <a:schemeClr val="tx1"/>
              </a:solidFill>
            </a:endParaRPr>
          </a:p>
        </p:txBody>
      </p:sp>
      <p:sp>
        <p:nvSpPr>
          <p:cNvPr id="3" name="2 İçerik Yer Tutucusu"/>
          <p:cNvSpPr>
            <a:spLocks noGrp="1"/>
          </p:cNvSpPr>
          <p:nvPr>
            <p:ph idx="1"/>
          </p:nvPr>
        </p:nvSpPr>
        <p:spPr>
          <a:xfrm>
            <a:off x="467544" y="1556792"/>
            <a:ext cx="8229600" cy="4389120"/>
          </a:xfrm>
        </p:spPr>
        <p:txBody>
          <a:bodyPr/>
          <a:lstStyle/>
          <a:p>
            <a:r>
              <a:rPr lang="tr-TR" sz="2000" dirty="0" smtClean="0"/>
              <a:t>Doğru nefes alıp verme yöntemini öğrenmek</a:t>
            </a:r>
          </a:p>
          <a:p>
            <a:r>
              <a:rPr lang="tr-TR" sz="2000" dirty="0" smtClean="0"/>
              <a:t>O anda başka bir şeye odaklanmaya,dikkati başka bir yöne yoğunlaştırmaya çalışmak</a:t>
            </a:r>
          </a:p>
          <a:p>
            <a:r>
              <a:rPr lang="tr-TR" sz="2000" dirty="0" smtClean="0"/>
              <a:t>Mizahı kullanmak(komik bir fıkra,bir film sahnesi ya da karikatür…)</a:t>
            </a:r>
          </a:p>
          <a:p>
            <a:r>
              <a:rPr lang="tr-TR" sz="2000" dirty="0" smtClean="0"/>
              <a:t>Seni öfkelendiren kişi ya da ortamdan uzaklaşmak</a:t>
            </a:r>
          </a:p>
          <a:p>
            <a:r>
              <a:rPr lang="tr-TR" sz="2000" dirty="0" smtClean="0"/>
              <a:t>Gerektiğinde uzman desteği almak</a:t>
            </a:r>
            <a:endParaRPr lang="tr-TR" sz="2000" dirty="0"/>
          </a:p>
        </p:txBody>
      </p:sp>
      <p:pic>
        <p:nvPicPr>
          <p:cNvPr id="4" name="Picture 2" descr="C:\Users\Lenovo\Desktop\cropped_content_sezaryen-tavuk_8qT5YRPMO62N1xq.jpg"/>
          <p:cNvPicPr>
            <a:picLocks noChangeAspect="1" noChangeArrowheads="1"/>
          </p:cNvPicPr>
          <p:nvPr/>
        </p:nvPicPr>
        <p:blipFill>
          <a:blip r:embed="rId2" cstate="print"/>
          <a:srcRect/>
          <a:stretch>
            <a:fillRect/>
          </a:stretch>
        </p:blipFill>
        <p:spPr bwMode="auto">
          <a:xfrm>
            <a:off x="4644008" y="4005064"/>
            <a:ext cx="3960440" cy="259228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1268760"/>
            <a:ext cx="8229600" cy="1143000"/>
          </a:xfrm>
        </p:spPr>
        <p:txBody>
          <a:bodyPr>
            <a:normAutofit fontScale="90000"/>
          </a:bodyPr>
          <a:lstStyle/>
          <a:p>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Bir Hikaye</a:t>
            </a:r>
            <a:br>
              <a:rPr lang="tr-TR" sz="3100" b="1" dirty="0" smtClean="0"/>
            </a:br>
            <a:r>
              <a:rPr lang="tr-TR" sz="3100" b="1" dirty="0" smtClean="0"/>
              <a:t>ÖFKELENİNCE NEDEN BAĞIRIRIZ ?</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85000" lnSpcReduction="10000"/>
          </a:bodyPr>
          <a:lstStyle/>
          <a:p>
            <a:pPr>
              <a:buNone/>
            </a:pPr>
            <a:r>
              <a:rPr lang="tr-TR" dirty="0" smtClean="0"/>
              <a:t>      Hintli bir ermiş öğrencileri ile gezinirken </a:t>
            </a:r>
            <a:r>
              <a:rPr lang="tr-TR" dirty="0" err="1" smtClean="0"/>
              <a:t>Ganj</a:t>
            </a:r>
            <a:r>
              <a:rPr lang="tr-TR" dirty="0" smtClean="0"/>
              <a:t> nehri kenarında birbirlerine öfke içinde bağıran bir aile görmüş. Öğrencilerine dönüp “insanlar neden birbirlerine öfke ile bağırırlar?” diye sormuş. Öğrencilerden biri “çünkü sükûnetimizi kaybederiz” deyince ermiş “ama öfkelendiğimiz insan yanı başımızdayken neden bağırırız? O kişiye söylemek istediklerimizi daha alçak bir ses tonu ile de aktarabilecekken niye bağırırız? ” diye tekrar sormuş.Öğrencilerden ses çıkmayınca anlatmaya başlamış: “İki insan birbirine öfkelendiği zaman, kalpleri birbirinden uzaklaşır. Bu uzak mesafeden birbirlerinin kalplerine seslerini duyurabilmek için bağırmak zorunda kalırlar. Ne kadar çok öfkelenirlerse, arada açılan mesafeyi kapatabilmek için o kadar çok bağırmaları gerekir.”</a:t>
            </a:r>
            <a:br>
              <a:rPr lang="tr-TR" dirty="0" smtClean="0"/>
            </a:br>
            <a:r>
              <a:rPr lang="tr-TR" dirty="0" smtClean="0"/>
              <a:t>“Peki, iki insan birbirini sevdiğinde ne olur?</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268760"/>
            <a:ext cx="8229600" cy="4389120"/>
          </a:xfrm>
        </p:spPr>
        <p:txBody>
          <a:bodyPr>
            <a:normAutofit fontScale="92500" lnSpcReduction="20000"/>
          </a:bodyPr>
          <a:lstStyle/>
          <a:p>
            <a:pPr>
              <a:buNone/>
            </a:pPr>
            <a:r>
              <a:rPr lang="tr-TR" dirty="0" smtClean="0"/>
              <a:t>   Birbirlerine bağırmak yerine sakince konuşurlar, çünkü kalpleri birbirine yakındır, arada mesafe ya yoktur ya da çok azdır. Peki, iki insan birbirini daha da fazla severse ne olur? Artık konuşmazlar, sadece </a:t>
            </a:r>
            <a:r>
              <a:rPr lang="tr-TR" dirty="0" err="1" smtClean="0"/>
              <a:t>fısıldaşırlar</a:t>
            </a:r>
            <a:r>
              <a:rPr lang="tr-TR" dirty="0" smtClean="0"/>
              <a:t> ,çünkü kalpleri birbirlerine daha da yakınlaşmıştır. Artık bir süre sonra konuşmalarına bile gerek kalmaz, sadece birbirlerine bakmaları yeterli olur. İşte birbirini gerçek anlamda seven iki insanın yakınlığı böyle bir şeydir.”</a:t>
            </a:r>
            <a:br>
              <a:rPr lang="tr-TR" dirty="0" smtClean="0"/>
            </a:br>
            <a:r>
              <a:rPr lang="tr-TR" dirty="0" smtClean="0"/>
              <a:t>Daha sonra ermiş öğrencilerine bakarak şöyle devam etmiş: “ Bu nedenle tartıştığınız zaman kalplerinizin arasına mesafe girmesine izin vermeyin.</a:t>
            </a:r>
          </a:p>
          <a:p>
            <a:pPr>
              <a:buNone/>
            </a:pPr>
            <a:r>
              <a:rPr lang="tr-TR" dirty="0" smtClean="0"/>
              <a:t>    Aranıza mesafe koyacak sözcüklerden uzak durun. Aksi takdirde mesafenin arttığı öyle bir gün gelir ki, geriye dönüp birbirinize yakınlaşacak yolu bulamayabilirsiniz.”</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1412776"/>
            <a:ext cx="5050904" cy="3773015"/>
          </a:xfrm>
        </p:spPr>
        <p:txBody>
          <a:bodyPr>
            <a:normAutofit fontScale="92500" lnSpcReduction="10000"/>
          </a:bodyPr>
          <a:lstStyle/>
          <a:p>
            <a:r>
              <a:rPr lang="tr-TR" dirty="0" smtClean="0"/>
              <a:t>Öfke, sınırlandırılabildiği sürece sağlıklıdır  ve işe yarar.</a:t>
            </a:r>
          </a:p>
          <a:p>
            <a:r>
              <a:rPr lang="tr-TR" dirty="0" smtClean="0"/>
              <a:t>Öfke, kontrol edilmediğinde kişinin kendisi ve çevresi için zararlı olabilir.</a:t>
            </a:r>
          </a:p>
          <a:p>
            <a:r>
              <a:rPr lang="tr-TR" dirty="0" smtClean="0"/>
              <a:t>Öfkenin sağlıklı ve işe yarar olabilmesi için inkar edilmemesi, bastırılmaması ve öncelikle kabul edilmesi,tanınması ve kontrollü bir biçimde ifade edilebilmesi gerekir.</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tree-164915_960_720.jpg"/>
          <p:cNvPicPr>
            <a:picLocks noChangeAspect="1" noChangeArrowheads="1"/>
          </p:cNvPicPr>
          <p:nvPr/>
        </p:nvPicPr>
        <p:blipFill>
          <a:blip r:embed="rId2" cstate="print"/>
          <a:srcRect/>
          <a:stretch>
            <a:fillRect/>
          </a:stretch>
        </p:blipFill>
        <p:spPr bwMode="auto">
          <a:xfrm>
            <a:off x="4716016" y="1196752"/>
            <a:ext cx="4248472" cy="5184576"/>
          </a:xfrm>
          <a:prstGeom prst="rect">
            <a:avLst/>
          </a:prstGeom>
          <a:noFill/>
        </p:spPr>
      </p:pic>
      <p:sp>
        <p:nvSpPr>
          <p:cNvPr id="6" name="5 Dikdörtgen"/>
          <p:cNvSpPr/>
          <p:nvPr/>
        </p:nvSpPr>
        <p:spPr>
          <a:xfrm rot="20597329">
            <a:off x="539552" y="2297778"/>
            <a:ext cx="4572000" cy="2308324"/>
          </a:xfrm>
          <a:prstGeom prst="rect">
            <a:avLst/>
          </a:prstGeom>
        </p:spPr>
        <p:txBody>
          <a:bodyPr wrap="square">
            <a:spAutoFit/>
          </a:bodyPr>
          <a:lstStyle/>
          <a:p>
            <a:r>
              <a:rPr lang="tr-TR" sz="3600" b="1" i="1" dirty="0" smtClean="0"/>
              <a:t>Öfke rüzgar gibidir bir süre sonra diner ama birçok dal kırılmıştır bile.</a:t>
            </a:r>
            <a:endParaRPr lang="tr-TR" sz="3600"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76672"/>
            <a:ext cx="8229600" cy="1143000"/>
          </a:xfrm>
        </p:spPr>
        <p:txBody>
          <a:bodyPr/>
          <a:lstStyle/>
          <a:p>
            <a:r>
              <a:rPr lang="tr-TR" b="1" dirty="0" smtClean="0"/>
              <a:t>Öfke ne değildir?</a:t>
            </a:r>
            <a:endParaRPr lang="tr-TR" dirty="0"/>
          </a:p>
        </p:txBody>
      </p:sp>
      <p:pic>
        <p:nvPicPr>
          <p:cNvPr id="5" name="Picture 2"/>
          <p:cNvPicPr>
            <a:picLocks noChangeAspect="1" noChangeArrowheads="1"/>
          </p:cNvPicPr>
          <p:nvPr/>
        </p:nvPicPr>
        <p:blipFill>
          <a:blip r:embed="rId2" cstate="print"/>
          <a:srcRect/>
          <a:stretch>
            <a:fillRect/>
          </a:stretch>
        </p:blipFill>
        <p:spPr bwMode="auto">
          <a:xfrm>
            <a:off x="5652120" y="1052736"/>
            <a:ext cx="3491880" cy="3364210"/>
          </a:xfrm>
          <a:prstGeom prst="rect">
            <a:avLst/>
          </a:prstGeom>
          <a:noFill/>
          <a:ln w="9525">
            <a:noFill/>
            <a:miter lim="800000"/>
            <a:headEnd/>
            <a:tailEnd/>
          </a:ln>
        </p:spPr>
      </p:pic>
      <p:sp>
        <p:nvSpPr>
          <p:cNvPr id="6" name="5 Dikdörtgen"/>
          <p:cNvSpPr/>
          <p:nvPr/>
        </p:nvSpPr>
        <p:spPr>
          <a:xfrm>
            <a:off x="755576" y="2132856"/>
            <a:ext cx="5814392" cy="3416320"/>
          </a:xfrm>
          <a:prstGeom prst="rect">
            <a:avLst/>
          </a:prstGeom>
        </p:spPr>
        <p:txBody>
          <a:bodyPr wrap="square">
            <a:spAutoFit/>
          </a:bodyPr>
          <a:lstStyle/>
          <a:p>
            <a:r>
              <a:rPr lang="tr-TR" sz="2400" dirty="0" smtClean="0"/>
              <a:t>Öfke bir problem çözme aracı değildir.</a:t>
            </a:r>
          </a:p>
          <a:p>
            <a:r>
              <a:rPr lang="tr-TR" sz="2400" dirty="0" smtClean="0"/>
              <a:t>Öfke bir öç alma veya intikam yolu değildir.</a:t>
            </a:r>
          </a:p>
          <a:p>
            <a:r>
              <a:rPr lang="tr-TR" sz="2400" dirty="0" smtClean="0"/>
              <a:t>Öfke başkalarını suçlama biçimi değildir.</a:t>
            </a:r>
          </a:p>
          <a:p>
            <a:r>
              <a:rPr lang="tr-TR" sz="2400" dirty="0" smtClean="0"/>
              <a:t>Öfke şiddet göstermeye veya suç işlemek için bir neden değildir.</a:t>
            </a:r>
          </a:p>
          <a:p>
            <a:r>
              <a:rPr lang="tr-TR" sz="2400" dirty="0" smtClean="0"/>
              <a:t>Öfke başkalarını kontrol etme yolu değildir.</a:t>
            </a:r>
          </a:p>
          <a:p>
            <a:r>
              <a:rPr lang="tr-TR" sz="2400" dirty="0" smtClean="0"/>
              <a:t>Öfke bir haklı olma yolu değildir.</a:t>
            </a:r>
            <a:endParaRPr lang="tr-T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268760"/>
            <a:ext cx="7427168" cy="724942"/>
          </a:xfrm>
        </p:spPr>
        <p:txBody>
          <a:bodyPr>
            <a:noAutofit/>
          </a:bodyPr>
          <a:lstStyle/>
          <a:p>
            <a:r>
              <a:rPr lang="tr-TR" sz="2800" b="1" i="1" dirty="0" smtClean="0"/>
              <a:t>Öfke Sırasında Ortaya Çıkan ve Öfkeyi</a:t>
            </a:r>
            <a:br>
              <a:rPr lang="tr-TR" sz="2800" b="1" i="1" dirty="0" smtClean="0"/>
            </a:br>
            <a:r>
              <a:rPr lang="tr-TR" sz="2800" b="1" i="1" dirty="0" smtClean="0"/>
              <a:t>Tanıtan Belirti ve işaretler</a:t>
            </a:r>
            <a:endParaRPr lang="tr-TR" sz="2800" dirty="0"/>
          </a:p>
        </p:txBody>
      </p:sp>
      <p:sp>
        <p:nvSpPr>
          <p:cNvPr id="3" name="2 İçerik Yer Tutucusu"/>
          <p:cNvSpPr>
            <a:spLocks noGrp="1"/>
          </p:cNvSpPr>
          <p:nvPr>
            <p:ph idx="1"/>
          </p:nvPr>
        </p:nvSpPr>
        <p:spPr>
          <a:xfrm>
            <a:off x="539552" y="2708920"/>
            <a:ext cx="7427168" cy="3744415"/>
          </a:xfrm>
        </p:spPr>
        <p:txBody>
          <a:bodyPr>
            <a:normAutofit/>
          </a:bodyPr>
          <a:lstStyle/>
          <a:p>
            <a:pPr>
              <a:buNone/>
            </a:pPr>
            <a:r>
              <a:rPr lang="tr-TR" dirty="0" smtClean="0"/>
              <a:t>     </a:t>
            </a:r>
            <a:r>
              <a:rPr lang="tr-TR" dirty="0" smtClean="0">
                <a:solidFill>
                  <a:schemeClr val="tx2">
                    <a:lumMod val="60000"/>
                    <a:lumOff val="40000"/>
                  </a:schemeClr>
                </a:solidFill>
              </a:rPr>
              <a:t>Öfke ;</a:t>
            </a:r>
          </a:p>
          <a:p>
            <a:pPr marL="514350" indent="-514350">
              <a:buFont typeface="+mj-lt"/>
              <a:buAutoNum type="arabicPeriod"/>
            </a:pPr>
            <a:r>
              <a:rPr lang="tr-TR" dirty="0" smtClean="0"/>
              <a:t>     Doğrudan ve</a:t>
            </a:r>
          </a:p>
          <a:p>
            <a:pPr marL="514350" indent="-514350">
              <a:buFont typeface="+mj-lt"/>
              <a:buAutoNum type="arabicPeriod"/>
            </a:pPr>
            <a:r>
              <a:rPr lang="tr-TR" dirty="0" smtClean="0"/>
              <a:t>     Dolaylı</a:t>
            </a:r>
          </a:p>
          <a:p>
            <a:pPr marL="514350" indent="-514350">
              <a:buNone/>
            </a:pPr>
            <a:r>
              <a:rPr lang="tr-TR" dirty="0" smtClean="0"/>
              <a:t> olmak üzere farklı şekillerde ifade edilebilir.</a:t>
            </a:r>
          </a:p>
          <a:p>
            <a:pPr>
              <a:buNone/>
            </a:pPr>
            <a:endParaRPr lang="tr-TR"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44824"/>
            <a:ext cx="6912768" cy="4752528"/>
          </a:xfrm>
        </p:spPr>
        <p:txBody>
          <a:bodyPr>
            <a:normAutofit fontScale="77500" lnSpcReduction="20000"/>
          </a:bodyPr>
          <a:lstStyle/>
          <a:p>
            <a:r>
              <a:rPr lang="tr-TR" dirty="0" smtClean="0"/>
              <a:t> Tokat atma</a:t>
            </a:r>
          </a:p>
          <a:p>
            <a:r>
              <a:rPr lang="tr-TR" dirty="0" smtClean="0"/>
              <a:t>Tekme atma</a:t>
            </a:r>
          </a:p>
          <a:p>
            <a:r>
              <a:rPr lang="tr-TR" dirty="0" smtClean="0"/>
              <a:t>Vurma</a:t>
            </a:r>
          </a:p>
          <a:p>
            <a:r>
              <a:rPr lang="tr-TR" dirty="0" smtClean="0"/>
              <a:t>Yüksek sesle konuşma</a:t>
            </a:r>
          </a:p>
          <a:p>
            <a:r>
              <a:rPr lang="tr-TR" dirty="0" smtClean="0"/>
              <a:t> Küfür etme ya da tehdit etme</a:t>
            </a:r>
          </a:p>
          <a:p>
            <a:r>
              <a:rPr lang="tr-TR" dirty="0" smtClean="0"/>
              <a:t> Aşırı eleştirel olma</a:t>
            </a:r>
          </a:p>
          <a:p>
            <a:r>
              <a:rPr lang="tr-TR" dirty="0" smtClean="0"/>
              <a:t>Hata arama</a:t>
            </a:r>
          </a:p>
          <a:p>
            <a:r>
              <a:rPr lang="tr-TR" dirty="0" smtClean="0"/>
              <a:t>Tartışmacı ve saldırgan bir tavır içinde olma</a:t>
            </a:r>
          </a:p>
          <a:p>
            <a:r>
              <a:rPr lang="tr-TR" dirty="0" smtClean="0"/>
              <a:t>İsim takma </a:t>
            </a:r>
          </a:p>
          <a:p>
            <a:r>
              <a:rPr lang="tr-TR" dirty="0" smtClean="0"/>
              <a:t>Suçlama</a:t>
            </a:r>
          </a:p>
          <a:p>
            <a:r>
              <a:rPr lang="tr-TR" dirty="0" smtClean="0"/>
              <a:t>Alay etme </a:t>
            </a:r>
          </a:p>
          <a:p>
            <a:r>
              <a:rPr lang="tr-TR" dirty="0" smtClean="0"/>
              <a:t>Dedikodu yapma</a:t>
            </a:r>
          </a:p>
          <a:p>
            <a:r>
              <a:rPr lang="tr-TR" dirty="0" smtClean="0"/>
              <a:t>Şüphecilik</a:t>
            </a:r>
          </a:p>
          <a:p>
            <a:r>
              <a:rPr lang="tr-TR" dirty="0" smtClean="0"/>
              <a:t>Önyargıyla yaklaşma </a:t>
            </a:r>
          </a:p>
          <a:p>
            <a:r>
              <a:rPr lang="tr-TR" dirty="0" smtClean="0"/>
              <a:t>Öfke nöbetleri geçirme </a:t>
            </a:r>
          </a:p>
          <a:p>
            <a:endParaRPr lang="tr-TR" dirty="0"/>
          </a:p>
        </p:txBody>
      </p:sp>
      <p:sp>
        <p:nvSpPr>
          <p:cNvPr id="5" name="4 Dikdörtgen"/>
          <p:cNvSpPr/>
          <p:nvPr/>
        </p:nvSpPr>
        <p:spPr>
          <a:xfrm>
            <a:off x="971600" y="332656"/>
            <a:ext cx="6552728" cy="1323439"/>
          </a:xfrm>
          <a:prstGeom prst="rect">
            <a:avLst/>
          </a:prstGeom>
        </p:spPr>
        <p:txBody>
          <a:bodyPr wrap="square">
            <a:spAutoFit/>
          </a:bodyPr>
          <a:lstStyle/>
          <a:p>
            <a:pPr>
              <a:buNone/>
            </a:pPr>
            <a:r>
              <a:rPr lang="tr-TR" sz="2000" b="1" dirty="0" smtClean="0"/>
              <a:t>Kişinin başkalarını incitmeyi ya da çevreye zarar vermeyi istediğini gösteren sözel ve fiziksel tacizler genellikle öfkenin doğrudan görülebilen belirti ve işaretleri olarak tanımlanabilmektedir. Bunlar: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457400"/>
            <a:ext cx="6840760" cy="5400600"/>
          </a:xfrm>
        </p:spPr>
        <p:txBody>
          <a:bodyPr>
            <a:normAutofit fontScale="77500" lnSpcReduction="20000"/>
          </a:bodyPr>
          <a:lstStyle/>
          <a:p>
            <a:r>
              <a:rPr lang="tr-TR" dirty="0" smtClean="0"/>
              <a:t> Başkalarından uzak durma ve onlarla işbirliğini reddetme </a:t>
            </a:r>
          </a:p>
          <a:p>
            <a:r>
              <a:rPr lang="tr-TR" dirty="0" smtClean="0"/>
              <a:t>Sessizlik</a:t>
            </a:r>
          </a:p>
          <a:p>
            <a:r>
              <a:rPr lang="tr-TR" dirty="0" smtClean="0"/>
              <a:t>Unutkanlık </a:t>
            </a:r>
          </a:p>
          <a:p>
            <a:r>
              <a:rPr lang="tr-TR" dirty="0" smtClean="0"/>
              <a:t>Psikosomatik hastalıklar, </a:t>
            </a:r>
          </a:p>
          <a:p>
            <a:r>
              <a:rPr lang="tr-TR" dirty="0" smtClean="0"/>
              <a:t>Depresyon ve suçluluk duyguları</a:t>
            </a:r>
          </a:p>
          <a:p>
            <a:r>
              <a:rPr lang="tr-TR" dirty="0" smtClean="0"/>
              <a:t>Kazaya yatkınlık</a:t>
            </a:r>
          </a:p>
          <a:p>
            <a:r>
              <a:rPr lang="tr-TR" dirty="0" smtClean="0"/>
              <a:t> İşbirliğine karşı direnç</a:t>
            </a:r>
          </a:p>
          <a:p>
            <a:r>
              <a:rPr lang="tr-TR" dirty="0" smtClean="0"/>
              <a:t> Bağımlılık davranışları</a:t>
            </a:r>
          </a:p>
          <a:p>
            <a:r>
              <a:rPr lang="tr-TR" dirty="0" smtClean="0"/>
              <a:t>Aşırı alttan alma</a:t>
            </a:r>
          </a:p>
          <a:p>
            <a:r>
              <a:rPr lang="tr-TR" dirty="0" smtClean="0"/>
              <a:t>Çekingen davranma</a:t>
            </a:r>
          </a:p>
          <a:p>
            <a:r>
              <a:rPr lang="tr-TR" dirty="0" smtClean="0"/>
              <a:t>Ağlama</a:t>
            </a:r>
          </a:p>
          <a:p>
            <a:r>
              <a:rPr lang="tr-TR" dirty="0" smtClean="0"/>
              <a:t>Şiddete ve suça yönelik </a:t>
            </a:r>
            <a:r>
              <a:rPr lang="tr-TR" dirty="0" err="1" smtClean="0"/>
              <a:t>fantaziler</a:t>
            </a:r>
            <a:r>
              <a:rPr lang="tr-TR" dirty="0" smtClean="0"/>
              <a:t> içinde bulunma</a:t>
            </a:r>
          </a:p>
          <a:p>
            <a:r>
              <a:rPr lang="tr-TR" dirty="0" smtClean="0"/>
              <a:t> Yoğun bir rahatsızlık ve stres altında olma duygusu</a:t>
            </a:r>
          </a:p>
          <a:p>
            <a:r>
              <a:rPr lang="tr-TR" dirty="0" smtClean="0"/>
              <a:t>Mutsuzluk ve gerginlik</a:t>
            </a:r>
          </a:p>
          <a:p>
            <a:r>
              <a:rPr lang="tr-TR" dirty="0" smtClean="0"/>
              <a:t>Güceniklik </a:t>
            </a:r>
          </a:p>
          <a:p>
            <a:r>
              <a:rPr lang="tr-TR" dirty="0" smtClean="0"/>
              <a:t>Ruhsal acı çekme duygularının varlığı</a:t>
            </a:r>
          </a:p>
          <a:p>
            <a:pPr>
              <a:buNone/>
            </a:pPr>
            <a:r>
              <a:rPr lang="tr-TR" dirty="0" smtClean="0"/>
              <a:t> </a:t>
            </a:r>
            <a:endParaRPr lang="tr-TR" dirty="0"/>
          </a:p>
        </p:txBody>
      </p:sp>
      <p:sp>
        <p:nvSpPr>
          <p:cNvPr id="5" name="4 Dikdörtgen"/>
          <p:cNvSpPr/>
          <p:nvPr/>
        </p:nvSpPr>
        <p:spPr>
          <a:xfrm>
            <a:off x="1043608" y="548680"/>
            <a:ext cx="4572000" cy="707886"/>
          </a:xfrm>
          <a:prstGeom prst="rect">
            <a:avLst/>
          </a:prstGeom>
        </p:spPr>
        <p:txBody>
          <a:bodyPr wrap="square">
            <a:spAutoFit/>
          </a:bodyPr>
          <a:lstStyle/>
          <a:p>
            <a:pPr>
              <a:buNone/>
            </a:pPr>
            <a:r>
              <a:rPr lang="tr-TR" sz="2000" b="1" dirty="0" smtClean="0"/>
              <a:t>Öfkenin dolaylı olarak ifadesini içeren belirti ve işaretler ise;</a:t>
            </a:r>
            <a:endParaRPr lang="tr-TR"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914400" y="1052736"/>
            <a:ext cx="8229600" cy="3816424"/>
          </a:xfrm>
        </p:spPr>
        <p:txBody>
          <a:bodyPr>
            <a:normAutofit/>
          </a:bodyPr>
          <a:lstStyle/>
          <a:p>
            <a:pPr>
              <a:buNone/>
            </a:pPr>
            <a:r>
              <a:rPr lang="tr-TR" sz="2800" b="1" dirty="0" smtClean="0"/>
              <a:t>Öfkelendiğimiz zaman </a:t>
            </a:r>
          </a:p>
          <a:p>
            <a:pPr>
              <a:buNone/>
            </a:pPr>
            <a:r>
              <a:rPr lang="tr-TR" sz="2800" b="1" dirty="0" smtClean="0"/>
              <a:t>bedenimizde ne gibi değişiklikler olur?</a:t>
            </a:r>
          </a:p>
        </p:txBody>
      </p:sp>
      <p:pic>
        <p:nvPicPr>
          <p:cNvPr id="6" name="Picture 2" descr="C:\Users\Lenovo\Desktop\256217.jpg"/>
          <p:cNvPicPr>
            <a:picLocks noChangeAspect="1" noChangeArrowheads="1"/>
          </p:cNvPicPr>
          <p:nvPr/>
        </p:nvPicPr>
        <p:blipFill>
          <a:blip r:embed="rId2" cstate="print"/>
          <a:srcRect/>
          <a:stretch>
            <a:fillRect/>
          </a:stretch>
        </p:blipFill>
        <p:spPr bwMode="auto">
          <a:xfrm>
            <a:off x="2915816" y="3284984"/>
            <a:ext cx="2808312" cy="29523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340768"/>
            <a:ext cx="8229600" cy="1143000"/>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Öfkenin fiziksel işaretleri</a:t>
            </a:r>
            <a:br>
              <a:rPr lang="tr-TR" b="1" dirty="0" smtClean="0"/>
            </a:br>
            <a:endParaRPr lang="tr-TR" dirty="0"/>
          </a:p>
        </p:txBody>
      </p:sp>
      <p:sp>
        <p:nvSpPr>
          <p:cNvPr id="3" name="2 İçerik Yer Tutucusu"/>
          <p:cNvSpPr>
            <a:spLocks noGrp="1"/>
          </p:cNvSpPr>
          <p:nvPr>
            <p:ph idx="1"/>
          </p:nvPr>
        </p:nvSpPr>
        <p:spPr>
          <a:xfrm>
            <a:off x="467544" y="1772816"/>
            <a:ext cx="8229600" cy="4389120"/>
          </a:xfrm>
        </p:spPr>
        <p:txBody>
          <a:bodyPr>
            <a:normAutofit/>
          </a:bodyPr>
          <a:lstStyle/>
          <a:p>
            <a:pPr>
              <a:buNone/>
            </a:pPr>
            <a:endParaRPr lang="tr-TR" b="1" dirty="0" smtClean="0"/>
          </a:p>
          <a:p>
            <a:r>
              <a:rPr lang="tr-TR" dirty="0" smtClean="0"/>
              <a:t>Kan basıncının artması</a:t>
            </a:r>
          </a:p>
          <a:p>
            <a:r>
              <a:rPr lang="tr-TR" dirty="0" smtClean="0"/>
              <a:t>Tüm vücudu ateş basması </a:t>
            </a:r>
          </a:p>
          <a:p>
            <a:r>
              <a:rPr lang="tr-TR" dirty="0" smtClean="0"/>
              <a:t>Titreme</a:t>
            </a:r>
          </a:p>
          <a:p>
            <a:r>
              <a:rPr lang="tr-TR" dirty="0" smtClean="0"/>
              <a:t>Nefes alıp vermenin sıklaşması</a:t>
            </a:r>
          </a:p>
          <a:p>
            <a:r>
              <a:rPr lang="tr-TR" dirty="0" smtClean="0"/>
              <a:t>Kalp atışlarının hızlanması </a:t>
            </a:r>
          </a:p>
          <a:p>
            <a:r>
              <a:rPr lang="tr-TR" dirty="0" smtClean="0"/>
              <a:t>Ellerin terlemesi</a:t>
            </a:r>
          </a:p>
          <a:p>
            <a:r>
              <a:rPr lang="tr-TR" dirty="0" smtClean="0"/>
              <a:t>Çenenin kilitlenmesi ve dişlerin sıkılması</a:t>
            </a:r>
          </a:p>
          <a:p>
            <a:r>
              <a:rPr lang="tr-TR" dirty="0" smtClean="0"/>
              <a:t>Kasların, özellikle kolların gerginleşmesi</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2049</TotalTime>
  <Words>1022</Words>
  <Application>Microsoft Office PowerPoint</Application>
  <PresentationFormat>Ekran Gösterisi (4:3)</PresentationFormat>
  <Paragraphs>163</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Akış</vt:lpstr>
      <vt:lpstr>Slayt 1</vt:lpstr>
      <vt:lpstr>Öfke nedir, ne işe yarar?</vt:lpstr>
      <vt:lpstr>Slayt 3</vt:lpstr>
      <vt:lpstr>Öfke ne değildir?</vt:lpstr>
      <vt:lpstr>Öfke Sırasında Ortaya Çıkan ve Öfkeyi Tanıtan Belirti ve işaretler</vt:lpstr>
      <vt:lpstr>Slayt 6</vt:lpstr>
      <vt:lpstr>Slayt 7</vt:lpstr>
      <vt:lpstr>Slayt 8</vt:lpstr>
      <vt:lpstr>  Öfkenin fiziksel işaretleri </vt:lpstr>
      <vt:lpstr>Neden Öfkeleniriz?</vt:lpstr>
      <vt:lpstr>Öfke ile ilgili doğru bilinen yanlışlar</vt:lpstr>
      <vt:lpstr>Öfke ile niçin başa çıkmalıyız?</vt:lpstr>
      <vt:lpstr>Öfkenin Sonuçları:</vt:lpstr>
      <vt:lpstr>Slayt 14</vt:lpstr>
      <vt:lpstr>Slayt 15</vt:lpstr>
      <vt:lpstr>    Senaryo 1</vt:lpstr>
      <vt:lpstr>Senaryo 2</vt:lpstr>
      <vt:lpstr>Slayt 18</vt:lpstr>
      <vt:lpstr>      1.Kendimizi ve isteklerimizi tanımak</vt:lpstr>
      <vt:lpstr>      2.Duygularımızı ifade edebilmek</vt:lpstr>
      <vt:lpstr>Slayt 21</vt:lpstr>
      <vt:lpstr>Buzdağının görünmeyen kısmı: Öfkenin Kaynağı</vt:lpstr>
      <vt:lpstr>Slayt 23</vt:lpstr>
      <vt:lpstr>4-Etkili iletişim becerilerini öğrenmek ve uygulamak</vt:lpstr>
      <vt:lpstr> 5.Hayır diyebilme becerimizi geliştirmek</vt:lpstr>
      <vt:lpstr>    6.Spor yapmak</vt:lpstr>
      <vt:lpstr>     7.Rahatlama tekniklerini uygulamak</vt:lpstr>
      <vt:lpstr>      Bir Hikaye ÖFKELENİNCE NEDEN BAĞIRIRIZ ? </vt:lpstr>
      <vt:lpstr>Slayt 29</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ÖFKE VE ÖFKE YÖNETİMİ</dc:title>
  <dc:creator>PC</dc:creator>
  <cp:lastModifiedBy>Lenovo</cp:lastModifiedBy>
  <cp:revision>152</cp:revision>
  <dcterms:created xsi:type="dcterms:W3CDTF">2017-10-10T08:39:37Z</dcterms:created>
  <dcterms:modified xsi:type="dcterms:W3CDTF">2018-02-02T07:54:17Z</dcterms:modified>
</cp:coreProperties>
</file>