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30"/>
  </p:notesMasterIdLst>
  <p:sldIdLst>
    <p:sldId id="256" r:id="rId2"/>
    <p:sldId id="275" r:id="rId3"/>
    <p:sldId id="281" r:id="rId4"/>
    <p:sldId id="308" r:id="rId5"/>
    <p:sldId id="304" r:id="rId6"/>
    <p:sldId id="277" r:id="rId7"/>
    <p:sldId id="288" r:id="rId8"/>
    <p:sldId id="305" r:id="rId9"/>
    <p:sldId id="300" r:id="rId10"/>
    <p:sldId id="287" r:id="rId11"/>
    <p:sldId id="289" r:id="rId12"/>
    <p:sldId id="301" r:id="rId13"/>
    <p:sldId id="270" r:id="rId14"/>
    <p:sldId id="299" r:id="rId15"/>
    <p:sldId id="310" r:id="rId16"/>
    <p:sldId id="285" r:id="rId17"/>
    <p:sldId id="302" r:id="rId18"/>
    <p:sldId id="311" r:id="rId19"/>
    <p:sldId id="291" r:id="rId20"/>
    <p:sldId id="279" r:id="rId21"/>
    <p:sldId id="296" r:id="rId22"/>
    <p:sldId id="297" r:id="rId23"/>
    <p:sldId id="276" r:id="rId24"/>
    <p:sldId id="294" r:id="rId25"/>
    <p:sldId id="295" r:id="rId26"/>
    <p:sldId id="282" r:id="rId27"/>
    <p:sldId id="283" r:id="rId28"/>
    <p:sldId id="293"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77" autoAdjust="0"/>
  </p:normalViewPr>
  <p:slideViewPr>
    <p:cSldViewPr>
      <p:cViewPr varScale="1">
        <p:scale>
          <a:sx n="81" d="100"/>
          <a:sy n="81"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56AB64-403C-44E0-B899-22C43F5787D4}" type="datetimeFigureOut">
              <a:rPr lang="tr-TR" smtClean="0"/>
              <a:t>10.01.2018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83AF12-9648-413D-AC6B-C602DE2A3A05}" type="slidenum">
              <a:rPr lang="tr-TR" smtClean="0"/>
              <a:t>‹#›</a:t>
            </a:fld>
            <a:endParaRPr lang="tr-TR"/>
          </a:p>
        </p:txBody>
      </p:sp>
    </p:spTree>
    <p:extLst>
      <p:ext uri="{BB962C8B-B14F-4D97-AF65-F5344CB8AC3E}">
        <p14:creationId xmlns:p14="http://schemas.microsoft.com/office/powerpoint/2010/main" val="1912699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a:ln/>
        </p:spPr>
      </p:sp>
      <p:sp>
        <p:nvSpPr>
          <p:cNvPr id="6349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b="1" u="sng" dirty="0" smtClean="0">
                <a:solidFill>
                  <a:srgbClr val="FF0000"/>
                </a:solidFill>
              </a:rPr>
              <a:t>1.ve2. sınıflar için bu etkinlik: </a:t>
            </a:r>
            <a:r>
              <a:rPr lang="tr-TR" altLang="tr-TR" dirty="0" smtClean="0">
                <a:solidFill>
                  <a:srgbClr val="FF0000"/>
                </a:solidFill>
              </a:rPr>
              <a:t>Çocuklara</a:t>
            </a:r>
            <a:r>
              <a:rPr lang="tr-TR" altLang="tr-TR" dirty="0" smtClean="0"/>
              <a:t>, sınıfa getirilen iki kırmızı elma gösterilir ve elmaların birbirine ne kadar benzediği üzerine bir konuşma başlatır. Çocuklar bunu bilmez ama uygulayıcı elmalardan birini derse gelmeden önce defalarca küçük küçük yere </a:t>
            </a:r>
            <a:r>
              <a:rPr lang="tr-TR" altLang="tr-TR" dirty="0" err="1" smtClean="0"/>
              <a:t>düşürmüştür.Bile</a:t>
            </a:r>
            <a:r>
              <a:rPr lang="tr-TR" altLang="tr-TR" dirty="0" smtClean="0"/>
              <a:t> bile, gözle bakılınca belli olmayacak ama dokunulunca anlaşılabilecek eziklikler oluşturur</a:t>
            </a:r>
            <a:r>
              <a:rPr lang="tr-TR" altLang="tr-TR" dirty="0" smtClean="0"/>
              <a:t>. Sonra </a:t>
            </a:r>
            <a:r>
              <a:rPr lang="tr-TR" altLang="tr-TR" dirty="0" smtClean="0"/>
              <a:t>yere düşürdüğü elmayı alır ve o elmadan hiç hoşlanmadığını söyler. Tiksinç olduğunu, renginin berbat olduğunu, sapının da çok kısa olduğunu söyler. Grubun da böyle düşünmesi için onları etkiler hatta onlara da kötü bir şeyler söylemelerini ister. Uygulayıcı elmayı sınıfta dolaştırır ve grubun elma hakkında kötü şeyler söylemesini sağlar. Sonra diğer elmayı alır ve onu da sınıfta dolaştırır ama bu kez ona iyi şeyler söylerler. Son olarak iki elmayı eline alır ve tekrar benzerlikler ve farklılıkları hakkında konuşulur, değişen bir şey olmadığı hala birbirlerine benzedikleri vurgulanır. Sonra elmalar ikiye bölünür ve içlerine bakılır. Çocuklara hissettiklerini paylaşmaları için süre verilir. </a:t>
            </a:r>
          </a:p>
          <a:p>
            <a:r>
              <a:rPr lang="tr-TR" altLang="tr-TR" dirty="0" smtClean="0"/>
              <a:t>**Son olarak elmanın kasıtlı olarak o hale getirildiği anlatılmalı</a:t>
            </a:r>
            <a:r>
              <a:rPr lang="tr-TR" altLang="tr-TR" dirty="0" smtClean="0"/>
              <a:t>. Amacımız </a:t>
            </a:r>
            <a:r>
              <a:rPr lang="tr-TR" altLang="tr-TR" dirty="0" smtClean="0"/>
              <a:t>dikkat çekmek ve farkındalık yaratmak. </a:t>
            </a:r>
          </a:p>
        </p:txBody>
      </p:sp>
      <p:sp>
        <p:nvSpPr>
          <p:cNvPr id="6349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85095C-F8EF-4425-A97C-F02567B28EC9}" type="slidenum">
              <a:rPr lang="tr-TR" altLang="tr-TR" smtClean="0"/>
              <a:pPr eaLnBrk="1" hangingPunct="1"/>
              <a:t>4</a:t>
            </a:fld>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u="sng" dirty="0" smtClean="0"/>
              <a:t>3. Ve 4. sınıflar için bu hikaye</a:t>
            </a:r>
            <a:r>
              <a:rPr lang="tr-TR" dirty="0" smtClean="0"/>
              <a:t>: </a:t>
            </a:r>
            <a:r>
              <a:rPr lang="tr-TR" sz="1200" kern="1200" dirty="0" smtClean="0">
                <a:solidFill>
                  <a:schemeClr val="tx1"/>
                </a:solidFill>
                <a:effectLst/>
                <a:latin typeface="+mn-lt"/>
                <a:ea typeface="+mn-ea"/>
                <a:cs typeface="+mn-cs"/>
              </a:rPr>
              <a:t>Bir zamanlar çok öfkeli ve hırçın bir çocuk varmış. Çocuk sonradan üzülse de kolayca öfkelenip hırçın ve saldırgan davranışlar göstermekten kendini alamıyormuş. Bir gün yaptığı bir hırçınlığın ardından öfkesi yatışıp üzüntü hissetmeye başladığında babası bir torba çivi vermiş çocuğa. Ne zaman sinirlenip hırçınlık yaparsa bu çivilerden birini arka bahçedeki çitlere çakmasını söylemiş. Çocuk ilk gün 37 çivi çakmış. Daha sonraki günlerde çakılan çivi sayısı gitgide azalmış. Çocuk öfkesini kontrol etmenin arka bahçeye gidip çivi çakmaktan daha kolay olduğunu fark etmiş. Sonunda çocuk öfkesini kontrol eder hale gelmiş. Gidip bunu babasına sevinçle anlatmış. Babası bu defa kendisini tutabildiği yani öfkesini kontrol ettiği her gün için çivilerden bir tanesini çitlerden sökmesini istemiş oğlundan. Günler, haftalar ve en sonunda çocuk babasına çivilerin bittiği haberini vermiş. Bunun üzerine babası aferin oğlum, iyi iş becerdin ve öfkeni kontrol etmeyi başardın demiş ve çocuğunun elinden tutup onu çitlerin yanına götürmüş. Eliyle çitlerdeki delikleri göstererek ama şu çitteki delikleri görüyor musun? İşte o çitler bir daha asla aynısı olmayacaklar diye eklemiş. Öfkelenip de kötü sözler söylediğin veya kötü hareketler sergilediğin zaman, insanların kalplerinde işte bu çitlerde gördüğün gibi delikler açmış olursun. Ardından özür dilesen de, o yaranın izi orada kalır. Onun için özür diler hallederim diye düşünmek yerine, sonradan özür dilemek zorunda kalacağın hareketler yapma demiş.</a:t>
            </a:r>
            <a:endParaRPr lang="tr-TR" dirty="0"/>
          </a:p>
        </p:txBody>
      </p:sp>
      <p:sp>
        <p:nvSpPr>
          <p:cNvPr id="4" name="Slayt Numarası Yer Tutucusu 3"/>
          <p:cNvSpPr>
            <a:spLocks noGrp="1"/>
          </p:cNvSpPr>
          <p:nvPr>
            <p:ph type="sldNum" sz="quarter" idx="10"/>
          </p:nvPr>
        </p:nvSpPr>
        <p:spPr/>
        <p:txBody>
          <a:bodyPr/>
          <a:lstStyle/>
          <a:p>
            <a:fld id="{1C83AF12-9648-413D-AC6B-C602DE2A3A05}" type="slidenum">
              <a:rPr lang="tr-TR" smtClean="0"/>
              <a:t>5</a:t>
            </a:fld>
            <a:endParaRPr lang="tr-TR"/>
          </a:p>
        </p:txBody>
      </p:sp>
    </p:spTree>
    <p:extLst>
      <p:ext uri="{BB962C8B-B14F-4D97-AF65-F5344CB8AC3E}">
        <p14:creationId xmlns:p14="http://schemas.microsoft.com/office/powerpoint/2010/main" val="148619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a:ln/>
        </p:spPr>
      </p:sp>
      <p:sp>
        <p:nvSpPr>
          <p:cNvPr id="5734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t>Bir problem ya da öfke yaratan durumla karşılaşıldığında temel olarak verilen tepkiler. Peki sen en çok hangisini kullanıyorsun?</a:t>
            </a:r>
          </a:p>
        </p:txBody>
      </p:sp>
      <p:sp>
        <p:nvSpPr>
          <p:cNvPr id="5734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2302F0-E646-44FD-96EC-AB77E4583173}" type="slidenum">
              <a:rPr lang="tr-TR" altLang="tr-TR" smtClean="0"/>
              <a:pPr eaLnBrk="1" hangingPunct="1"/>
              <a:t>15</a:t>
            </a:fld>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Gevşeme öfke anındaki gerginlik durumunun giderilmesinde etkili olan doğal ve uygun nefes alıp vermedir. Eğer doğru bir şekilde nefes alırsanız bedeniniz gevşer ve öfke yoğunluğunuz azalır. İyi ve doğru nefesin özellikleri neymiş birlikte görelim </a:t>
            </a:r>
          </a:p>
          <a:p>
            <a:pPr lvl="0"/>
            <a:r>
              <a:rPr lang="tr-TR" sz="1200" kern="1200" dirty="0" smtClean="0">
                <a:solidFill>
                  <a:schemeClr val="tx1"/>
                </a:solidFill>
                <a:effectLst/>
                <a:latin typeface="+mn-lt"/>
                <a:ea typeface="+mn-ea"/>
                <a:cs typeface="+mn-cs"/>
              </a:rPr>
              <a:t>İyi bir nefes burundan alınır ve ağızdan verilir.</a:t>
            </a:r>
          </a:p>
          <a:p>
            <a:pPr lvl="0"/>
            <a:r>
              <a:rPr lang="tr-TR" sz="1200" kern="1200" dirty="0" smtClean="0">
                <a:solidFill>
                  <a:schemeClr val="tx1"/>
                </a:solidFill>
                <a:effectLst/>
                <a:latin typeface="+mn-lt"/>
                <a:ea typeface="+mn-ea"/>
                <a:cs typeface="+mn-cs"/>
              </a:rPr>
              <a:t>İyi bir nefes ağızdan boşaltılırken sanki bir pipetten suya üfler gibi ya da muma uflar gibi boşaltılır.</a:t>
            </a:r>
          </a:p>
          <a:p>
            <a:pPr lvl="0"/>
            <a:r>
              <a:rPr lang="tr-TR" sz="1200" kern="1200" dirty="0" smtClean="0">
                <a:solidFill>
                  <a:schemeClr val="tx1"/>
                </a:solidFill>
                <a:effectLst/>
                <a:latin typeface="+mn-lt"/>
                <a:ea typeface="+mn-ea"/>
                <a:cs typeface="+mn-cs"/>
              </a:rPr>
              <a:t>İyi bir nefes almak için öncelikle nefesi iyi boşaltmalıyız.</a:t>
            </a:r>
          </a:p>
          <a:p>
            <a:pPr lvl="0"/>
            <a:r>
              <a:rPr lang="tr-TR" sz="1200" kern="1200" dirty="0" smtClean="0">
                <a:solidFill>
                  <a:schemeClr val="tx1"/>
                </a:solidFill>
                <a:effectLst/>
                <a:latin typeface="+mn-lt"/>
                <a:ea typeface="+mn-ea"/>
                <a:cs typeface="+mn-cs"/>
              </a:rPr>
              <a:t>İyi bir nefes yavaş yavaş alınır ve yavaş yavaş verilir.</a:t>
            </a:r>
          </a:p>
          <a:p>
            <a:pPr lvl="0"/>
            <a:r>
              <a:rPr lang="tr-TR" sz="1200" kern="1200" dirty="0" smtClean="0">
                <a:solidFill>
                  <a:schemeClr val="tx1"/>
                </a:solidFill>
                <a:effectLst/>
                <a:latin typeface="+mn-lt"/>
                <a:ea typeface="+mn-ea"/>
                <a:cs typeface="+mn-cs"/>
              </a:rPr>
              <a:t>İyi bir nefes önce ciğerlerimize değil; önce diyaframa doldurulur.</a:t>
            </a:r>
          </a:p>
          <a:p>
            <a:pPr lvl="0"/>
            <a:r>
              <a:rPr lang="tr-TR" sz="1200" kern="1200" dirty="0" smtClean="0">
                <a:solidFill>
                  <a:schemeClr val="tx1"/>
                </a:solidFill>
                <a:effectLst/>
                <a:latin typeface="+mn-lt"/>
                <a:ea typeface="+mn-ea"/>
                <a:cs typeface="+mn-cs"/>
              </a:rPr>
              <a:t>Nefes alırken ve verirken kendimizi zorlamadan alınıp verilir. (4, 9, 10, 11)</a:t>
            </a:r>
          </a:p>
          <a:p>
            <a:r>
              <a:rPr lang="tr-TR" sz="1200" b="1" kern="1200" dirty="0" smtClean="0">
                <a:solidFill>
                  <a:schemeClr val="tx1"/>
                </a:solidFill>
                <a:effectLst/>
                <a:latin typeface="+mn-lt"/>
                <a:ea typeface="+mn-ea"/>
                <a:cs typeface="+mn-cs"/>
              </a:rPr>
              <a:t>Çocuklar şimdi birlikte nefes alma egzersizini yapalım</a:t>
            </a:r>
            <a:r>
              <a:rPr lang="tr-TR" sz="1200" kern="1200" dirty="0" smtClean="0">
                <a:solidFill>
                  <a:schemeClr val="tx1"/>
                </a:solidFill>
                <a:effectLst/>
                <a:latin typeface="+mn-lt"/>
                <a:ea typeface="+mn-ea"/>
                <a:cs typeface="+mn-cs"/>
              </a:rPr>
              <a:t>. Bir elinizi göğsünüzün üstüne, diğer elinizi göbeğinizin üstüne koyun ve yavaş yavaş burundan nefes alın, yine yavaş yavaş ağzınızdan verin. Aldığınız nefes diyaframınıza dolsun. Yani göğsünüz değil karnınız şişsin. nefes alın verin, alın verin. Rahatladığınızı hissetmeye çalışın çocuklar öfkelendiğiniz de bu şekilde nefes alırsanız sakinleşirsiniz. Böylece size ve çevrenize zarar verecek davranışlar sergilemezsiniz.</a:t>
            </a:r>
          </a:p>
          <a:p>
            <a:endParaRPr lang="tr-TR" dirty="0"/>
          </a:p>
        </p:txBody>
      </p:sp>
      <p:sp>
        <p:nvSpPr>
          <p:cNvPr id="4" name="Slayt Numarası Yer Tutucusu 3"/>
          <p:cNvSpPr>
            <a:spLocks noGrp="1"/>
          </p:cNvSpPr>
          <p:nvPr>
            <p:ph type="sldNum" sz="quarter" idx="10"/>
          </p:nvPr>
        </p:nvSpPr>
        <p:spPr/>
        <p:txBody>
          <a:bodyPr/>
          <a:lstStyle/>
          <a:p>
            <a:fld id="{1C83AF12-9648-413D-AC6B-C602DE2A3A05}" type="slidenum">
              <a:rPr lang="tr-TR" smtClean="0"/>
              <a:t>17</a:t>
            </a:fld>
            <a:endParaRPr lang="tr-TR"/>
          </a:p>
        </p:txBody>
      </p:sp>
    </p:spTree>
    <p:extLst>
      <p:ext uri="{BB962C8B-B14F-4D97-AF65-F5344CB8AC3E}">
        <p14:creationId xmlns:p14="http://schemas.microsoft.com/office/powerpoint/2010/main" val="1128535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3D Kuralını</a:t>
            </a:r>
            <a:r>
              <a:rPr lang="tr-TR" baseline="0" dirty="0" smtClean="0"/>
              <a:t> Trafik lambasına benzetmek.</a:t>
            </a:r>
            <a:endParaRPr lang="tr-TR" dirty="0"/>
          </a:p>
        </p:txBody>
      </p:sp>
      <p:sp>
        <p:nvSpPr>
          <p:cNvPr id="4" name="Slayt Numarası Yer Tutucusu 3"/>
          <p:cNvSpPr>
            <a:spLocks noGrp="1"/>
          </p:cNvSpPr>
          <p:nvPr>
            <p:ph type="sldNum" sz="quarter" idx="10"/>
          </p:nvPr>
        </p:nvSpPr>
        <p:spPr/>
        <p:txBody>
          <a:bodyPr/>
          <a:lstStyle/>
          <a:p>
            <a:fld id="{1C83AF12-9648-413D-AC6B-C602DE2A3A05}" type="slidenum">
              <a:rPr lang="tr-TR" smtClean="0"/>
              <a:t>18</a:t>
            </a:fld>
            <a:endParaRPr lang="tr-TR"/>
          </a:p>
        </p:txBody>
      </p:sp>
    </p:spTree>
    <p:extLst>
      <p:ext uri="{BB962C8B-B14F-4D97-AF65-F5344CB8AC3E}">
        <p14:creationId xmlns:p14="http://schemas.microsoft.com/office/powerpoint/2010/main" val="3275279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Yazamayan</a:t>
            </a:r>
            <a:r>
              <a:rPr lang="tr-TR" baseline="0" dirty="0" smtClean="0"/>
              <a:t> çocuklara öfkelendikleri durumu resimle ifade edebilecekleri de anlatılabilir.</a:t>
            </a:r>
            <a:endParaRPr lang="tr-TR" dirty="0"/>
          </a:p>
        </p:txBody>
      </p:sp>
      <p:sp>
        <p:nvSpPr>
          <p:cNvPr id="4" name="Slayt Numarası Yer Tutucusu 3"/>
          <p:cNvSpPr>
            <a:spLocks noGrp="1"/>
          </p:cNvSpPr>
          <p:nvPr>
            <p:ph type="sldNum" sz="quarter" idx="10"/>
          </p:nvPr>
        </p:nvSpPr>
        <p:spPr/>
        <p:txBody>
          <a:bodyPr/>
          <a:lstStyle/>
          <a:p>
            <a:fld id="{1C83AF12-9648-413D-AC6B-C602DE2A3A05}" type="slidenum">
              <a:rPr lang="tr-TR" smtClean="0"/>
              <a:t>23</a:t>
            </a:fld>
            <a:endParaRPr lang="tr-TR"/>
          </a:p>
        </p:txBody>
      </p:sp>
    </p:spTree>
    <p:extLst>
      <p:ext uri="{BB962C8B-B14F-4D97-AF65-F5344CB8AC3E}">
        <p14:creationId xmlns:p14="http://schemas.microsoft.com/office/powerpoint/2010/main" val="3510971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23720DD-5B6D-40BF-8493-A6B52D484E6B}" type="datetimeFigureOut">
              <a:rPr lang="tr-TR" smtClean="0"/>
              <a:t>10.01.2018</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302176B-0E47-46AC-8F43-DAB4B8A37D06}"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10.01.2018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10.01.2018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DE2E16AA-EB87-43AA-BCFE-B5A5A7B68977}" type="slidenum">
              <a:rPr lang="tr-TR"/>
              <a:pPr>
                <a:defRPr/>
              </a:pPr>
              <a:t>‹#›</a:t>
            </a:fld>
            <a:endParaRPr lang="tr-TR"/>
          </a:p>
        </p:txBody>
      </p:sp>
    </p:spTree>
    <p:extLst>
      <p:ext uri="{BB962C8B-B14F-4D97-AF65-F5344CB8AC3E}">
        <p14:creationId xmlns:p14="http://schemas.microsoft.com/office/powerpoint/2010/main" val="3563821581"/>
      </p:ext>
    </p:extLst>
  </p:cSld>
  <p:clrMapOvr>
    <a:masterClrMapping/>
  </p:clrMapOvr>
  <p:transitio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lipArt Placeholder 3"/>
          <p:cNvSpPr>
            <a:spLocks noGrp="1"/>
          </p:cNvSpPr>
          <p:nvPr>
            <p:ph type="clipArt" sz="half" idx="2"/>
          </p:nvPr>
        </p:nvSpPr>
        <p:spPr>
          <a:xfrm>
            <a:off x="4648200" y="1905000"/>
            <a:ext cx="4038600" cy="4114800"/>
          </a:xfrm>
        </p:spPr>
        <p:txBody>
          <a:bodyPr>
            <a:normAutofit/>
          </a:bodyPr>
          <a:lstStyle/>
          <a:p>
            <a:pPr lvl="0"/>
            <a:endParaRPr lang="tr-TR" noProof="0" smtClean="0"/>
          </a:p>
        </p:txBody>
      </p:sp>
      <p:sp>
        <p:nvSpPr>
          <p:cNvPr id="5" name="Date Placeholder 9"/>
          <p:cNvSpPr>
            <a:spLocks noGrp="1"/>
          </p:cNvSpPr>
          <p:nvPr>
            <p:ph type="dt" sz="half" idx="10"/>
          </p:nvPr>
        </p:nvSpPr>
        <p:spPr/>
        <p:txBody>
          <a:bodyPr/>
          <a:lstStyle>
            <a:lvl1pPr>
              <a:defRPr/>
            </a:lvl1pPr>
          </a:lstStyle>
          <a:p>
            <a:pPr>
              <a:defRPr/>
            </a:pPr>
            <a:endParaRPr lang="tr-TR"/>
          </a:p>
        </p:txBody>
      </p:sp>
      <p:sp>
        <p:nvSpPr>
          <p:cNvPr id="6" name="Footer Placeholder 21"/>
          <p:cNvSpPr>
            <a:spLocks noGrp="1"/>
          </p:cNvSpPr>
          <p:nvPr>
            <p:ph type="ftr" sz="quarter" idx="11"/>
          </p:nvPr>
        </p:nvSpPr>
        <p:spPr/>
        <p:txBody>
          <a:bodyPr/>
          <a:lstStyle>
            <a:lvl1pPr>
              <a:defRPr/>
            </a:lvl1pPr>
          </a:lstStyle>
          <a:p>
            <a:pPr>
              <a:defRPr/>
            </a:pPr>
            <a:endParaRPr lang="tr-TR"/>
          </a:p>
        </p:txBody>
      </p:sp>
      <p:sp>
        <p:nvSpPr>
          <p:cNvPr id="7" name="Slide Number Placeholder 17"/>
          <p:cNvSpPr>
            <a:spLocks noGrp="1"/>
          </p:cNvSpPr>
          <p:nvPr>
            <p:ph type="sldNum" sz="quarter" idx="12"/>
          </p:nvPr>
        </p:nvSpPr>
        <p:spPr/>
        <p:txBody>
          <a:bodyPr/>
          <a:lstStyle>
            <a:lvl1pPr>
              <a:defRPr/>
            </a:lvl1pPr>
          </a:lstStyle>
          <a:p>
            <a:pPr>
              <a:defRPr/>
            </a:pPr>
            <a:fld id="{B8B5E815-8AB4-4C3C-87EE-3517B36D553F}" type="slidenum">
              <a:rPr lang="tr-TR"/>
              <a:pPr>
                <a:defRPr/>
              </a:pPr>
              <a:t>‹#›</a:t>
            </a:fld>
            <a:endParaRPr lang="tr-TR"/>
          </a:p>
        </p:txBody>
      </p:sp>
    </p:spTree>
    <p:extLst>
      <p:ext uri="{BB962C8B-B14F-4D97-AF65-F5344CB8AC3E}">
        <p14:creationId xmlns:p14="http://schemas.microsoft.com/office/powerpoint/2010/main" val="345709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10.01.2018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10.01.2018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10.01.2018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10.01.2018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10.01.2018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10.01.2018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10.01.2018</a:t>
            </a:fld>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10.01.2018</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23720DD-5B6D-40BF-8493-A6B52D484E6B}" type="datetimeFigureOut">
              <a:rPr lang="tr-TR" smtClean="0"/>
              <a:t>10.01.2018</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7.jpeg"/><Relationship Id="rId10" Type="http://schemas.openxmlformats.org/officeDocument/2006/relationships/image" Target="../media/image31.jpeg"/><Relationship Id="rId4" Type="http://schemas.openxmlformats.org/officeDocument/2006/relationships/image" Target="../media/image26.jpeg"/><Relationship Id="rId9"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4400" dirty="0" smtClean="0">
                <a:latin typeface="Arial Black" panose="020B0A04020102020204" pitchFamily="34" charset="0"/>
              </a:rPr>
              <a:t>   ÖFKE</a:t>
            </a:r>
            <a:br>
              <a:rPr lang="tr-TR" sz="4400" dirty="0" smtClean="0">
                <a:latin typeface="Arial Black" panose="020B0A04020102020204" pitchFamily="34" charset="0"/>
              </a:rPr>
            </a:br>
            <a:r>
              <a:rPr lang="tr-TR" sz="4400" dirty="0" smtClean="0">
                <a:latin typeface="Arial Black" panose="020B0A04020102020204" pitchFamily="34" charset="0"/>
              </a:rPr>
              <a:t>KONTOLÜ</a:t>
            </a:r>
            <a:endParaRPr lang="tr-TR" sz="4400" dirty="0">
              <a:latin typeface="Arial Black" panose="020B0A04020102020204" pitchFamily="34" charset="0"/>
            </a:endParaRPr>
          </a:p>
        </p:txBody>
      </p:sp>
      <p:pic>
        <p:nvPicPr>
          <p:cNvPr id="1026" name="Picture 2" descr="C:\Users\ram\Desktop\15047772850.77392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83025"/>
            <a:ext cx="4552405" cy="28986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erver\PAYLASIM\REHBERLİK\AYŞE\alanya ram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88640"/>
            <a:ext cx="1883668" cy="188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877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9039" y="764704"/>
            <a:ext cx="5400600" cy="854968"/>
          </a:xfrm>
        </p:spPr>
        <p:txBody>
          <a:bodyPr>
            <a:normAutofit/>
          </a:bodyPr>
          <a:lstStyle/>
          <a:p>
            <a:r>
              <a:rPr lang="tr-TR" dirty="0" smtClean="0">
                <a:solidFill>
                  <a:srgbClr val="FF0000"/>
                </a:solidFill>
              </a:rPr>
              <a:t>NEDEN ÖFKELENİRİZ?</a:t>
            </a:r>
            <a:endParaRPr lang="tr-TR" dirty="0">
              <a:solidFill>
                <a:srgbClr val="FF0000"/>
              </a:solidFill>
            </a:endParaRPr>
          </a:p>
        </p:txBody>
      </p:sp>
      <p:sp>
        <p:nvSpPr>
          <p:cNvPr id="3" name="İçerik Yer Tutucusu 2"/>
          <p:cNvSpPr>
            <a:spLocks noGrp="1"/>
          </p:cNvSpPr>
          <p:nvPr>
            <p:ph idx="1"/>
          </p:nvPr>
        </p:nvSpPr>
        <p:spPr>
          <a:xfrm>
            <a:off x="1331640" y="1988840"/>
            <a:ext cx="7128284" cy="3096344"/>
          </a:xfrm>
        </p:spPr>
        <p:txBody>
          <a:bodyPr>
            <a:normAutofit/>
          </a:bodyPr>
          <a:lstStyle/>
          <a:p>
            <a:r>
              <a:rPr lang="tr-TR" dirty="0" smtClean="0"/>
              <a:t>• Hayal </a:t>
            </a:r>
            <a:r>
              <a:rPr lang="tr-TR" dirty="0"/>
              <a:t>kırıklığına </a:t>
            </a:r>
            <a:r>
              <a:rPr lang="tr-TR" dirty="0" smtClean="0"/>
              <a:t>uğradığımızda,</a:t>
            </a:r>
          </a:p>
          <a:p>
            <a:r>
              <a:rPr lang="tr-TR" dirty="0" smtClean="0"/>
              <a:t>• Cezalandırıldığımızda, </a:t>
            </a:r>
          </a:p>
          <a:p>
            <a:r>
              <a:rPr lang="tr-TR" dirty="0" smtClean="0"/>
              <a:t>• </a:t>
            </a:r>
            <a:r>
              <a:rPr lang="tr-TR" dirty="0"/>
              <a:t>Ayrımcılık yapıldığında, </a:t>
            </a:r>
            <a:endParaRPr lang="tr-TR" dirty="0" smtClean="0"/>
          </a:p>
          <a:p>
            <a:r>
              <a:rPr lang="tr-TR" dirty="0" smtClean="0"/>
              <a:t>• </a:t>
            </a:r>
            <a:r>
              <a:rPr lang="tr-TR" dirty="0"/>
              <a:t>Yanlış </a:t>
            </a:r>
            <a:r>
              <a:rPr lang="tr-TR" dirty="0" smtClean="0"/>
              <a:t>anlaşıldığımızda,</a:t>
            </a:r>
          </a:p>
          <a:p>
            <a:r>
              <a:rPr lang="tr-TR" dirty="0"/>
              <a:t>• </a:t>
            </a:r>
            <a:r>
              <a:rPr lang="de-DE" altLang="tr-TR" dirty="0" err="1" smtClean="0"/>
              <a:t>Reddedil</a:t>
            </a:r>
            <a:r>
              <a:rPr lang="tr-TR" altLang="tr-TR" dirty="0" err="1" smtClean="0"/>
              <a:t>diğimizde</a:t>
            </a:r>
            <a:r>
              <a:rPr lang="de-DE" altLang="tr-TR" dirty="0" smtClean="0"/>
              <a:t> </a:t>
            </a:r>
            <a:r>
              <a:rPr lang="de-DE" altLang="tr-TR" dirty="0"/>
              <a:t>(</a:t>
            </a:r>
            <a:r>
              <a:rPr lang="de-DE" altLang="tr-TR" dirty="0" err="1"/>
              <a:t>arkadaş</a:t>
            </a:r>
            <a:r>
              <a:rPr lang="de-DE" altLang="tr-TR" dirty="0"/>
              <a:t> </a:t>
            </a:r>
            <a:r>
              <a:rPr lang="de-DE" altLang="tr-TR" dirty="0" err="1"/>
              <a:t>grupları</a:t>
            </a:r>
            <a:r>
              <a:rPr lang="de-DE" altLang="tr-TR" dirty="0"/>
              <a:t> </a:t>
            </a:r>
            <a:r>
              <a:rPr lang="de-DE" altLang="tr-TR" dirty="0" err="1"/>
              <a:t>tarafından</a:t>
            </a:r>
            <a:r>
              <a:rPr lang="de-DE" altLang="tr-TR" dirty="0"/>
              <a:t> </a:t>
            </a:r>
            <a:r>
              <a:rPr lang="de-DE" altLang="tr-TR" dirty="0" err="1" smtClean="0"/>
              <a:t>dışla</a:t>
            </a:r>
            <a:r>
              <a:rPr lang="tr-TR" altLang="tr-TR" dirty="0" err="1" smtClean="0"/>
              <a:t>ndığımızda</a:t>
            </a:r>
            <a:r>
              <a:rPr lang="de-DE" altLang="tr-TR" dirty="0" smtClean="0"/>
              <a:t>)</a:t>
            </a:r>
            <a:r>
              <a:rPr lang="tr-TR" altLang="tr-TR" dirty="0" smtClean="0"/>
              <a:t>,</a:t>
            </a:r>
            <a:endParaRPr lang="de-DE" altLang="tr-TR" dirty="0"/>
          </a:p>
          <a:p>
            <a:endParaRPr lang="tr-TR"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548"/>
          <a:stretch/>
        </p:blipFill>
        <p:spPr bwMode="auto">
          <a:xfrm>
            <a:off x="0" y="4843873"/>
            <a:ext cx="2808312"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a:stretch/>
        </p:blipFill>
        <p:spPr bwMode="auto">
          <a:xfrm>
            <a:off x="6732038" y="4843873"/>
            <a:ext cx="2411760" cy="198884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ofke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96" y="1340768"/>
            <a:ext cx="2016844" cy="223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48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753850"/>
            <a:ext cx="5256584" cy="973912"/>
          </a:xfrm>
        </p:spPr>
        <p:txBody>
          <a:bodyPr>
            <a:normAutofit fontScale="90000"/>
          </a:bodyPr>
          <a:lstStyle/>
          <a:p>
            <a:r>
              <a:rPr lang="tr-TR" dirty="0">
                <a:solidFill>
                  <a:srgbClr val="FF0000"/>
                </a:solidFill>
              </a:rPr>
              <a:t>NEDEN </a:t>
            </a:r>
            <a:r>
              <a:rPr lang="tr-TR" dirty="0" smtClean="0">
                <a:solidFill>
                  <a:srgbClr val="FF0000"/>
                </a:solidFill>
              </a:rPr>
              <a:t>ÖFKELENİRİZ ?</a:t>
            </a:r>
            <a:endParaRPr lang="tr-TR" dirty="0">
              <a:solidFill>
                <a:srgbClr val="FF0000"/>
              </a:solidFill>
            </a:endParaRPr>
          </a:p>
        </p:txBody>
      </p:sp>
      <p:sp>
        <p:nvSpPr>
          <p:cNvPr id="3" name="İçerik Yer Tutucusu 2"/>
          <p:cNvSpPr>
            <a:spLocks noGrp="1"/>
          </p:cNvSpPr>
          <p:nvPr>
            <p:ph idx="1"/>
          </p:nvPr>
        </p:nvSpPr>
        <p:spPr>
          <a:xfrm>
            <a:off x="602995" y="1988840"/>
            <a:ext cx="6777317" cy="3508977"/>
          </a:xfrm>
        </p:spPr>
        <p:txBody>
          <a:bodyPr/>
          <a:lstStyle/>
          <a:p>
            <a:r>
              <a:rPr lang="tr-TR" dirty="0"/>
              <a:t>• Başarısızlık duygusu </a:t>
            </a:r>
            <a:r>
              <a:rPr lang="tr-TR" dirty="0" smtClean="0"/>
              <a:t>hissettiğimizde,</a:t>
            </a:r>
            <a:endParaRPr lang="tr-TR" dirty="0"/>
          </a:p>
          <a:p>
            <a:r>
              <a:rPr lang="tr-TR" dirty="0"/>
              <a:t>• Haksızlığa </a:t>
            </a:r>
            <a:r>
              <a:rPr lang="tr-TR" dirty="0" smtClean="0"/>
              <a:t>uğradığımızı düşündüğümüzde,</a:t>
            </a:r>
          </a:p>
          <a:p>
            <a:r>
              <a:rPr lang="tr-TR" dirty="0"/>
              <a:t>• </a:t>
            </a:r>
            <a:r>
              <a:rPr lang="tr-TR" dirty="0" smtClean="0"/>
              <a:t>Kendimizi </a:t>
            </a:r>
            <a:r>
              <a:rPr lang="tr-TR" dirty="0"/>
              <a:t>sözlü olarak doğru ifade </a:t>
            </a:r>
            <a:r>
              <a:rPr lang="tr-TR" dirty="0" smtClean="0"/>
              <a:t>edemediğimizde,</a:t>
            </a:r>
          </a:p>
          <a:p>
            <a:r>
              <a:rPr lang="tr-TR" dirty="0"/>
              <a:t>• </a:t>
            </a:r>
            <a:r>
              <a:rPr lang="tr-TR" dirty="0" smtClean="0"/>
              <a:t>Engellendiğimizi düşündüğümüzde,</a:t>
            </a:r>
          </a:p>
          <a:p>
            <a:r>
              <a:rPr lang="tr-TR" dirty="0"/>
              <a:t>• Baskı altında </a:t>
            </a:r>
            <a:r>
              <a:rPr lang="tr-TR" dirty="0" smtClean="0"/>
              <a:t>kaldığımızda öfkeleniriz.</a:t>
            </a:r>
            <a:endParaRPr lang="tr-TR" dirty="0"/>
          </a:p>
          <a:p>
            <a:endParaRPr lang="tr-TR" dirty="0"/>
          </a:p>
          <a:p>
            <a:endParaRPr lang="tr-TR" dirty="0" smtClean="0"/>
          </a:p>
          <a:p>
            <a:endParaRPr lang="tr-TR" dirty="0" smtClean="0"/>
          </a:p>
          <a:p>
            <a:endParaRPr lang="tr-TR" dirty="0" smtClean="0"/>
          </a:p>
          <a:p>
            <a:endParaRPr lang="tr-TR" dirty="0"/>
          </a:p>
          <a:p>
            <a:endParaRPr lang="tr-TR"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548"/>
          <a:stretch/>
        </p:blipFill>
        <p:spPr bwMode="auto">
          <a:xfrm>
            <a:off x="0" y="4843873"/>
            <a:ext cx="2808312"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a:stretch/>
        </p:blipFill>
        <p:spPr bwMode="auto">
          <a:xfrm>
            <a:off x="6732038" y="4843873"/>
            <a:ext cx="2411760" cy="198884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öfk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115" y="1272975"/>
            <a:ext cx="1420551" cy="220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8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3284984"/>
            <a:ext cx="7024744" cy="1143000"/>
          </a:xfrm>
        </p:spPr>
        <p:txBody>
          <a:bodyPr>
            <a:normAutofit fontScale="90000"/>
          </a:bodyPr>
          <a:lstStyle/>
          <a:p>
            <a:r>
              <a:rPr lang="tr-TR" dirty="0" smtClean="0">
                <a:solidFill>
                  <a:srgbClr val="FF0000"/>
                </a:solidFill>
              </a:rPr>
              <a:t>       </a:t>
            </a:r>
            <a:r>
              <a:rPr lang="tr-TR" sz="5300" dirty="0" smtClean="0">
                <a:solidFill>
                  <a:srgbClr val="FF0000"/>
                </a:solidFill>
              </a:rPr>
              <a:t>Öfkelendiğiniz </a:t>
            </a:r>
            <a:r>
              <a:rPr lang="tr-TR" sz="5300" dirty="0">
                <a:solidFill>
                  <a:srgbClr val="FF0000"/>
                </a:solidFill>
              </a:rPr>
              <a:t>Z</a:t>
            </a:r>
            <a:r>
              <a:rPr lang="tr-TR" sz="5300" dirty="0" smtClean="0">
                <a:solidFill>
                  <a:srgbClr val="FF0000"/>
                </a:solidFill>
              </a:rPr>
              <a:t>aman Vücudunuzda         </a:t>
            </a:r>
            <a:br>
              <a:rPr lang="tr-TR" sz="5300" dirty="0" smtClean="0">
                <a:solidFill>
                  <a:srgbClr val="FF0000"/>
                </a:solidFill>
              </a:rPr>
            </a:br>
            <a:r>
              <a:rPr lang="tr-TR" sz="5300" dirty="0">
                <a:solidFill>
                  <a:srgbClr val="FF0000"/>
                </a:solidFill>
              </a:rPr>
              <a:t> </a:t>
            </a:r>
            <a:r>
              <a:rPr lang="tr-TR" sz="5300" dirty="0" smtClean="0">
                <a:solidFill>
                  <a:srgbClr val="FF0000"/>
                </a:solidFill>
              </a:rPr>
              <a:t>      Neler Olur? </a:t>
            </a:r>
            <a:r>
              <a:rPr lang="tr-TR" dirty="0" smtClean="0"/>
              <a:t/>
            </a:r>
            <a:br>
              <a:rPr lang="tr-TR" dirty="0" smtClean="0"/>
            </a:br>
            <a:r>
              <a:rPr lang="tr-TR" dirty="0"/>
              <a:t> </a:t>
            </a:r>
            <a:r>
              <a:rPr lang="tr-TR" dirty="0" smtClean="0"/>
              <a:t>             </a:t>
            </a:r>
            <a:endParaRPr lang="tr-TR"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548"/>
          <a:stretch/>
        </p:blipFill>
        <p:spPr bwMode="auto">
          <a:xfrm>
            <a:off x="0" y="4843873"/>
            <a:ext cx="2808312"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a:stretch/>
        </p:blipFill>
        <p:spPr bwMode="auto">
          <a:xfrm>
            <a:off x="6732038" y="4843873"/>
            <a:ext cx="2411760" cy="198884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91858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620688"/>
            <a:ext cx="7024744" cy="1143000"/>
          </a:xfrm>
        </p:spPr>
        <p:txBody>
          <a:bodyPr>
            <a:normAutofit fontScale="90000"/>
          </a:bodyPr>
          <a:lstStyle/>
          <a:p>
            <a:r>
              <a:rPr lang="tr-TR" dirty="0" smtClean="0">
                <a:solidFill>
                  <a:srgbClr val="FF0000"/>
                </a:solidFill>
              </a:rPr>
              <a:t>Öfke Durumunda Vücut </a:t>
            </a:r>
            <a:br>
              <a:rPr lang="tr-TR" dirty="0" smtClean="0">
                <a:solidFill>
                  <a:srgbClr val="FF0000"/>
                </a:solidFill>
              </a:rPr>
            </a:br>
            <a:r>
              <a:rPr lang="tr-TR" dirty="0">
                <a:solidFill>
                  <a:srgbClr val="FF0000"/>
                </a:solidFill>
              </a:rPr>
              <a:t> </a:t>
            </a:r>
            <a:r>
              <a:rPr lang="tr-TR" dirty="0" smtClean="0">
                <a:solidFill>
                  <a:srgbClr val="FF0000"/>
                </a:solidFill>
              </a:rPr>
              <a:t>             Tepkileri</a:t>
            </a:r>
            <a:endParaRPr lang="tr-TR" dirty="0">
              <a:solidFill>
                <a:srgbClr val="FF0000"/>
              </a:solidFill>
            </a:endParaRPr>
          </a:p>
        </p:txBody>
      </p:sp>
      <p:sp>
        <p:nvSpPr>
          <p:cNvPr id="3" name="İçerik Yer Tutucusu 2"/>
          <p:cNvSpPr>
            <a:spLocks noGrp="1"/>
          </p:cNvSpPr>
          <p:nvPr>
            <p:ph idx="1"/>
          </p:nvPr>
        </p:nvSpPr>
        <p:spPr>
          <a:xfrm>
            <a:off x="1043608" y="1844824"/>
            <a:ext cx="7416940" cy="3508977"/>
          </a:xfrm>
        </p:spPr>
        <p:txBody>
          <a:bodyPr/>
          <a:lstStyle/>
          <a:p>
            <a:r>
              <a:rPr lang="tr-TR" dirty="0"/>
              <a:t> </a:t>
            </a:r>
            <a:r>
              <a:rPr lang="tr-TR" dirty="0" smtClean="0"/>
              <a:t>Nefes alış verişinde sıklaşma,</a:t>
            </a:r>
          </a:p>
          <a:p>
            <a:r>
              <a:rPr lang="tr-TR" dirty="0" smtClean="0"/>
              <a:t>Kasların gerildiğini hissetme,</a:t>
            </a:r>
          </a:p>
          <a:p>
            <a:r>
              <a:rPr lang="tr-TR" dirty="0" smtClean="0"/>
              <a:t>Kalbin küt küt çarpması,</a:t>
            </a:r>
          </a:p>
          <a:p>
            <a:r>
              <a:rPr lang="tr-TR" dirty="0" smtClean="0"/>
              <a:t>Vücudun titremesi,</a:t>
            </a:r>
          </a:p>
          <a:p>
            <a:r>
              <a:rPr lang="tr-TR" dirty="0" smtClean="0"/>
              <a:t>Ağzı, dişleri yada yumruğu sıkma,</a:t>
            </a:r>
          </a:p>
          <a:p>
            <a:r>
              <a:rPr lang="tr-TR" dirty="0" smtClean="0"/>
              <a:t>Bağırmak, tekme yada yumruk atmak isteme,</a:t>
            </a:r>
          </a:p>
          <a:p>
            <a:r>
              <a:rPr lang="tr-TR" dirty="0" smtClean="0"/>
              <a:t>Ağlamak isteme.</a:t>
            </a:r>
            <a:endParaRPr lang="tr-TR"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548"/>
          <a:stretch/>
        </p:blipFill>
        <p:spPr bwMode="auto">
          <a:xfrm>
            <a:off x="0" y="4843873"/>
            <a:ext cx="2808312"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a:stretch/>
        </p:blipFill>
        <p:spPr bwMode="auto">
          <a:xfrm>
            <a:off x="6732038" y="4843873"/>
            <a:ext cx="2411760" cy="198884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C:\Users\ASUS\Desktop\imagesCAALAM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268760"/>
            <a:ext cx="2988171"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80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412776"/>
            <a:ext cx="6777317" cy="3508977"/>
          </a:xfrm>
        </p:spPr>
        <p:txBody>
          <a:bodyPr>
            <a:normAutofit/>
          </a:bodyPr>
          <a:lstStyle/>
          <a:p>
            <a:r>
              <a:rPr lang="tr-TR" sz="2800" dirty="0" smtClean="0"/>
              <a:t>Öfke bir </a:t>
            </a:r>
            <a:r>
              <a:rPr lang="tr-TR" sz="2800" b="1" i="1" dirty="0" smtClean="0"/>
              <a:t>DUYGU,</a:t>
            </a:r>
            <a:endParaRPr lang="tr-TR" sz="2800" b="1" i="1" dirty="0"/>
          </a:p>
          <a:p>
            <a:r>
              <a:rPr lang="tr-TR" sz="2800" dirty="0"/>
              <a:t>Saldırganlık </a:t>
            </a:r>
            <a:r>
              <a:rPr lang="tr-TR" sz="2800" dirty="0" smtClean="0"/>
              <a:t>ise bir </a:t>
            </a:r>
            <a:r>
              <a:rPr lang="tr-TR" sz="2800" b="1" i="1" dirty="0" smtClean="0"/>
              <a:t>DAVRANIŞ</a:t>
            </a:r>
            <a:r>
              <a:rPr lang="tr-TR" sz="2800" dirty="0" smtClean="0"/>
              <a:t> tır.</a:t>
            </a:r>
            <a:endParaRPr lang="tr-TR" sz="28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548"/>
          <a:stretch/>
        </p:blipFill>
        <p:spPr bwMode="auto">
          <a:xfrm>
            <a:off x="0" y="4843873"/>
            <a:ext cx="2808312"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a:stretch/>
        </p:blipFill>
        <p:spPr bwMode="auto">
          <a:xfrm>
            <a:off x="6732041" y="4843873"/>
            <a:ext cx="2411757" cy="198883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ASUS\Desktop\imagesCAVMLZ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924944"/>
            <a:ext cx="1905000" cy="264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34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altindagram.gov.tr/UserFiles/haberfoto/ViolenceSchool_en-Lottein_schools_III_small-1%5b1%5d.jpg"/>
          <p:cNvPicPr>
            <a:picLocks/>
          </p:cNvPicPr>
          <p:nvPr/>
        </p:nvPicPr>
        <p:blipFill>
          <a:blip r:embed="rId3" cstate="print"/>
          <a:stretch>
            <a:fillRect/>
          </a:stretch>
        </p:blipFill>
        <p:spPr bwMode="auto">
          <a:xfrm>
            <a:off x="1259632" y="1484784"/>
            <a:ext cx="2160240" cy="4248472"/>
          </a:xfrm>
          <a:prstGeom prst="rect">
            <a:avLst/>
          </a:prstGeom>
          <a:noFill/>
          <a:ln w="9525">
            <a:noFill/>
            <a:miter lim="800000"/>
            <a:headEnd/>
            <a:tailEnd/>
          </a:ln>
          <a:effectLst>
            <a:softEdge rad="112500"/>
          </a:effectLst>
        </p:spPr>
      </p:pic>
      <p:sp>
        <p:nvSpPr>
          <p:cNvPr id="20483" name="2 İçerik Yer Tutucusu"/>
          <p:cNvSpPr>
            <a:spLocks noGrp="1"/>
          </p:cNvSpPr>
          <p:nvPr>
            <p:ph idx="1"/>
          </p:nvPr>
        </p:nvSpPr>
        <p:spPr>
          <a:xfrm>
            <a:off x="3707904" y="1924293"/>
            <a:ext cx="4968552" cy="3240360"/>
          </a:xfrm>
        </p:spPr>
        <p:txBody>
          <a:bodyPr>
            <a:normAutofit/>
          </a:bodyPr>
          <a:lstStyle/>
          <a:p>
            <a:pPr eaLnBrk="1" hangingPunct="1"/>
            <a:r>
              <a:rPr lang="tr-TR" altLang="tr-TR" dirty="0" smtClean="0"/>
              <a:t>Dışa yansıtma (Bağırıp çağırma)</a:t>
            </a:r>
          </a:p>
          <a:p>
            <a:pPr eaLnBrk="1" hangingPunct="1"/>
            <a:r>
              <a:rPr lang="tr-TR" altLang="tr-TR" dirty="0" smtClean="0"/>
              <a:t>İçe atma</a:t>
            </a:r>
          </a:p>
          <a:p>
            <a:pPr eaLnBrk="1" hangingPunct="1"/>
            <a:r>
              <a:rPr lang="tr-TR" altLang="tr-TR" dirty="0" smtClean="0"/>
              <a:t>Görmezden gelme-reddetme</a:t>
            </a:r>
          </a:p>
          <a:p>
            <a:pPr eaLnBrk="1" hangingPunct="1"/>
            <a:r>
              <a:rPr lang="tr-TR" altLang="tr-TR" dirty="0" err="1" smtClean="0"/>
              <a:t>Kontol</a:t>
            </a:r>
            <a:r>
              <a:rPr lang="tr-TR" altLang="tr-TR" dirty="0" smtClean="0"/>
              <a:t> etme (Rasyonel/mantıklı düşünme)</a:t>
            </a:r>
          </a:p>
          <a:p>
            <a:pPr eaLnBrk="1" hangingPunct="1"/>
            <a:endParaRPr lang="tr-TR" altLang="tr-TR" dirty="0" smtClean="0"/>
          </a:p>
        </p:txBody>
      </p:sp>
      <p:sp>
        <p:nvSpPr>
          <p:cNvPr id="15362" name="1 Başlık"/>
          <p:cNvSpPr>
            <a:spLocks noGrp="1"/>
          </p:cNvSpPr>
          <p:nvPr>
            <p:ph type="title"/>
          </p:nvPr>
        </p:nvSpPr>
        <p:spPr>
          <a:xfrm>
            <a:off x="467544" y="476672"/>
            <a:ext cx="8229600" cy="1008112"/>
          </a:xfrm>
        </p:spPr>
        <p:txBody>
          <a:bodyPr/>
          <a:lstStyle/>
          <a:p>
            <a:pPr algn="ctr" eaLnBrk="1" fontAlgn="auto" hangingPunct="1">
              <a:spcAft>
                <a:spcPts val="0"/>
              </a:spcAft>
              <a:defRPr/>
            </a:pPr>
            <a:r>
              <a:rPr lang="tr-TR" sz="3600" dirty="0" smtClean="0"/>
              <a:t>ÖFKENİ NASIL İFADE EDERSİN?</a:t>
            </a: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1548"/>
          <a:stretch/>
        </p:blipFill>
        <p:spPr bwMode="auto">
          <a:xfrm>
            <a:off x="0" y="4843873"/>
            <a:ext cx="2123728"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008"/>
          <a:stretch/>
        </p:blipFill>
        <p:spPr bwMode="auto">
          <a:xfrm>
            <a:off x="6804248" y="5137505"/>
            <a:ext cx="2339550" cy="1695207"/>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145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randombar(horizont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0483">
                                            <p:txEl>
                                              <p:pRg st="0" end="0"/>
                                            </p:txEl>
                                          </p:spTgt>
                                        </p:tgtEl>
                                        <p:attrNameLst>
                                          <p:attrName>style.visibility</p:attrName>
                                        </p:attrNameLst>
                                      </p:cBhvr>
                                      <p:to>
                                        <p:strVal val="visible"/>
                                      </p:to>
                                    </p:set>
                                    <p:animEffect transition="in" filter="randombar(horizontal)">
                                      <p:cBhvr>
                                        <p:cTn id="16" dur="500"/>
                                        <p:tgtEl>
                                          <p:spTgt spid="20483">
                                            <p:txEl>
                                              <p:pRg st="0" end="0"/>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Effect transition="in" filter="randombar(horizontal)">
                                      <p:cBhvr>
                                        <p:cTn id="19" dur="500"/>
                                        <p:tgtEl>
                                          <p:spTgt spid="20483">
                                            <p:txEl>
                                              <p:pRg st="1" end="1"/>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randombar(horizontal)">
                                      <p:cBhvr>
                                        <p:cTn id="22" dur="500"/>
                                        <p:tgtEl>
                                          <p:spTgt spid="2048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Effect transition="in" filter="randombar(horizontal)">
                                      <p:cBhvr>
                                        <p:cTn id="25"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20009" y="1052736"/>
            <a:ext cx="7958174" cy="1152128"/>
          </a:xfr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a:noAutofit/>
          </a:bodyPr>
          <a:lstStyle/>
          <a:p>
            <a:pPr algn="ctr"/>
            <a:r>
              <a:rPr lang="tr-TR" altLang="tr-TR" sz="3600" b="1" dirty="0">
                <a:solidFill>
                  <a:srgbClr val="000086"/>
                </a:solidFill>
              </a:rPr>
              <a:t>İlk önce öfkemizi kontrol edebilmeyi </a:t>
            </a:r>
            <a:r>
              <a:rPr lang="tr-TR" altLang="tr-TR" sz="3600" b="1" dirty="0" smtClean="0">
                <a:solidFill>
                  <a:srgbClr val="000086"/>
                </a:solidFill>
              </a:rPr>
              <a:t>öğrenmeliyiz</a:t>
            </a:r>
            <a:endParaRPr lang="tr-TR" altLang="tr-TR" sz="3600" b="1" dirty="0">
              <a:solidFill>
                <a:srgbClr val="A80000"/>
              </a:solidFill>
            </a:endParaRPr>
          </a:p>
        </p:txBody>
      </p:sp>
      <p:pic>
        <p:nvPicPr>
          <p:cNvPr id="2050" name="Picture 2" descr="http://www.levhaci.com/image/cache/data/88-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636912"/>
            <a:ext cx="2790497" cy="3720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548"/>
          <a:stretch/>
        </p:blipFill>
        <p:spPr bwMode="auto">
          <a:xfrm>
            <a:off x="0" y="4843873"/>
            <a:ext cx="2483768"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008"/>
          <a:stretch/>
        </p:blipFill>
        <p:spPr bwMode="auto">
          <a:xfrm>
            <a:off x="7164288" y="5200323"/>
            <a:ext cx="1979510" cy="16323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5761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043608" y="1412776"/>
            <a:ext cx="7344932" cy="4131821"/>
          </a:xfrm>
          <a:prstGeom prst="wedgeEllipseCallout">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normAutofit fontScale="77500" lnSpcReduction="20000"/>
          </a:bodyPr>
          <a:lstStyle/>
          <a:p>
            <a:pPr marL="457200" indent="-457200" algn="ctr">
              <a:lnSpc>
                <a:spcPct val="80000"/>
              </a:lnSpc>
              <a:buFont typeface="Arial" panose="020B0604020202020204" pitchFamily="34" charset="0"/>
              <a:buChar char="•"/>
            </a:pPr>
            <a:endParaRPr lang="tr-TR" altLang="tr-TR" sz="2800" b="1" dirty="0" smtClean="0">
              <a:solidFill>
                <a:srgbClr val="FF0000"/>
              </a:solidFill>
            </a:endParaRPr>
          </a:p>
          <a:p>
            <a:pPr marL="457200" indent="-457200" algn="ctr">
              <a:lnSpc>
                <a:spcPct val="80000"/>
              </a:lnSpc>
              <a:buFont typeface="Arial" panose="020B0604020202020204" pitchFamily="34" charset="0"/>
              <a:buChar char="•"/>
            </a:pPr>
            <a:r>
              <a:rPr lang="tr-TR" altLang="tr-TR" sz="2800" b="1" dirty="0" smtClean="0">
                <a:solidFill>
                  <a:srgbClr val="FF0000"/>
                </a:solidFill>
              </a:rPr>
              <a:t>Hemen </a:t>
            </a:r>
            <a:r>
              <a:rPr lang="tr-TR" altLang="tr-TR" sz="2800" b="1" dirty="0">
                <a:solidFill>
                  <a:srgbClr val="FF0000"/>
                </a:solidFill>
              </a:rPr>
              <a:t>durun ve içinizden 10’a kadar sayın. </a:t>
            </a:r>
            <a:endParaRPr lang="tr-TR" altLang="tr-TR" sz="2800" b="1" dirty="0" smtClean="0">
              <a:solidFill>
                <a:srgbClr val="FF0000"/>
              </a:solidFill>
            </a:endParaRPr>
          </a:p>
          <a:p>
            <a:pPr algn="ctr">
              <a:lnSpc>
                <a:spcPct val="80000"/>
              </a:lnSpc>
            </a:pPr>
            <a:endParaRPr lang="tr-TR" altLang="tr-TR" sz="2800" b="1" dirty="0" smtClean="0">
              <a:solidFill>
                <a:srgbClr val="FF0000"/>
              </a:solidFill>
            </a:endParaRPr>
          </a:p>
          <a:p>
            <a:pPr marL="457200" indent="-457200" algn="ctr">
              <a:lnSpc>
                <a:spcPct val="80000"/>
              </a:lnSpc>
              <a:buFont typeface="Arial" panose="020B0604020202020204" pitchFamily="34" charset="0"/>
              <a:buChar char="•"/>
            </a:pPr>
            <a:r>
              <a:rPr lang="tr-TR" altLang="tr-TR" sz="2800" b="1" dirty="0" smtClean="0">
                <a:solidFill>
                  <a:srgbClr val="FF0000"/>
                </a:solidFill>
              </a:rPr>
              <a:t>Bunu </a:t>
            </a:r>
            <a:r>
              <a:rPr lang="tr-TR" altLang="tr-TR" sz="2800" b="1" dirty="0">
                <a:solidFill>
                  <a:srgbClr val="FF0000"/>
                </a:solidFill>
              </a:rPr>
              <a:t>yaparken bir kaç kez derin nefes alın ve yavaş yavaş verin</a:t>
            </a:r>
            <a:r>
              <a:rPr lang="tr-TR" altLang="tr-TR" sz="2800" b="1" dirty="0" smtClean="0">
                <a:solidFill>
                  <a:srgbClr val="FF0000"/>
                </a:solidFill>
              </a:rPr>
              <a:t>.</a:t>
            </a:r>
          </a:p>
          <a:p>
            <a:pPr algn="ctr">
              <a:lnSpc>
                <a:spcPct val="80000"/>
              </a:lnSpc>
            </a:pPr>
            <a:endParaRPr lang="tr-TR" altLang="tr-TR" sz="2800" b="1" dirty="0">
              <a:solidFill>
                <a:srgbClr val="FF0000"/>
              </a:solidFill>
            </a:endParaRPr>
          </a:p>
          <a:p>
            <a:pPr marL="457200" indent="-457200" algn="ctr">
              <a:lnSpc>
                <a:spcPct val="80000"/>
              </a:lnSpc>
              <a:buFont typeface="Arial" panose="020B0604020202020204" pitchFamily="34" charset="0"/>
              <a:buChar char="•"/>
            </a:pPr>
            <a:r>
              <a:rPr lang="tr-TR" altLang="tr-TR" sz="2800" b="1" dirty="0" smtClean="0">
                <a:solidFill>
                  <a:srgbClr val="FF3300"/>
                </a:solidFill>
              </a:rPr>
              <a:t>((Kendi </a:t>
            </a:r>
            <a:r>
              <a:rPr lang="tr-TR" altLang="tr-TR" sz="2800" b="1" dirty="0">
                <a:solidFill>
                  <a:srgbClr val="FF3300"/>
                </a:solidFill>
              </a:rPr>
              <a:t>kendinize ‘sakin ol</a:t>
            </a:r>
            <a:r>
              <a:rPr lang="tr-TR" altLang="tr-TR" sz="2800" b="1" dirty="0" smtClean="0">
                <a:solidFill>
                  <a:srgbClr val="FF3300"/>
                </a:solidFill>
              </a:rPr>
              <a:t>’))</a:t>
            </a:r>
          </a:p>
          <a:p>
            <a:pPr marL="0" indent="0" algn="ctr">
              <a:lnSpc>
                <a:spcPct val="80000"/>
              </a:lnSpc>
              <a:buNone/>
            </a:pPr>
            <a:r>
              <a:rPr lang="tr-TR" altLang="tr-TR" sz="2800" b="1" dirty="0" smtClean="0">
                <a:solidFill>
                  <a:srgbClr val="FF3300"/>
                </a:solidFill>
              </a:rPr>
              <a:t> deyin.</a:t>
            </a:r>
          </a:p>
          <a:p>
            <a:pPr marL="0" indent="0" algn="ctr">
              <a:lnSpc>
                <a:spcPct val="80000"/>
              </a:lnSpc>
              <a:buNone/>
            </a:pPr>
            <a:endParaRPr lang="tr-TR" altLang="tr-TR" sz="2800" b="1" dirty="0" smtClean="0">
              <a:solidFill>
                <a:srgbClr val="FF3300"/>
              </a:solidFill>
            </a:endParaRPr>
          </a:p>
          <a:p>
            <a:pPr marL="457200" indent="-457200" algn="ctr">
              <a:lnSpc>
                <a:spcPct val="80000"/>
              </a:lnSpc>
              <a:buFont typeface="Arial" panose="020B0604020202020204" pitchFamily="34" charset="0"/>
              <a:buChar char="•"/>
            </a:pPr>
            <a:r>
              <a:rPr lang="tr-TR" altLang="tr-TR" sz="2800" b="1" dirty="0">
                <a:solidFill>
                  <a:srgbClr val="FF3300"/>
                </a:solidFill>
              </a:rPr>
              <a:t>Ortamdan uzaklaşın.</a:t>
            </a:r>
          </a:p>
          <a:p>
            <a:pPr marL="0" indent="0" algn="ctr">
              <a:lnSpc>
                <a:spcPct val="80000"/>
              </a:lnSpc>
              <a:buNone/>
            </a:pPr>
            <a:endParaRPr lang="tr-TR" altLang="tr-TR" sz="2800" b="1" dirty="0">
              <a:solidFill>
                <a:srgbClr val="FF3300"/>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548"/>
          <a:stretch/>
        </p:blipFill>
        <p:spPr bwMode="auto">
          <a:xfrm>
            <a:off x="0" y="4941168"/>
            <a:ext cx="2365110" cy="1939294"/>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008"/>
          <a:stretch/>
        </p:blipFill>
        <p:spPr bwMode="auto">
          <a:xfrm>
            <a:off x="7092280" y="5166065"/>
            <a:ext cx="2051720" cy="1691936"/>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p:cNvSpPr txBox="1"/>
          <p:nvPr/>
        </p:nvSpPr>
        <p:spPr>
          <a:xfrm>
            <a:off x="755576" y="764704"/>
            <a:ext cx="4464496" cy="584775"/>
          </a:xfrm>
          <a:prstGeom prst="rect">
            <a:avLst/>
          </a:prstGeom>
          <a:noFill/>
        </p:spPr>
        <p:txBody>
          <a:bodyPr wrap="square" rtlCol="0">
            <a:spAutoFit/>
          </a:bodyPr>
          <a:lstStyle/>
          <a:p>
            <a:r>
              <a:rPr lang="tr-TR" sz="3200" b="1" dirty="0" smtClean="0">
                <a:solidFill>
                  <a:srgbClr val="002060"/>
                </a:solidFill>
              </a:rPr>
              <a:t>ÖFKELENDİĞİNİZDE</a:t>
            </a:r>
            <a:endParaRPr lang="tr-TR" sz="3200" b="1" dirty="0">
              <a:solidFill>
                <a:srgbClr val="002060"/>
              </a:solidFill>
            </a:endParaRPr>
          </a:p>
        </p:txBody>
      </p:sp>
    </p:spTree>
    <p:extLst>
      <p:ext uri="{BB962C8B-B14F-4D97-AF65-F5344CB8AC3E}">
        <p14:creationId xmlns:p14="http://schemas.microsoft.com/office/powerpoint/2010/main" val="14756331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3850" y="1192906"/>
            <a:ext cx="5902995" cy="439739"/>
          </a:xfrm>
        </p:spPr>
        <p:txBody>
          <a:bodyPr>
            <a:normAutofit fontScale="90000"/>
          </a:bodyPr>
          <a:lstStyle/>
          <a:p>
            <a:r>
              <a:rPr lang="tr-TR" altLang="tr-TR" b="1" dirty="0">
                <a:solidFill>
                  <a:srgbClr val="FF0000"/>
                </a:solidFill>
                <a:latin typeface="Comic Sans MS" pitchFamily="66" charset="0"/>
                <a:cs typeface="Arial" charset="0"/>
              </a:rPr>
              <a:t> </a:t>
            </a:r>
            <a:r>
              <a:rPr lang="tr-TR" altLang="tr-TR" b="1" dirty="0" smtClean="0">
                <a:solidFill>
                  <a:srgbClr val="FF0000"/>
                </a:solidFill>
                <a:latin typeface="Comic Sans MS" pitchFamily="66" charset="0"/>
                <a:cs typeface="Arial" charset="0"/>
              </a:rPr>
              <a:t>       3D kuralı:</a:t>
            </a:r>
            <a:endParaRPr lang="tr-TR" dirty="0"/>
          </a:p>
        </p:txBody>
      </p:sp>
      <p:grpSp>
        <p:nvGrpSpPr>
          <p:cNvPr id="4" name="Group 4"/>
          <p:cNvGrpSpPr>
            <a:grpSpLocks/>
          </p:cNvGrpSpPr>
          <p:nvPr/>
        </p:nvGrpSpPr>
        <p:grpSpPr bwMode="auto">
          <a:xfrm>
            <a:off x="1152251" y="1849736"/>
            <a:ext cx="3246010" cy="448371"/>
            <a:chOff x="1521" y="2677"/>
            <a:chExt cx="4396" cy="540"/>
          </a:xfrm>
        </p:grpSpPr>
        <p:sp>
          <p:nvSpPr>
            <p:cNvPr id="5" name="Line 5"/>
            <p:cNvSpPr>
              <a:spLocks noChangeShapeType="1"/>
            </p:cNvSpPr>
            <p:nvPr/>
          </p:nvSpPr>
          <p:spPr bwMode="auto">
            <a:xfrm>
              <a:off x="3284" y="2938"/>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 name="Line 6"/>
            <p:cNvSpPr>
              <a:spLocks noChangeShapeType="1"/>
            </p:cNvSpPr>
            <p:nvPr/>
          </p:nvSpPr>
          <p:spPr bwMode="auto">
            <a:xfrm>
              <a:off x="5377" y="2938"/>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 name="Text Box 7"/>
            <p:cNvSpPr txBox="1">
              <a:spLocks noChangeArrowheads="1"/>
            </p:cNvSpPr>
            <p:nvPr/>
          </p:nvSpPr>
          <p:spPr bwMode="auto">
            <a:xfrm>
              <a:off x="1521" y="2677"/>
              <a:ext cx="1440" cy="540"/>
            </a:xfrm>
            <a:prstGeom prst="rect">
              <a:avLst/>
            </a:prstGeom>
            <a:solidFill>
              <a:srgbClr val="F6F987"/>
            </a:solidFill>
            <a:ln w="9525">
              <a:solidFill>
                <a:srgbClr val="000000"/>
              </a:solidFill>
              <a:miter lim="800000"/>
              <a:headEnd/>
              <a:tailEnd/>
            </a:ln>
          </p:spPr>
          <p:txBody>
            <a:bodyPr/>
            <a:lstStyle/>
            <a:p>
              <a:pPr algn="ctr" eaLnBrk="0" hangingPunct="0">
                <a:spcBef>
                  <a:spcPct val="0"/>
                </a:spcBef>
                <a:spcAft>
                  <a:spcPct val="0"/>
                </a:spcAft>
              </a:pPr>
              <a:r>
                <a:rPr lang="tr-TR" altLang="tr-TR" sz="1200" dirty="0">
                  <a:solidFill>
                    <a:schemeClr val="tx1"/>
                  </a:solidFill>
                  <a:latin typeface="Comic Sans MS" pitchFamily="66" charset="0"/>
                </a:rPr>
                <a:t>DUR</a:t>
              </a:r>
              <a:endParaRPr lang="tr-TR" altLang="tr-TR" sz="1200" dirty="0">
                <a:solidFill>
                  <a:schemeClr val="tx1"/>
                </a:solidFill>
                <a:latin typeface="Times New Roman" pitchFamily="18" charset="0"/>
              </a:endParaRPr>
            </a:p>
          </p:txBody>
        </p:sp>
      </p:grpSp>
      <p:pic>
        <p:nvPicPr>
          <p:cNvPr id="10" name="Picture 4" descr="BD0730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412776"/>
            <a:ext cx="2973305" cy="42484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a:xfrm>
            <a:off x="1335934" y="108208"/>
            <a:ext cx="5723335" cy="84240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rmAutofit/>
          </a:bodyPr>
          <a:lstStyle>
            <a:lvl1pPr algn="l" defTabSz="914400" rtl="0" eaLnBrk="1" latinLnBrk="0" hangingPunct="1">
              <a:spcBef>
                <a:spcPct val="0"/>
              </a:spcBef>
              <a:buNone/>
              <a:defRPr sz="40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altLang="tr-TR" sz="3600" b="1" dirty="0" smtClean="0">
                <a:solidFill>
                  <a:srgbClr val="000086"/>
                </a:solidFill>
              </a:rPr>
              <a:t>Öfkenizi Kontrol Edin</a:t>
            </a:r>
            <a:endParaRPr lang="tr-TR" altLang="tr-TR" sz="3600" b="1" dirty="0">
              <a:solidFill>
                <a:srgbClr val="000086"/>
              </a:solidFill>
            </a:endParaRPr>
          </a:p>
        </p:txBody>
      </p:sp>
      <p:sp>
        <p:nvSpPr>
          <p:cNvPr id="13" name="Rectangle 7"/>
          <p:cNvSpPr>
            <a:spLocks noChangeArrowheads="1"/>
          </p:cNvSpPr>
          <p:nvPr/>
        </p:nvSpPr>
        <p:spPr bwMode="auto">
          <a:xfrm>
            <a:off x="561251" y="2482828"/>
            <a:ext cx="4487422" cy="783193"/>
          </a:xfrm>
          <a:prstGeom prst="flowChartAlternateProcess">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r-TR" altLang="tr-TR" sz="2000" b="1" dirty="0">
                <a:solidFill>
                  <a:srgbClr val="FFFF00"/>
                </a:solidFill>
              </a:rPr>
              <a:t>ÖFKELENDİĞİNİZ ANDA </a:t>
            </a:r>
          </a:p>
          <a:p>
            <a:pPr algn="ctr"/>
            <a:r>
              <a:rPr lang="tr-TR" altLang="tr-TR" sz="2000" b="1" dirty="0">
                <a:solidFill>
                  <a:srgbClr val="FFFF00"/>
                </a:solidFill>
              </a:rPr>
              <a:t>   KIRMIZI IŞIK “DUR”</a:t>
            </a:r>
          </a:p>
        </p:txBody>
      </p:sp>
      <p:sp>
        <p:nvSpPr>
          <p:cNvPr id="14" name="Rectangle 8"/>
          <p:cNvSpPr>
            <a:spLocks noChangeArrowheads="1"/>
          </p:cNvSpPr>
          <p:nvPr/>
        </p:nvSpPr>
        <p:spPr bwMode="auto">
          <a:xfrm>
            <a:off x="562676" y="3356992"/>
            <a:ext cx="4824536" cy="1804749"/>
          </a:xfrm>
          <a:prstGeom prst="round2Diag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altLang="tr-TR" sz="2000" b="1" dirty="0">
                <a:solidFill>
                  <a:srgbClr val="7030A0"/>
                </a:solidFill>
              </a:rPr>
              <a:t>DÜŞÜN  SARI IŞIK “BEKLE”</a:t>
            </a:r>
          </a:p>
          <a:p>
            <a:pPr>
              <a:buFont typeface="Wingdings" panose="05000000000000000000" pitchFamily="2" charset="2"/>
              <a:buChar char="q"/>
            </a:pPr>
            <a:r>
              <a:rPr lang="tr-TR" altLang="tr-TR" sz="2000" b="1" dirty="0" smtClean="0">
                <a:solidFill>
                  <a:srgbClr val="7030A0"/>
                </a:solidFill>
              </a:rPr>
              <a:t>İçinden say,</a:t>
            </a:r>
          </a:p>
          <a:p>
            <a:pPr>
              <a:buFont typeface="Wingdings" panose="05000000000000000000" pitchFamily="2" charset="2"/>
              <a:buChar char="q"/>
            </a:pPr>
            <a:r>
              <a:rPr lang="tr-TR" altLang="tr-TR" sz="2000" b="1" dirty="0" smtClean="0">
                <a:solidFill>
                  <a:srgbClr val="7030A0"/>
                </a:solidFill>
              </a:rPr>
              <a:t>Sorununu </a:t>
            </a:r>
            <a:r>
              <a:rPr lang="tr-TR" altLang="tr-TR" sz="2000" b="1" dirty="0">
                <a:solidFill>
                  <a:srgbClr val="7030A0"/>
                </a:solidFill>
              </a:rPr>
              <a:t>ve ne hissettiğini söyle,</a:t>
            </a:r>
          </a:p>
          <a:p>
            <a:pPr>
              <a:buFont typeface="Wingdings" panose="05000000000000000000" pitchFamily="2" charset="2"/>
              <a:buChar char="q"/>
            </a:pPr>
            <a:r>
              <a:rPr lang="tr-TR" altLang="tr-TR" sz="2000" b="1" dirty="0">
                <a:solidFill>
                  <a:srgbClr val="7030A0"/>
                </a:solidFill>
              </a:rPr>
              <a:t>Olumlu bir hedef belirle,</a:t>
            </a:r>
          </a:p>
          <a:p>
            <a:pPr>
              <a:buFont typeface="Wingdings" panose="05000000000000000000" pitchFamily="2" charset="2"/>
              <a:buChar char="q"/>
            </a:pPr>
            <a:r>
              <a:rPr lang="tr-TR" altLang="tr-TR" sz="2000" b="1" dirty="0">
                <a:solidFill>
                  <a:srgbClr val="7030A0"/>
                </a:solidFill>
              </a:rPr>
              <a:t>Farklı çözüm yolları </a:t>
            </a:r>
            <a:r>
              <a:rPr lang="tr-TR" altLang="tr-TR" sz="2000" b="1" dirty="0" smtClean="0">
                <a:solidFill>
                  <a:srgbClr val="7030A0"/>
                </a:solidFill>
              </a:rPr>
              <a:t>düşün</a:t>
            </a:r>
            <a:endParaRPr lang="tr-TR" altLang="tr-TR" sz="2000" b="1" dirty="0">
              <a:solidFill>
                <a:srgbClr val="7030A0"/>
              </a:solidFill>
            </a:endParaRPr>
          </a:p>
        </p:txBody>
      </p:sp>
      <p:sp>
        <p:nvSpPr>
          <p:cNvPr id="15" name="Rectangle 9"/>
          <p:cNvSpPr>
            <a:spLocks noChangeArrowheads="1"/>
          </p:cNvSpPr>
          <p:nvPr/>
        </p:nvSpPr>
        <p:spPr bwMode="auto">
          <a:xfrm>
            <a:off x="2173329" y="5230695"/>
            <a:ext cx="4828926" cy="783193"/>
          </a:xfrm>
          <a:prstGeom prst="roundRect">
            <a:avLst/>
          </a:prstGeom>
          <a:solidFill>
            <a:srgbClr val="21E387"/>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r-TR" altLang="tr-TR" sz="2000" b="1" dirty="0"/>
              <a:t>OLUMLU, ZARAR VERMEYEN BİR YOL BUL YEŞİL IŞIK  “UYGULA”</a:t>
            </a:r>
          </a:p>
        </p:txBody>
      </p:sp>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1548"/>
          <a:stretch/>
        </p:blipFill>
        <p:spPr bwMode="auto">
          <a:xfrm>
            <a:off x="0" y="5601435"/>
            <a:ext cx="1763688" cy="1279027"/>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008"/>
          <a:stretch/>
        </p:blipFill>
        <p:spPr bwMode="auto">
          <a:xfrm>
            <a:off x="7164490" y="5227747"/>
            <a:ext cx="1979510" cy="16323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8"/>
          <p:cNvSpPr txBox="1">
            <a:spLocks noChangeArrowheads="1"/>
          </p:cNvSpPr>
          <p:nvPr/>
        </p:nvSpPr>
        <p:spPr bwMode="auto">
          <a:xfrm>
            <a:off x="2855238" y="1822186"/>
            <a:ext cx="1063297" cy="448371"/>
          </a:xfrm>
          <a:prstGeom prst="rect">
            <a:avLst/>
          </a:prstGeom>
          <a:solidFill>
            <a:srgbClr val="F6F987"/>
          </a:solidFill>
          <a:ln w="9525">
            <a:solidFill>
              <a:srgbClr val="000000"/>
            </a:solidFill>
            <a:miter lim="800000"/>
            <a:headEnd/>
            <a:tailEnd/>
          </a:ln>
        </p:spPr>
        <p:txBody>
          <a:bodyPr/>
          <a:lstStyle/>
          <a:p>
            <a:pPr algn="ctr" eaLnBrk="0" hangingPunct="0">
              <a:spcBef>
                <a:spcPct val="0"/>
              </a:spcBef>
              <a:spcAft>
                <a:spcPct val="0"/>
              </a:spcAft>
            </a:pPr>
            <a:r>
              <a:rPr lang="tr-TR" altLang="tr-TR" sz="1200" dirty="0">
                <a:solidFill>
                  <a:schemeClr val="tx1"/>
                </a:solidFill>
                <a:latin typeface="Comic Sans MS" pitchFamily="66" charset="0"/>
              </a:rPr>
              <a:t>DÜŞÜN</a:t>
            </a:r>
            <a:endParaRPr lang="tr-TR" altLang="tr-TR" sz="1200" dirty="0">
              <a:solidFill>
                <a:schemeClr val="tx1"/>
              </a:solidFill>
              <a:latin typeface="Times New Roman" pitchFamily="18" charset="0"/>
            </a:endParaRPr>
          </a:p>
        </p:txBody>
      </p:sp>
      <p:sp>
        <p:nvSpPr>
          <p:cNvPr id="19" name="Text Box 9"/>
          <p:cNvSpPr txBox="1">
            <a:spLocks noChangeArrowheads="1"/>
          </p:cNvSpPr>
          <p:nvPr/>
        </p:nvSpPr>
        <p:spPr bwMode="auto">
          <a:xfrm>
            <a:off x="4601148" y="1824696"/>
            <a:ext cx="1063297" cy="448371"/>
          </a:xfrm>
          <a:prstGeom prst="rect">
            <a:avLst/>
          </a:prstGeom>
          <a:solidFill>
            <a:srgbClr val="F6F987"/>
          </a:solidFill>
          <a:ln w="9525">
            <a:solidFill>
              <a:srgbClr val="000000"/>
            </a:solidFill>
            <a:miter lim="800000"/>
            <a:headEnd/>
            <a:tailEnd/>
          </a:ln>
        </p:spPr>
        <p:txBody>
          <a:bodyPr/>
          <a:lstStyle/>
          <a:p>
            <a:pPr algn="ctr" eaLnBrk="0" hangingPunct="0">
              <a:spcBef>
                <a:spcPct val="0"/>
              </a:spcBef>
              <a:spcAft>
                <a:spcPct val="0"/>
              </a:spcAft>
            </a:pPr>
            <a:r>
              <a:rPr lang="tr-TR" altLang="tr-TR" sz="1200" dirty="0">
                <a:solidFill>
                  <a:schemeClr val="tx1"/>
                </a:solidFill>
                <a:latin typeface="Comic Sans MS" pitchFamily="66" charset="0"/>
              </a:rPr>
              <a:t>DAVRAN</a:t>
            </a:r>
            <a:endParaRPr lang="tr-TR" altLang="tr-TR" sz="1200" dirty="0">
              <a:solidFill>
                <a:schemeClr val="tx1"/>
              </a:solidFill>
              <a:latin typeface="Times New Roman" pitchFamily="18" charset="0"/>
            </a:endParaRPr>
          </a:p>
        </p:txBody>
      </p:sp>
    </p:spTree>
    <p:extLst>
      <p:ext uri="{BB962C8B-B14F-4D97-AF65-F5344CB8AC3E}">
        <p14:creationId xmlns:p14="http://schemas.microsoft.com/office/powerpoint/2010/main" val="311727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3" grpId="0" animBg="1"/>
      <p:bldP spid="14" grpId="0" animBg="1"/>
      <p:bldP spid="15"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tr-TR" altLang="tr-TR" sz="4000" dirty="0" smtClean="0">
                <a:solidFill>
                  <a:srgbClr val="FF0000"/>
                </a:solidFill>
              </a:rPr>
              <a:t>Öfkelendiğimizde Neler Yapabiliriz?</a:t>
            </a:r>
          </a:p>
        </p:txBody>
      </p:sp>
      <p:sp>
        <p:nvSpPr>
          <p:cNvPr id="28675" name="Rectangle 3"/>
          <p:cNvSpPr>
            <a:spLocks noGrp="1" noChangeArrowheads="1"/>
          </p:cNvSpPr>
          <p:nvPr>
            <p:ph type="body" sz="half" idx="1"/>
          </p:nvPr>
        </p:nvSpPr>
        <p:spPr>
          <a:xfrm>
            <a:off x="539552" y="2310401"/>
            <a:ext cx="4038600" cy="1982696"/>
          </a:xfrm>
        </p:spPr>
        <p:txBody>
          <a:bodyPr/>
          <a:lstStyle/>
          <a:p>
            <a:pPr eaLnBrk="1" hangingPunct="1"/>
            <a:r>
              <a:rPr lang="tr-TR" altLang="tr-TR" sz="2800" dirty="0" smtClean="0">
                <a:solidFill>
                  <a:srgbClr val="00B0F0"/>
                </a:solidFill>
              </a:rPr>
              <a:t>Öfkenle yüzleş ondan kaçma. </a:t>
            </a:r>
          </a:p>
          <a:p>
            <a:pPr eaLnBrk="1" hangingPunct="1"/>
            <a:r>
              <a:rPr lang="tr-TR" altLang="tr-TR" sz="2800" dirty="0" smtClean="0">
                <a:solidFill>
                  <a:srgbClr val="00B0F0"/>
                </a:solidFill>
              </a:rPr>
              <a:t>Ben öfkeliyim. Çünkü ……</a:t>
            </a:r>
          </a:p>
        </p:txBody>
      </p:sp>
      <p:pic>
        <p:nvPicPr>
          <p:cNvPr id="28676" name="Picture 4" descr="images[8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23928" y="1484784"/>
            <a:ext cx="3688069" cy="3816424"/>
          </a:xfrm>
          <a:noFill/>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548"/>
          <a:stretch/>
        </p:blipFill>
        <p:spPr bwMode="auto">
          <a:xfrm>
            <a:off x="0" y="4843873"/>
            <a:ext cx="2808312"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008"/>
          <a:stretch/>
        </p:blipFill>
        <p:spPr bwMode="auto">
          <a:xfrm>
            <a:off x="7164490" y="5227747"/>
            <a:ext cx="1979510" cy="16323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597415"/>
      </p:ext>
    </p:extLst>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1548"/>
          <a:stretch/>
        </p:blipFill>
        <p:spPr bwMode="auto">
          <a:xfrm>
            <a:off x="0" y="4821411"/>
            <a:ext cx="2808312"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a:stretch/>
        </p:blipFill>
        <p:spPr bwMode="auto">
          <a:xfrm>
            <a:off x="6760435" y="4869160"/>
            <a:ext cx="2411760" cy="198884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ram\Desktop\öf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68760"/>
            <a:ext cx="257175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öfke kontrolü animasy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098" y="1356872"/>
            <a:ext cx="2571714" cy="1976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dsı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3529005"/>
            <a:ext cx="3168352" cy="233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32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fade">
                                      <p:cBhvr>
                                        <p:cTn id="11" dur="500"/>
                                        <p:tgtEl>
                                          <p:spTgt spid="205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1548"/>
          <a:stretch/>
        </p:blipFill>
        <p:spPr bwMode="auto">
          <a:xfrm>
            <a:off x="0" y="4821411"/>
            <a:ext cx="2808312"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a:stretch/>
        </p:blipFill>
        <p:spPr bwMode="auto">
          <a:xfrm>
            <a:off x="6732038" y="4843873"/>
            <a:ext cx="2411760" cy="198884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205670" y="2162694"/>
            <a:ext cx="5958206" cy="2308324"/>
          </a:xfrm>
          <a:prstGeom prst="rect">
            <a:avLst/>
          </a:prstGeom>
          <a:noFill/>
        </p:spPr>
        <p:txBody>
          <a:bodyPr wrap="square" rtlCol="0">
            <a:spAutoFit/>
          </a:bodyPr>
          <a:lstStyle/>
          <a:p>
            <a:r>
              <a:rPr lang="tr-TR" altLang="tr-TR" b="1" dirty="0">
                <a:solidFill>
                  <a:srgbClr val="336600"/>
                </a:solidFill>
                <a:latin typeface="Comic Sans MS" pitchFamily="66" charset="0"/>
                <a:cs typeface="Arial" charset="0"/>
              </a:rPr>
              <a:t>a.</a:t>
            </a:r>
            <a:r>
              <a:rPr lang="tr-TR" altLang="tr-TR" b="1" dirty="0">
                <a:solidFill>
                  <a:srgbClr val="336600"/>
                </a:solidFill>
                <a:latin typeface="Times New Roman" pitchFamily="18" charset="0"/>
                <a:cs typeface="Times New Roman" pitchFamily="18" charset="0"/>
              </a:rPr>
              <a:t>     </a:t>
            </a:r>
            <a:r>
              <a:rPr lang="tr-TR" altLang="tr-TR" b="1" dirty="0" smtClean="0">
                <a:solidFill>
                  <a:srgbClr val="336600"/>
                </a:solidFill>
                <a:latin typeface="Comic Sans MS" pitchFamily="66" charset="0"/>
                <a:cs typeface="Arial" charset="0"/>
              </a:rPr>
              <a:t>Ben </a:t>
            </a:r>
            <a:r>
              <a:rPr lang="tr-TR" altLang="tr-TR" b="1" dirty="0">
                <a:solidFill>
                  <a:srgbClr val="336600"/>
                </a:solidFill>
                <a:latin typeface="Comic Sans MS" pitchFamily="66" charset="0"/>
                <a:cs typeface="Arial" charset="0"/>
              </a:rPr>
              <a:t>öfkeliyken nasıl yürürüm</a:t>
            </a:r>
            <a:r>
              <a:rPr lang="tr-TR" altLang="tr-TR" b="1" dirty="0">
                <a:solidFill>
                  <a:srgbClr val="336600"/>
                </a:solidFill>
                <a:latin typeface="Comic Sans MS" pitchFamily="66" charset="0"/>
              </a:rPr>
              <a:t> </a:t>
            </a:r>
            <a:r>
              <a:rPr lang="tr-TR" altLang="tr-TR" b="1" dirty="0">
                <a:solidFill>
                  <a:srgbClr val="336600"/>
                </a:solidFill>
                <a:latin typeface="Comic Sans MS" pitchFamily="66" charset="0"/>
                <a:cs typeface="Arial" charset="0"/>
              </a:rPr>
              <a:t>?</a:t>
            </a:r>
            <a:r>
              <a:rPr lang="tr-TR" altLang="tr-TR" b="1" dirty="0">
                <a:solidFill>
                  <a:srgbClr val="336600"/>
                </a:solidFill>
                <a:cs typeface="Times New Roman" pitchFamily="18" charset="0"/>
              </a:rPr>
              <a:t/>
            </a:r>
            <a:br>
              <a:rPr lang="tr-TR" altLang="tr-TR" b="1" dirty="0">
                <a:solidFill>
                  <a:srgbClr val="336600"/>
                </a:solidFill>
                <a:cs typeface="Times New Roman" pitchFamily="18" charset="0"/>
              </a:rPr>
            </a:br>
            <a:r>
              <a:rPr lang="tr-TR" altLang="tr-TR" b="1" dirty="0">
                <a:solidFill>
                  <a:srgbClr val="336600"/>
                </a:solidFill>
                <a:latin typeface="Comic Sans MS" pitchFamily="66" charset="0"/>
                <a:cs typeface="Arial" charset="0"/>
              </a:rPr>
              <a:t>b.</a:t>
            </a:r>
            <a:r>
              <a:rPr lang="tr-TR" altLang="tr-TR" b="1" dirty="0">
                <a:solidFill>
                  <a:srgbClr val="336600"/>
                </a:solidFill>
                <a:latin typeface="Times New Roman" pitchFamily="18" charset="0"/>
                <a:cs typeface="Times New Roman" pitchFamily="18" charset="0"/>
              </a:rPr>
              <a:t>     </a:t>
            </a:r>
            <a:r>
              <a:rPr lang="tr-TR" altLang="tr-TR" b="1" dirty="0">
                <a:solidFill>
                  <a:srgbClr val="336600"/>
                </a:solidFill>
                <a:latin typeface="Comic Sans MS" pitchFamily="66" charset="0"/>
                <a:cs typeface="Arial" charset="0"/>
              </a:rPr>
              <a:t>Ben öfkeliyken nasıl konuşurum</a:t>
            </a:r>
            <a:r>
              <a:rPr lang="tr-TR" altLang="tr-TR" b="1" dirty="0">
                <a:solidFill>
                  <a:srgbClr val="336600"/>
                </a:solidFill>
                <a:latin typeface="Comic Sans MS" pitchFamily="66" charset="0"/>
              </a:rPr>
              <a:t> </a:t>
            </a:r>
            <a:r>
              <a:rPr lang="tr-TR" altLang="tr-TR" b="1" dirty="0">
                <a:solidFill>
                  <a:srgbClr val="336600"/>
                </a:solidFill>
                <a:latin typeface="Comic Sans MS" pitchFamily="66" charset="0"/>
                <a:cs typeface="Arial" charset="0"/>
              </a:rPr>
              <a:t>?</a:t>
            </a:r>
            <a:r>
              <a:rPr lang="tr-TR" altLang="tr-TR" b="1" dirty="0">
                <a:solidFill>
                  <a:srgbClr val="336600"/>
                </a:solidFill>
                <a:cs typeface="Times New Roman" pitchFamily="18" charset="0"/>
              </a:rPr>
              <a:t/>
            </a:r>
            <a:br>
              <a:rPr lang="tr-TR" altLang="tr-TR" b="1" dirty="0">
                <a:solidFill>
                  <a:srgbClr val="336600"/>
                </a:solidFill>
                <a:cs typeface="Times New Roman" pitchFamily="18" charset="0"/>
              </a:rPr>
            </a:br>
            <a:r>
              <a:rPr lang="tr-TR" altLang="tr-TR" b="1" dirty="0">
                <a:solidFill>
                  <a:srgbClr val="336600"/>
                </a:solidFill>
                <a:latin typeface="Comic Sans MS" pitchFamily="66" charset="0"/>
                <a:cs typeface="Arial" charset="0"/>
              </a:rPr>
              <a:t>c.</a:t>
            </a:r>
            <a:r>
              <a:rPr lang="tr-TR" altLang="tr-TR" b="1" dirty="0">
                <a:solidFill>
                  <a:srgbClr val="336600"/>
                </a:solidFill>
                <a:latin typeface="Times New Roman" pitchFamily="18" charset="0"/>
                <a:cs typeface="Times New Roman" pitchFamily="18" charset="0"/>
              </a:rPr>
              <a:t>     </a:t>
            </a:r>
            <a:r>
              <a:rPr lang="tr-TR" altLang="tr-TR" b="1" dirty="0" smtClean="0">
                <a:solidFill>
                  <a:srgbClr val="336600"/>
                </a:solidFill>
                <a:latin typeface="Comic Sans MS" pitchFamily="66" charset="0"/>
                <a:cs typeface="Arial" charset="0"/>
              </a:rPr>
              <a:t>Ben </a:t>
            </a:r>
            <a:r>
              <a:rPr lang="tr-TR" altLang="tr-TR" b="1" dirty="0">
                <a:solidFill>
                  <a:srgbClr val="336600"/>
                </a:solidFill>
                <a:latin typeface="Comic Sans MS" pitchFamily="66" charset="0"/>
                <a:cs typeface="Arial" charset="0"/>
              </a:rPr>
              <a:t>öfkeliyken nasıl nefes alıp </a:t>
            </a:r>
            <a:r>
              <a:rPr lang="tr-TR" altLang="tr-TR" b="1" dirty="0" smtClean="0">
                <a:solidFill>
                  <a:srgbClr val="336600"/>
                </a:solidFill>
                <a:latin typeface="Comic Sans MS" pitchFamily="66" charset="0"/>
                <a:cs typeface="Arial" charset="0"/>
              </a:rPr>
              <a:t>veriyorum</a:t>
            </a:r>
            <a:r>
              <a:rPr lang="tr-TR" altLang="tr-TR" b="1" dirty="0" smtClean="0">
                <a:solidFill>
                  <a:srgbClr val="336600"/>
                </a:solidFill>
                <a:latin typeface="Comic Sans MS" pitchFamily="66" charset="0"/>
              </a:rPr>
              <a:t> </a:t>
            </a:r>
            <a:r>
              <a:rPr lang="tr-TR" altLang="tr-TR" b="1" dirty="0" smtClean="0">
                <a:solidFill>
                  <a:srgbClr val="336600"/>
                </a:solidFill>
                <a:latin typeface="Comic Sans MS" pitchFamily="66" charset="0"/>
                <a:cs typeface="Arial" charset="0"/>
              </a:rPr>
              <a:t>?</a:t>
            </a:r>
            <a:r>
              <a:rPr lang="tr-TR" altLang="tr-TR" b="1" dirty="0">
                <a:solidFill>
                  <a:srgbClr val="336600"/>
                </a:solidFill>
                <a:cs typeface="Times New Roman" pitchFamily="18" charset="0"/>
              </a:rPr>
              <a:t/>
            </a:r>
            <a:br>
              <a:rPr lang="tr-TR" altLang="tr-TR" b="1" dirty="0">
                <a:solidFill>
                  <a:srgbClr val="336600"/>
                </a:solidFill>
                <a:cs typeface="Times New Roman" pitchFamily="18" charset="0"/>
              </a:rPr>
            </a:br>
            <a:r>
              <a:rPr lang="tr-TR" altLang="tr-TR" b="1" dirty="0">
                <a:solidFill>
                  <a:srgbClr val="336600"/>
                </a:solidFill>
              </a:rPr>
              <a:t>d.    </a:t>
            </a:r>
            <a:r>
              <a:rPr lang="tr-TR" altLang="tr-TR" b="1" dirty="0">
                <a:solidFill>
                  <a:srgbClr val="336600"/>
                </a:solidFill>
                <a:latin typeface="Comic Sans MS" pitchFamily="66" charset="0"/>
                <a:cs typeface="Times New Roman" pitchFamily="18" charset="0"/>
              </a:rPr>
              <a:t>Ben öfkeliyken nasıl görünüyorum</a:t>
            </a:r>
            <a:r>
              <a:rPr lang="tr-TR" altLang="tr-TR" b="1" dirty="0">
                <a:solidFill>
                  <a:srgbClr val="336600"/>
                </a:solidFill>
                <a:latin typeface="Comic Sans MS" pitchFamily="66" charset="0"/>
              </a:rPr>
              <a:t> </a:t>
            </a:r>
            <a:r>
              <a:rPr lang="tr-TR" altLang="tr-TR" b="1" dirty="0">
                <a:solidFill>
                  <a:srgbClr val="336600"/>
                </a:solidFill>
                <a:latin typeface="Comic Sans MS" pitchFamily="66" charset="0"/>
                <a:cs typeface="Times New Roman" pitchFamily="18" charset="0"/>
              </a:rPr>
              <a:t>?.</a:t>
            </a:r>
            <a:r>
              <a:rPr lang="tr-TR" altLang="tr-TR" b="1" dirty="0">
                <a:solidFill>
                  <a:srgbClr val="336600"/>
                </a:solidFill>
                <a:latin typeface="Comic Sans MS" pitchFamily="66" charset="0"/>
              </a:rPr>
              <a:t>.....</a:t>
            </a:r>
            <a:br>
              <a:rPr lang="tr-TR" altLang="tr-TR" b="1" dirty="0">
                <a:solidFill>
                  <a:srgbClr val="336600"/>
                </a:solidFill>
                <a:latin typeface="Comic Sans MS" pitchFamily="66" charset="0"/>
              </a:rPr>
            </a:br>
            <a:r>
              <a:rPr lang="tr-TR" altLang="tr-TR" b="1" dirty="0">
                <a:solidFill>
                  <a:srgbClr val="336600"/>
                </a:solidFill>
                <a:latin typeface="Comic Sans MS" pitchFamily="66" charset="0"/>
              </a:rPr>
              <a:t/>
            </a:r>
            <a:br>
              <a:rPr lang="tr-TR" altLang="tr-TR" b="1" dirty="0">
                <a:solidFill>
                  <a:srgbClr val="336600"/>
                </a:solidFill>
                <a:latin typeface="Comic Sans MS" pitchFamily="66" charset="0"/>
              </a:rPr>
            </a:br>
            <a:r>
              <a:rPr lang="tr-TR" altLang="tr-TR" b="1" dirty="0">
                <a:solidFill>
                  <a:srgbClr val="FF3399"/>
                </a:solidFill>
                <a:latin typeface="Comic Sans MS" pitchFamily="66" charset="0"/>
              </a:rPr>
              <a:t>gibi sorulara vereceğimiz cevaplarla daha iyi iletişim kurmada  kendimizi geliştirmemizi sağlayabilir...</a:t>
            </a:r>
            <a:endParaRPr lang="tr-TR" dirty="0"/>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162424" y="2558825"/>
            <a:ext cx="1550987" cy="1516062"/>
          </a:xfrm>
          <a:prstGeom prst="rect">
            <a:avLst/>
          </a:prstGeo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691680" y="1052736"/>
            <a:ext cx="5670174" cy="646331"/>
          </a:xfrm>
          <a:prstGeom prst="rect">
            <a:avLst/>
          </a:prstGeom>
          <a:noFill/>
        </p:spPr>
        <p:txBody>
          <a:bodyPr wrap="square" rtlCol="0">
            <a:spAutoFit/>
          </a:bodyPr>
          <a:lstStyle/>
          <a:p>
            <a:r>
              <a:rPr lang="tr-TR" sz="3600" b="1" dirty="0" smtClean="0">
                <a:solidFill>
                  <a:srgbClr val="FF0000"/>
                </a:solidFill>
              </a:rPr>
              <a:t>ÖFKEYİ TANIMAK İÇİN</a:t>
            </a:r>
            <a:endParaRPr lang="tr-TR" sz="3600" b="1" dirty="0">
              <a:solidFill>
                <a:srgbClr val="FF0000"/>
              </a:solidFill>
            </a:endParaRPr>
          </a:p>
        </p:txBody>
      </p:sp>
    </p:spTree>
    <p:extLst>
      <p:ext uri="{BB962C8B-B14F-4D97-AF65-F5344CB8AC3E}">
        <p14:creationId xmlns:p14="http://schemas.microsoft.com/office/powerpoint/2010/main" val="2275174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7544" y="476672"/>
            <a:ext cx="8229600" cy="1384300"/>
          </a:xfrm>
        </p:spPr>
        <p:txBody>
          <a:bodyPr>
            <a:normAutofit/>
          </a:bodyPr>
          <a:lstStyle/>
          <a:p>
            <a:pPr algn="ctr" eaLnBrk="1" hangingPunct="1"/>
            <a:r>
              <a:rPr lang="tr-TR" altLang="tr-TR" sz="2800" b="1" dirty="0" smtClean="0">
                <a:solidFill>
                  <a:srgbClr val="FF3300"/>
                </a:solidFill>
              </a:rPr>
              <a:t>  ÖFKENİ</a:t>
            </a:r>
            <a:r>
              <a:rPr lang="tr-TR" altLang="tr-TR" sz="3200" dirty="0" smtClean="0">
                <a:solidFill>
                  <a:srgbClr val="FF3300"/>
                </a:solidFill>
              </a:rPr>
              <a:t> </a:t>
            </a:r>
            <a:r>
              <a:rPr lang="tr-TR" altLang="tr-TR" sz="2800" b="1" dirty="0" smtClean="0">
                <a:solidFill>
                  <a:srgbClr val="FF3300"/>
                </a:solidFill>
              </a:rPr>
              <a:t>YÖNETİRKEN DİKKAT ETMEN</a:t>
            </a:r>
            <a:br>
              <a:rPr lang="tr-TR" altLang="tr-TR" sz="2800" b="1" dirty="0" smtClean="0">
                <a:solidFill>
                  <a:srgbClr val="FF3300"/>
                </a:solidFill>
              </a:rPr>
            </a:br>
            <a:r>
              <a:rPr lang="tr-TR" altLang="tr-TR" sz="2800" b="1" dirty="0" smtClean="0">
                <a:solidFill>
                  <a:srgbClr val="FF3300"/>
                </a:solidFill>
              </a:rPr>
              <a:t>GEREKENLER:</a:t>
            </a:r>
          </a:p>
        </p:txBody>
      </p:sp>
      <p:sp>
        <p:nvSpPr>
          <p:cNvPr id="26627" name="Rectangle 3"/>
          <p:cNvSpPr>
            <a:spLocks noGrp="1" noChangeArrowheads="1"/>
          </p:cNvSpPr>
          <p:nvPr>
            <p:ph type="body" sz="half" idx="1"/>
          </p:nvPr>
        </p:nvSpPr>
        <p:spPr>
          <a:xfrm>
            <a:off x="1095798" y="1955339"/>
            <a:ext cx="6818886" cy="1833701"/>
          </a:xfrm>
        </p:spPr>
        <p:txBody>
          <a:bodyPr>
            <a:normAutofit fontScale="92500"/>
          </a:bodyPr>
          <a:lstStyle/>
          <a:p>
            <a:pPr eaLnBrk="1" hangingPunct="1">
              <a:buFontTx/>
              <a:buNone/>
            </a:pPr>
            <a:r>
              <a:rPr lang="tr-TR" altLang="tr-TR" sz="2800" dirty="0" smtClean="0"/>
              <a:t>   </a:t>
            </a:r>
            <a:r>
              <a:rPr lang="tr-TR" altLang="tr-TR" dirty="0" smtClean="0">
                <a:solidFill>
                  <a:schemeClr val="tx1"/>
                </a:solidFill>
                <a:latin typeface="Calibri" pitchFamily="34" charset="0"/>
              </a:rPr>
              <a:t>1. Rahatsız olduğun şeyi söyle. hissettiklerini paylaş ama asla karşındakine </a:t>
            </a:r>
            <a:r>
              <a:rPr lang="tr-TR" altLang="tr-TR" dirty="0" smtClean="0">
                <a:solidFill>
                  <a:schemeClr val="accent3"/>
                </a:solidFill>
                <a:latin typeface="Calibri" pitchFamily="34" charset="0"/>
              </a:rPr>
              <a:t>söylenme</a:t>
            </a:r>
            <a:r>
              <a:rPr lang="tr-TR" altLang="tr-TR" dirty="0" smtClean="0">
                <a:solidFill>
                  <a:schemeClr val="tx1"/>
                </a:solidFill>
                <a:latin typeface="Calibri" pitchFamily="34" charset="0"/>
              </a:rPr>
              <a:t>….Annen ya da baban bunu yaptığında hoşuna gitmiyor değil mi?</a:t>
            </a:r>
            <a:r>
              <a:rPr lang="tr-TR" altLang="tr-TR" dirty="0" smtClean="0">
                <a:latin typeface="Calibri" pitchFamily="34" charset="0"/>
              </a:rPr>
              <a:t/>
            </a:r>
            <a:br>
              <a:rPr lang="tr-TR" altLang="tr-TR" dirty="0" smtClean="0">
                <a:latin typeface="Calibri" pitchFamily="34" charset="0"/>
              </a:rPr>
            </a:br>
            <a:r>
              <a:rPr lang="tr-TR" altLang="tr-TR" dirty="0" smtClean="0">
                <a:latin typeface="Calibri" pitchFamily="34" charset="0"/>
              </a:rPr>
              <a:t/>
            </a:r>
            <a:br>
              <a:rPr lang="tr-TR" altLang="tr-TR" dirty="0" smtClean="0">
                <a:latin typeface="Calibri" pitchFamily="34" charset="0"/>
              </a:rPr>
            </a:br>
            <a:endParaRPr lang="tr-TR" altLang="tr-TR" dirty="0" smtClean="0">
              <a:latin typeface="Calibri"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548"/>
          <a:stretch/>
        </p:blipFill>
        <p:spPr bwMode="auto">
          <a:xfrm>
            <a:off x="1" y="5229199"/>
            <a:ext cx="1978381" cy="1646263"/>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a:stretch/>
        </p:blipFill>
        <p:spPr bwMode="auto">
          <a:xfrm>
            <a:off x="6752057" y="5094238"/>
            <a:ext cx="2411760" cy="174752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403648" y="3717032"/>
            <a:ext cx="6696744" cy="1107996"/>
          </a:xfrm>
          <a:prstGeom prst="rect">
            <a:avLst/>
          </a:prstGeom>
          <a:noFill/>
        </p:spPr>
        <p:txBody>
          <a:bodyPr wrap="square" rtlCol="0">
            <a:spAutoFit/>
          </a:bodyPr>
          <a:lstStyle/>
          <a:p>
            <a:r>
              <a:rPr lang="tr-TR" altLang="tr-TR" sz="2200" dirty="0">
                <a:latin typeface="Calibri" pitchFamily="34" charset="0"/>
              </a:rPr>
              <a:t>2. Rahatsız olduğun şeyi söyle, ama asla karşındakine ve kendine </a:t>
            </a:r>
            <a:r>
              <a:rPr lang="tr-TR" altLang="tr-TR" sz="2200" dirty="0">
                <a:solidFill>
                  <a:srgbClr val="FF6600"/>
                </a:solidFill>
                <a:latin typeface="Calibri" pitchFamily="34" charset="0"/>
              </a:rPr>
              <a:t>zarar verme</a:t>
            </a:r>
            <a:r>
              <a:rPr lang="tr-TR" altLang="tr-TR" sz="2200" dirty="0">
                <a:latin typeface="Calibri" pitchFamily="34" charset="0"/>
              </a:rPr>
              <a:t>. Sakın vurma</a:t>
            </a:r>
            <a:r>
              <a:rPr lang="tr-TR" altLang="tr-TR" sz="2200" dirty="0" smtClean="0">
                <a:latin typeface="Calibri" pitchFamily="34" charset="0"/>
              </a:rPr>
              <a:t>, çünkü </a:t>
            </a:r>
            <a:r>
              <a:rPr lang="tr-TR" altLang="tr-TR" sz="2200" dirty="0">
                <a:latin typeface="Calibri" pitchFamily="34" charset="0"/>
              </a:rPr>
              <a:t>kimsenin kimseye zarar vermeye hakkı yoktur…… </a:t>
            </a:r>
          </a:p>
        </p:txBody>
      </p:sp>
    </p:spTree>
    <p:extLst>
      <p:ext uri="{BB962C8B-B14F-4D97-AF65-F5344CB8AC3E}">
        <p14:creationId xmlns:p14="http://schemas.microsoft.com/office/powerpoint/2010/main" val="9538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arn(inVertical)">
                                      <p:cBhvr>
                                        <p:cTn id="7" dur="500"/>
                                        <p:tgtEl>
                                          <p:spTgt spid="2662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6627">
                                            <p:txEl>
                                              <p:pRg st="0" end="0"/>
                                            </p:txEl>
                                          </p:spTgt>
                                        </p:tgtEl>
                                        <p:attrNameLst>
                                          <p:attrName>style.visibility</p:attrName>
                                        </p:attrNameLst>
                                      </p:cBhvr>
                                      <p:to>
                                        <p:strVal val="visible"/>
                                      </p:to>
                                    </p:set>
                                    <p:animEffect transition="in" filter="circle(in)">
                                      <p:cBhvr>
                                        <p:cTn id="11" dur="2000"/>
                                        <p:tgtEl>
                                          <p:spTgt spid="266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552" y="980728"/>
            <a:ext cx="8229600" cy="1096268"/>
          </a:xfrm>
        </p:spPr>
        <p:txBody>
          <a:bodyPr>
            <a:normAutofit/>
          </a:bodyPr>
          <a:lstStyle/>
          <a:p>
            <a:pPr algn="ctr"/>
            <a:r>
              <a:rPr lang="tr-TR" altLang="tr-TR" sz="2800" b="1" dirty="0">
                <a:solidFill>
                  <a:srgbClr val="FF3300"/>
                </a:solidFill>
              </a:rPr>
              <a:t>ÖFKENİ</a:t>
            </a:r>
            <a:r>
              <a:rPr lang="tr-TR" altLang="tr-TR" sz="2800" dirty="0">
                <a:solidFill>
                  <a:srgbClr val="FF3300"/>
                </a:solidFill>
              </a:rPr>
              <a:t> </a:t>
            </a:r>
            <a:r>
              <a:rPr lang="tr-TR" altLang="tr-TR" sz="2800" b="1" dirty="0">
                <a:solidFill>
                  <a:srgbClr val="FF3300"/>
                </a:solidFill>
              </a:rPr>
              <a:t>YÖNETİRKEN DİKKAT ETMEN  GEREKENLER:</a:t>
            </a:r>
            <a:endParaRPr lang="tr-TR" altLang="tr-TR" sz="2800" dirty="0" smtClean="0">
              <a:solidFill>
                <a:srgbClr val="FF3300"/>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548"/>
          <a:stretch/>
        </p:blipFill>
        <p:spPr bwMode="auto">
          <a:xfrm>
            <a:off x="0" y="4868863"/>
            <a:ext cx="2411413" cy="20066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a:stretch/>
        </p:blipFill>
        <p:spPr bwMode="auto">
          <a:xfrm>
            <a:off x="6732038" y="5085183"/>
            <a:ext cx="2411760" cy="174752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043608" y="3550350"/>
            <a:ext cx="7632848" cy="1723549"/>
          </a:xfrm>
          <a:prstGeom prst="rect">
            <a:avLst/>
          </a:prstGeom>
          <a:noFill/>
        </p:spPr>
        <p:txBody>
          <a:bodyPr wrap="square" rtlCol="0">
            <a:spAutoFit/>
          </a:bodyPr>
          <a:lstStyle/>
          <a:p>
            <a:r>
              <a:rPr lang="tr-TR" altLang="tr-TR" sz="2200" dirty="0">
                <a:latin typeface="Calibri" pitchFamily="34" charset="0"/>
              </a:rPr>
              <a:t>4. Kendi başına çözemediğin bazı sorunlar, üstünden zaman geçtiğinde daha karmaşık hale gelebilir. Çabaladın ve çözemedin, bu olabilir. Büyüklerinden sorunu çözebilmek için yardım </a:t>
            </a:r>
            <a:r>
              <a:rPr lang="tr-TR" altLang="tr-TR" sz="2200" dirty="0">
                <a:solidFill>
                  <a:schemeClr val="accent3"/>
                </a:solidFill>
                <a:latin typeface="Calibri" pitchFamily="34" charset="0"/>
              </a:rPr>
              <a:t>istemekten çekinme</a:t>
            </a:r>
            <a:r>
              <a:rPr lang="tr-TR" altLang="tr-TR" sz="2200" dirty="0" smtClean="0">
                <a:solidFill>
                  <a:schemeClr val="accent3"/>
                </a:solidFill>
                <a:latin typeface="Calibri" pitchFamily="34" charset="0"/>
              </a:rPr>
              <a:t>.</a:t>
            </a:r>
          </a:p>
          <a:p>
            <a:endParaRPr lang="tr-TR" dirty="0"/>
          </a:p>
        </p:txBody>
      </p:sp>
      <p:sp>
        <p:nvSpPr>
          <p:cNvPr id="3" name="Metin kutusu 2"/>
          <p:cNvSpPr txBox="1"/>
          <p:nvPr/>
        </p:nvSpPr>
        <p:spPr>
          <a:xfrm>
            <a:off x="1043608" y="2126466"/>
            <a:ext cx="7113535" cy="1107996"/>
          </a:xfrm>
          <a:prstGeom prst="rect">
            <a:avLst/>
          </a:prstGeom>
          <a:noFill/>
        </p:spPr>
        <p:txBody>
          <a:bodyPr wrap="square" rtlCol="0">
            <a:spAutoFit/>
          </a:bodyPr>
          <a:lstStyle/>
          <a:p>
            <a:r>
              <a:rPr lang="tr-TR" sz="2200" dirty="0" smtClean="0">
                <a:latin typeface="Calibri" panose="020F0502020204030204" pitchFamily="34" charset="0"/>
              </a:rPr>
              <a:t>3.Bazen sakinleşmek için biraz daha fazla zamana ihtiyacımız olabilir. Sakinleşmek ve düşünmek için daha çok zamana ihtiyacın varsa, dön ve </a:t>
            </a:r>
            <a:r>
              <a:rPr lang="tr-TR" sz="2200" dirty="0" smtClean="0">
                <a:solidFill>
                  <a:schemeClr val="accent3"/>
                </a:solidFill>
                <a:latin typeface="Calibri" panose="020F0502020204030204" pitchFamily="34" charset="0"/>
              </a:rPr>
              <a:t>oradan uzaklaş</a:t>
            </a:r>
            <a:r>
              <a:rPr lang="tr-TR" sz="2200" dirty="0" smtClean="0">
                <a:latin typeface="Calibri" panose="020F0502020204030204" pitchFamily="34" charset="0"/>
              </a:rPr>
              <a:t>….*Bu kaçmak değildir.</a:t>
            </a:r>
            <a:endParaRPr lang="tr-TR" sz="2200" dirty="0">
              <a:latin typeface="Calibri" panose="020F0502020204030204" pitchFamily="34" charset="0"/>
            </a:endParaRPr>
          </a:p>
        </p:txBody>
      </p:sp>
    </p:spTree>
    <p:extLst>
      <p:ext uri="{BB962C8B-B14F-4D97-AF65-F5344CB8AC3E}">
        <p14:creationId xmlns:p14="http://schemas.microsoft.com/office/powerpoint/2010/main" val="289827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inVertical)">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764704"/>
            <a:ext cx="4608512" cy="792088"/>
          </a:xfrm>
        </p:spPr>
        <p:txBody>
          <a:bodyPr>
            <a:noAutofit/>
          </a:bodyPr>
          <a:lstStyle/>
          <a:p>
            <a:r>
              <a:rPr lang="tr-TR" sz="3200" b="1" dirty="0">
                <a:solidFill>
                  <a:srgbClr val="FF0000"/>
                </a:solidFill>
              </a:rPr>
              <a:t> </a:t>
            </a:r>
            <a:r>
              <a:rPr lang="tr-TR" sz="3200" b="1" dirty="0" smtClean="0">
                <a:solidFill>
                  <a:srgbClr val="FF0000"/>
                </a:solidFill>
              </a:rPr>
              <a:t>    ÖFKE GÜNLÜĞÜ</a:t>
            </a:r>
            <a:r>
              <a:rPr lang="tr-TR" sz="3200" dirty="0" smtClean="0">
                <a:solidFill>
                  <a:srgbClr val="FF0000"/>
                </a:solidFill>
              </a:rPr>
              <a:t/>
            </a:r>
            <a:br>
              <a:rPr lang="tr-TR" sz="3200" dirty="0" smtClean="0">
                <a:solidFill>
                  <a:srgbClr val="FF0000"/>
                </a:solidFill>
              </a:rPr>
            </a:br>
            <a:endParaRPr lang="tr-TR" sz="3200" dirty="0">
              <a:solidFill>
                <a:srgbClr val="FF0000"/>
              </a:solidFill>
            </a:endParaRPr>
          </a:p>
        </p:txBody>
      </p:sp>
      <p:sp>
        <p:nvSpPr>
          <p:cNvPr id="3" name="İçerik Yer Tutucusu 2"/>
          <p:cNvSpPr>
            <a:spLocks noGrp="1"/>
          </p:cNvSpPr>
          <p:nvPr>
            <p:ph sz="quarter" idx="13"/>
          </p:nvPr>
        </p:nvSpPr>
        <p:spPr>
          <a:xfrm>
            <a:off x="611560" y="1412776"/>
            <a:ext cx="4038600" cy="1872208"/>
          </a:xfrm>
        </p:spPr>
        <p:txBody>
          <a:bodyPr>
            <a:normAutofit/>
          </a:bodyPr>
          <a:lstStyle/>
          <a:p>
            <a:pPr algn="just"/>
            <a:r>
              <a:rPr lang="tr-TR" sz="1600" dirty="0" smtClean="0"/>
              <a:t>Öfke </a:t>
            </a:r>
            <a:r>
              <a:rPr lang="tr-TR" sz="1600" dirty="0"/>
              <a:t>günlüğü tutmak, kişinin ne zaman öfkelendiğini, duygularını ve davranışlarını, düşüncelerini ve gösterdiği tepkileri anlamasına yardımcı olur. </a:t>
            </a:r>
          </a:p>
        </p:txBody>
      </p:sp>
      <p:sp>
        <p:nvSpPr>
          <p:cNvPr id="4" name="İçerik Yer Tutucusu 3"/>
          <p:cNvSpPr>
            <a:spLocks noGrp="1"/>
          </p:cNvSpPr>
          <p:nvPr>
            <p:ph sz="quarter" idx="14"/>
          </p:nvPr>
        </p:nvSpPr>
        <p:spPr>
          <a:xfrm>
            <a:off x="4716016" y="1196752"/>
            <a:ext cx="3970784" cy="4929411"/>
          </a:xfrm>
        </p:spPr>
        <p:txBody>
          <a:bodyPr>
            <a:normAutofit fontScale="70000" lnSpcReduction="20000"/>
          </a:bodyPr>
          <a:lstStyle/>
          <a:p>
            <a:pPr algn="just"/>
            <a:r>
              <a:rPr lang="tr-TR" b="1" dirty="0" smtClean="0">
                <a:solidFill>
                  <a:srgbClr val="FF0000"/>
                </a:solidFill>
              </a:rPr>
              <a:t>NEREDE? </a:t>
            </a:r>
            <a:r>
              <a:rPr lang="tr-TR" dirty="0" smtClean="0"/>
              <a:t>(</a:t>
            </a:r>
            <a:r>
              <a:rPr lang="tr-TR" dirty="0" err="1" smtClean="0"/>
              <a:t>ör.Evde</a:t>
            </a:r>
            <a:r>
              <a:rPr lang="tr-TR" dirty="0" smtClean="0"/>
              <a:t>, sınıfta, koridorda)</a:t>
            </a:r>
          </a:p>
          <a:p>
            <a:pPr algn="just"/>
            <a:r>
              <a:rPr lang="tr-TR" b="1" dirty="0" smtClean="0">
                <a:solidFill>
                  <a:srgbClr val="FF0000"/>
                </a:solidFill>
              </a:rPr>
              <a:t>NE OLDU? </a:t>
            </a:r>
            <a:r>
              <a:rPr lang="tr-TR" dirty="0" smtClean="0"/>
              <a:t>(ör. Kardeşine vurdu, odasını toplamadı, eve geç geldi, okuldan kaçtı, eşyasını kaybetti, arkadaşıyla kavga etti vb. vb.)</a:t>
            </a:r>
          </a:p>
          <a:p>
            <a:pPr algn="just"/>
            <a:r>
              <a:rPr lang="tr-TR" b="1" dirty="0" smtClean="0">
                <a:solidFill>
                  <a:srgbClr val="FF0000"/>
                </a:solidFill>
              </a:rPr>
              <a:t>BEN NE YAPTIM? </a:t>
            </a:r>
            <a:r>
              <a:rPr lang="tr-TR" dirty="0" smtClean="0"/>
              <a:t>(ör. Bağırdım, üstüne yürüdüm, ittim, oradan uzaklaştım, babasına şikayet ettim, küstüm ve bir süre onunla konuşmadım, neden yaptığını sordum)</a:t>
            </a:r>
          </a:p>
          <a:p>
            <a:pPr algn="just"/>
            <a:r>
              <a:rPr lang="tr-TR" b="1" dirty="0" smtClean="0">
                <a:solidFill>
                  <a:srgbClr val="FF0000"/>
                </a:solidFill>
              </a:rPr>
              <a:t>NE KADAR ÖFKELENDİM? </a:t>
            </a:r>
            <a:r>
              <a:rPr lang="tr-TR" dirty="0" smtClean="0"/>
              <a:t>(Az, öfkeden deliye döndüm)</a:t>
            </a:r>
          </a:p>
          <a:p>
            <a:pPr algn="just"/>
            <a:r>
              <a:rPr lang="tr-TR" b="1" dirty="0" smtClean="0">
                <a:solidFill>
                  <a:srgbClr val="FF0000"/>
                </a:solidFill>
              </a:rPr>
              <a:t>ÖFKEMİ KONTROLDE NASILDIM? </a:t>
            </a:r>
            <a:r>
              <a:rPr lang="tr-TR" dirty="0" smtClean="0"/>
              <a:t>(Çok iyi, iyi, iyi değil)</a:t>
            </a:r>
            <a:br>
              <a:rPr lang="tr-TR" dirty="0" smtClean="0"/>
            </a:br>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780928"/>
            <a:ext cx="228368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1548"/>
          <a:stretch/>
        </p:blipFill>
        <p:spPr bwMode="auto">
          <a:xfrm>
            <a:off x="0" y="4843873"/>
            <a:ext cx="2123728"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008"/>
          <a:stretch/>
        </p:blipFill>
        <p:spPr bwMode="auto">
          <a:xfrm>
            <a:off x="6732038" y="5085183"/>
            <a:ext cx="2411760" cy="174752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598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07504" y="116632"/>
            <a:ext cx="8928992" cy="662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solidFill>
                <a:prstClr val="black"/>
              </a:solidFill>
            </a:endParaRPr>
          </a:p>
        </p:txBody>
      </p:sp>
      <p:sp>
        <p:nvSpPr>
          <p:cNvPr id="4" name="Dikdörtgen 3"/>
          <p:cNvSpPr/>
          <p:nvPr/>
        </p:nvSpPr>
        <p:spPr>
          <a:xfrm>
            <a:off x="179512" y="188640"/>
            <a:ext cx="8784976" cy="64807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solidFill>
                <a:prstClr val="black"/>
              </a:solidFill>
            </a:endParaRPr>
          </a:p>
        </p:txBody>
      </p:sp>
      <p:sp>
        <p:nvSpPr>
          <p:cNvPr id="5" name="Dikdörtgen 4"/>
          <p:cNvSpPr/>
          <p:nvPr/>
        </p:nvSpPr>
        <p:spPr>
          <a:xfrm>
            <a:off x="251520" y="260648"/>
            <a:ext cx="8640960" cy="63367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solidFill>
                <a:prstClr val="black"/>
              </a:solidFill>
            </a:endParaRPr>
          </a:p>
        </p:txBody>
      </p:sp>
      <p:pic>
        <p:nvPicPr>
          <p:cNvPr id="14338"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r="51548"/>
          <a:stretch/>
        </p:blipFill>
        <p:spPr bwMode="auto">
          <a:xfrm>
            <a:off x="0" y="4868863"/>
            <a:ext cx="2411413" cy="20066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a:stretch/>
        </p:blipFill>
        <p:spPr bwMode="auto">
          <a:xfrm>
            <a:off x="6732240" y="4869161"/>
            <a:ext cx="2411760" cy="198884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Yer Tutucusu 2"/>
          <p:cNvSpPr>
            <a:spLocks noGrp="1"/>
          </p:cNvSpPr>
          <p:nvPr>
            <p:ph type="body" idx="1"/>
          </p:nvPr>
        </p:nvSpPr>
        <p:spPr>
          <a:xfrm>
            <a:off x="467544" y="692696"/>
            <a:ext cx="7772400" cy="1500187"/>
          </a:xfrm>
        </p:spPr>
        <p:txBody>
          <a:bodyPr>
            <a:normAutofit/>
          </a:bodyPr>
          <a:lstStyle/>
          <a:p>
            <a:pPr algn="just"/>
            <a:r>
              <a:rPr lang="tr-TR" sz="2800" dirty="0" smtClean="0">
                <a:solidFill>
                  <a:srgbClr val="00B0F0"/>
                </a:solidFill>
                <a:latin typeface="Maiandra GD" panose="020E0502030308020204" pitchFamily="34" charset="0"/>
                <a:cs typeface="Andalus" pitchFamily="18" charset="-78"/>
              </a:rPr>
              <a:t>	Enerjinizi, </a:t>
            </a:r>
            <a:r>
              <a:rPr lang="tr-TR" sz="2800" dirty="0">
                <a:solidFill>
                  <a:srgbClr val="00B0F0"/>
                </a:solidFill>
                <a:latin typeface="Maiandra GD" panose="020E0502030308020204" pitchFamily="34" charset="0"/>
                <a:cs typeface="Andalus" pitchFamily="18" charset="-78"/>
              </a:rPr>
              <a:t>spora ve yararlı eğlencelere </a:t>
            </a:r>
            <a:r>
              <a:rPr lang="tr-TR" sz="2800" dirty="0" smtClean="0">
                <a:solidFill>
                  <a:srgbClr val="00B0F0"/>
                </a:solidFill>
                <a:latin typeface="Maiandra GD" panose="020E0502030308020204" pitchFamily="34" charset="0"/>
                <a:cs typeface="Andalus" pitchFamily="18" charset="-78"/>
              </a:rPr>
              <a:t>  </a:t>
            </a:r>
          </a:p>
          <a:p>
            <a:pPr algn="just"/>
            <a:r>
              <a:rPr lang="tr-TR" sz="2800" dirty="0">
                <a:solidFill>
                  <a:srgbClr val="00B0F0"/>
                </a:solidFill>
                <a:latin typeface="Maiandra GD" panose="020E0502030308020204" pitchFamily="34" charset="0"/>
                <a:cs typeface="Andalus" pitchFamily="18" charset="-78"/>
              </a:rPr>
              <a:t> </a:t>
            </a:r>
            <a:r>
              <a:rPr lang="tr-TR" sz="2800" dirty="0" smtClean="0">
                <a:solidFill>
                  <a:srgbClr val="00B0F0"/>
                </a:solidFill>
                <a:latin typeface="Maiandra GD" panose="020E0502030308020204" pitchFamily="34" charset="0"/>
                <a:cs typeface="Andalus" pitchFamily="18" charset="-78"/>
              </a:rPr>
              <a:t>           zaman ayırarak boşaltabilirsiniz.</a:t>
            </a:r>
            <a:endParaRPr lang="tr-TR" sz="2800" dirty="0">
              <a:solidFill>
                <a:srgbClr val="00B0F0"/>
              </a:solidFill>
              <a:latin typeface="Maiandra GD" panose="020E0502030308020204" pitchFamily="34" charset="0"/>
              <a:cs typeface="Andalus" pitchFamily="18" charset="-78"/>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988840"/>
            <a:ext cx="4320480"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01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07504" y="116632"/>
            <a:ext cx="8928992" cy="662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solidFill>
                <a:prstClr val="black"/>
              </a:solidFill>
            </a:endParaRPr>
          </a:p>
        </p:txBody>
      </p:sp>
      <p:sp>
        <p:nvSpPr>
          <p:cNvPr id="4" name="Dikdörtgen 3"/>
          <p:cNvSpPr/>
          <p:nvPr/>
        </p:nvSpPr>
        <p:spPr>
          <a:xfrm>
            <a:off x="179512" y="188640"/>
            <a:ext cx="8784976" cy="64807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solidFill>
                <a:prstClr val="black"/>
              </a:solidFill>
            </a:endParaRPr>
          </a:p>
        </p:txBody>
      </p:sp>
      <p:sp>
        <p:nvSpPr>
          <p:cNvPr id="5" name="Dikdörtgen 4"/>
          <p:cNvSpPr/>
          <p:nvPr/>
        </p:nvSpPr>
        <p:spPr>
          <a:xfrm>
            <a:off x="251520" y="260648"/>
            <a:ext cx="8640960" cy="63367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solidFill>
                <a:prstClr val="black"/>
              </a:solidFill>
            </a:endParaRPr>
          </a:p>
        </p:txBody>
      </p:sp>
      <p:sp>
        <p:nvSpPr>
          <p:cNvPr id="2" name="Başlık 1"/>
          <p:cNvSpPr>
            <a:spLocks noGrp="1"/>
          </p:cNvSpPr>
          <p:nvPr>
            <p:ph type="title"/>
          </p:nvPr>
        </p:nvSpPr>
        <p:spPr>
          <a:xfrm>
            <a:off x="971600" y="260648"/>
            <a:ext cx="7200800" cy="720080"/>
          </a:xfrm>
        </p:spPr>
        <p:txBody>
          <a:bodyPr/>
          <a:lstStyle/>
          <a:p>
            <a:pPr algn="ctr"/>
            <a:r>
              <a:rPr lang="tr-TR" dirty="0" smtClean="0">
                <a:solidFill>
                  <a:srgbClr val="FF0000"/>
                </a:solidFill>
                <a:latin typeface="Maiandra GD" panose="020E0502030308020204" pitchFamily="34" charset="0"/>
              </a:rPr>
              <a:t>OLAY ...</a:t>
            </a:r>
            <a:endParaRPr lang="tr-TR" dirty="0">
              <a:solidFill>
                <a:srgbClr val="FF0000"/>
              </a:solidFill>
              <a:latin typeface="Maiandra GD" panose="020E0502030308020204" pitchFamily="34" charset="0"/>
            </a:endParaRPr>
          </a:p>
        </p:txBody>
      </p:sp>
      <p:sp>
        <p:nvSpPr>
          <p:cNvPr id="9" name="Metin Yer Tutucusu 8"/>
          <p:cNvSpPr>
            <a:spLocks noGrp="1"/>
          </p:cNvSpPr>
          <p:nvPr>
            <p:ph type="body" idx="1"/>
          </p:nvPr>
        </p:nvSpPr>
        <p:spPr>
          <a:xfrm>
            <a:off x="971600" y="1268760"/>
            <a:ext cx="7200800" cy="4320480"/>
          </a:xfrm>
        </p:spPr>
        <p:txBody>
          <a:bodyPr anchor="t">
            <a:normAutofit/>
          </a:bodyPr>
          <a:lstStyle/>
          <a:p>
            <a:r>
              <a:rPr lang="tr-TR" b="1" dirty="0">
                <a:solidFill>
                  <a:srgbClr val="00B0F0"/>
                </a:solidFill>
                <a:latin typeface="Maiandra GD" panose="020E0502030308020204" pitchFamily="34" charset="0"/>
              </a:rPr>
              <a:t>Durum: </a:t>
            </a:r>
            <a:r>
              <a:rPr lang="tr-TR" altLang="tr-TR" dirty="0"/>
              <a:t>Esra, evde ders çalışmıştı fakat derste öğretmenin sorduğu soruyu bilemedi. İstediği notu alamayacağını düşündü. Eve gitti kardeşi onunla oyun oynamak için onu beklemekteydi. Kardeşini sert bir ses tonuyla tersledi ve onu ittirdi</a:t>
            </a:r>
            <a:r>
              <a:rPr lang="tr-TR" altLang="tr-TR" dirty="0" smtClean="0"/>
              <a:t>.</a:t>
            </a:r>
            <a:endParaRPr lang="tr-TR" b="1" dirty="0" smtClean="0">
              <a:solidFill>
                <a:srgbClr val="00B0F0"/>
              </a:solidFill>
              <a:latin typeface="Maiandra GD" panose="020E0502030308020204" pitchFamily="34" charset="0"/>
            </a:endParaRPr>
          </a:p>
          <a:p>
            <a:pPr algn="just"/>
            <a:r>
              <a:rPr lang="tr-TR" b="1" dirty="0" smtClean="0">
                <a:solidFill>
                  <a:schemeClr val="tx1"/>
                </a:solidFill>
                <a:latin typeface="Maiandra GD" panose="020E0502030308020204" pitchFamily="34" charset="0"/>
              </a:rPr>
              <a:t>	</a:t>
            </a:r>
            <a:endParaRPr lang="tr-TR" b="1" dirty="0">
              <a:solidFill>
                <a:srgbClr val="00B0F0"/>
              </a:solidFill>
              <a:latin typeface="Maiandra GD" panose="020E0502030308020204" pitchFamily="34" charset="0"/>
            </a:endParaRPr>
          </a:p>
          <a:p>
            <a:r>
              <a:rPr lang="tr-TR" b="1" dirty="0">
                <a:solidFill>
                  <a:srgbClr val="00B0F0"/>
                </a:solidFill>
                <a:latin typeface="Maiandra GD" panose="020E0502030308020204" pitchFamily="34" charset="0"/>
              </a:rPr>
              <a:t>Bu durumda </a:t>
            </a:r>
            <a:r>
              <a:rPr lang="tr-TR" b="1" dirty="0" smtClean="0">
                <a:solidFill>
                  <a:srgbClr val="00B0F0"/>
                </a:solidFill>
                <a:latin typeface="Maiandra GD" panose="020E0502030308020204" pitchFamily="34" charset="0"/>
              </a:rPr>
              <a:t>Esra, </a:t>
            </a:r>
            <a:r>
              <a:rPr lang="tr-TR" b="1" dirty="0">
                <a:solidFill>
                  <a:srgbClr val="00B0F0"/>
                </a:solidFill>
                <a:latin typeface="Maiandra GD" panose="020E0502030308020204" pitchFamily="34" charset="0"/>
              </a:rPr>
              <a:t>ne </a:t>
            </a:r>
            <a:r>
              <a:rPr lang="tr-TR" b="1" dirty="0" smtClean="0">
                <a:solidFill>
                  <a:srgbClr val="00B0F0"/>
                </a:solidFill>
                <a:latin typeface="Maiandra GD" panose="020E0502030308020204" pitchFamily="34" charset="0"/>
              </a:rPr>
              <a:t>hissetmiştir? </a:t>
            </a:r>
          </a:p>
          <a:p>
            <a:endParaRPr lang="tr-TR" b="1" dirty="0">
              <a:solidFill>
                <a:srgbClr val="00B0F0"/>
              </a:solidFill>
              <a:latin typeface="Maiandra GD" panose="020E0502030308020204" pitchFamily="34" charset="0"/>
            </a:endParaRPr>
          </a:p>
          <a:p>
            <a:r>
              <a:rPr lang="tr-TR" b="1" dirty="0" smtClean="0">
                <a:solidFill>
                  <a:srgbClr val="00B0F0"/>
                </a:solidFill>
                <a:latin typeface="Maiandra GD" panose="020E0502030308020204" pitchFamily="34" charset="0"/>
              </a:rPr>
              <a:t>Esra nasıl davranmalıydı? </a:t>
            </a:r>
          </a:p>
          <a:p>
            <a:endParaRPr lang="tr-TR" b="1" dirty="0">
              <a:solidFill>
                <a:srgbClr val="00B0F0"/>
              </a:solidFill>
              <a:latin typeface="Maiandra GD" panose="020E0502030308020204" pitchFamily="34" charset="0"/>
            </a:endParaRPr>
          </a:p>
          <a:p>
            <a:r>
              <a:rPr lang="tr-TR" b="1" dirty="0">
                <a:solidFill>
                  <a:srgbClr val="00B0F0"/>
                </a:solidFill>
                <a:latin typeface="Maiandra GD" panose="020E0502030308020204" pitchFamily="34" charset="0"/>
              </a:rPr>
              <a:t>Bu durum nasıl çözümlenebilir? </a:t>
            </a:r>
          </a:p>
          <a:p>
            <a:endParaRPr lang="tr-TR" b="1" dirty="0">
              <a:solidFill>
                <a:srgbClr val="00B0F0"/>
              </a:solidFill>
              <a:latin typeface="Maiandra GD" panose="020E0502030308020204" pitchFamily="34" charset="0"/>
            </a:endParaRPr>
          </a:p>
        </p:txBody>
      </p:sp>
      <p:pic>
        <p:nvPicPr>
          <p:cNvPr id="14338"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r="51548"/>
          <a:stretch/>
        </p:blipFill>
        <p:spPr bwMode="auto">
          <a:xfrm>
            <a:off x="0" y="4868863"/>
            <a:ext cx="2411413" cy="20066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a:stretch/>
        </p:blipFill>
        <p:spPr bwMode="auto">
          <a:xfrm>
            <a:off x="6732240" y="4869161"/>
            <a:ext cx="2411760" cy="198884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31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down)">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down)">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wipe(down)">
                                      <p:cBhvr>
                                        <p:cTn id="21" dur="500"/>
                                        <p:tgtEl>
                                          <p:spTgt spid="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wipe(down)">
                                      <p:cBhvr>
                                        <p:cTn id="26"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ayt Numarası Yer Tutucusu 13"/>
          <p:cNvSpPr>
            <a:spLocks noGrp="1"/>
          </p:cNvSpPr>
          <p:nvPr>
            <p:ph type="sldNum" sz="quarter" idx="12"/>
          </p:nvPr>
        </p:nvSpPr>
        <p:spPr/>
        <p:txBody>
          <a:bodyPr/>
          <a:lstStyle/>
          <a:p>
            <a:fld id="{CF99805A-9C45-4B4B-B673-3D2D14F62D04}" type="slidenum">
              <a:rPr lang="tr-TR" altLang="tr-TR"/>
              <a:pPr/>
              <a:t>26</a:t>
            </a:fld>
            <a:endParaRPr lang="tr-TR" altLang="tr-TR"/>
          </a:p>
        </p:txBody>
      </p:sp>
      <p:sp>
        <p:nvSpPr>
          <p:cNvPr id="22530" name="Rectangle 2"/>
          <p:cNvSpPr>
            <a:spLocks noGrp="1" noChangeArrowheads="1"/>
          </p:cNvSpPr>
          <p:nvPr>
            <p:ph type="title"/>
          </p:nvPr>
        </p:nvSpPr>
        <p:spPr>
          <a:xfrm>
            <a:off x="468313" y="188913"/>
            <a:ext cx="8229600" cy="1103312"/>
          </a:xfrm>
        </p:spPr>
        <p:txBody>
          <a:bodyPr/>
          <a:lstStyle/>
          <a:p>
            <a:pPr algn="l"/>
            <a:r>
              <a:rPr lang="tr-TR" altLang="tr-TR" sz="4800" b="1" dirty="0">
                <a:solidFill>
                  <a:srgbClr val="FF0000"/>
                </a:solidFill>
                <a:latin typeface="Agency FB" pitchFamily="34" charset="0"/>
              </a:rPr>
              <a:t>Bir de olayın şu boyutu var…</a:t>
            </a:r>
          </a:p>
        </p:txBody>
      </p:sp>
      <p:sp>
        <p:nvSpPr>
          <p:cNvPr id="22531" name="Rectangle 3"/>
          <p:cNvSpPr>
            <a:spLocks noGrp="1" noChangeArrowheads="1"/>
          </p:cNvSpPr>
          <p:nvPr>
            <p:ph type="body" idx="1"/>
          </p:nvPr>
        </p:nvSpPr>
        <p:spPr>
          <a:xfrm>
            <a:off x="468313" y="5949950"/>
            <a:ext cx="8362950" cy="647700"/>
          </a:xfrm>
        </p:spPr>
        <p:txBody>
          <a:bodyPr>
            <a:normAutofit fontScale="92500" lnSpcReduction="20000"/>
          </a:bodyPr>
          <a:lstStyle/>
          <a:p>
            <a:pPr algn="ctr">
              <a:buFont typeface="Wingdings" pitchFamily="2" charset="2"/>
              <a:buNone/>
            </a:pPr>
            <a:r>
              <a:rPr lang="tr-TR" altLang="tr-TR" sz="4400" b="1">
                <a:latin typeface="Agency FB" pitchFamily="34" charset="0"/>
              </a:rPr>
              <a:t>Sizce bu insanların hangisi sempatik?</a:t>
            </a:r>
          </a:p>
        </p:txBody>
      </p:sp>
      <p:pic>
        <p:nvPicPr>
          <p:cNvPr id="22532" name="Picture 4" descr="vie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1331913"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255437938_f7cd6975d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268413"/>
            <a:ext cx="1577975" cy="2103437"/>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descr="mad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412875"/>
            <a:ext cx="2705100" cy="4064000"/>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cell%20phone%20anger%2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1412875"/>
            <a:ext cx="1376363" cy="1728788"/>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adsı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18097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2539" name="Picture 11" descr="ang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8225" y="692150"/>
            <a:ext cx="17557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2540" name="Picture 12" descr="angry26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8888" y="4797425"/>
            <a:ext cx="1728787" cy="1155700"/>
          </a:xfrm>
          <a:prstGeom prst="rect">
            <a:avLst/>
          </a:prstGeom>
          <a:noFill/>
          <a:extLst>
            <a:ext uri="{909E8E84-426E-40DD-AFC4-6F175D3DCCD1}">
              <a14:hiddenFill xmlns:a14="http://schemas.microsoft.com/office/drawing/2010/main">
                <a:solidFill>
                  <a:srgbClr val="FFFFFF"/>
                </a:solidFill>
              </a14:hiddenFill>
            </a:ext>
          </a:extLst>
        </p:spPr>
      </p:pic>
      <p:pic>
        <p:nvPicPr>
          <p:cNvPr id="22543" name="Picture 15" descr="anger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2363" y="3429000"/>
            <a:ext cx="1671637" cy="2505075"/>
          </a:xfrm>
          <a:prstGeom prst="rect">
            <a:avLst/>
          </a:prstGeom>
          <a:noFill/>
          <a:extLst>
            <a:ext uri="{909E8E84-426E-40DD-AFC4-6F175D3DCCD1}">
              <a14:hiddenFill xmlns:a14="http://schemas.microsoft.com/office/drawing/2010/main">
                <a:solidFill>
                  <a:srgbClr val="FFFFFF"/>
                </a:solidFill>
              </a14:hiddenFill>
            </a:ext>
          </a:extLst>
        </p:spPr>
      </p:pic>
      <p:pic>
        <p:nvPicPr>
          <p:cNvPr id="22544" name="Picture 16" descr="angry%20m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1863" y="3500438"/>
            <a:ext cx="142875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042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p:cNvSpPr>
            <a:spLocks noGrp="1"/>
          </p:cNvSpPr>
          <p:nvPr>
            <p:ph type="sldNum" sz="quarter" idx="12"/>
          </p:nvPr>
        </p:nvSpPr>
        <p:spPr/>
        <p:txBody>
          <a:bodyPr/>
          <a:lstStyle/>
          <a:p>
            <a:fld id="{5DC47AD6-DDF3-4619-BEE1-8BE777425BEB}" type="slidenum">
              <a:rPr lang="tr-TR" altLang="tr-TR"/>
              <a:pPr/>
              <a:t>27</a:t>
            </a:fld>
            <a:endParaRPr lang="tr-TR" altLang="tr-TR"/>
          </a:p>
        </p:txBody>
      </p:sp>
      <p:sp>
        <p:nvSpPr>
          <p:cNvPr id="25602" name="Rectangle 2"/>
          <p:cNvSpPr>
            <a:spLocks noGrp="1" noChangeArrowheads="1"/>
          </p:cNvSpPr>
          <p:nvPr>
            <p:ph type="title"/>
          </p:nvPr>
        </p:nvSpPr>
        <p:spPr>
          <a:xfrm>
            <a:off x="323850" y="0"/>
            <a:ext cx="8229600" cy="1192213"/>
          </a:xfrm>
        </p:spPr>
        <p:txBody>
          <a:bodyPr/>
          <a:lstStyle/>
          <a:p>
            <a:r>
              <a:rPr lang="tr-TR" altLang="tr-TR" sz="7200" b="1" dirty="0">
                <a:solidFill>
                  <a:srgbClr val="FF0000"/>
                </a:solidFill>
                <a:latin typeface="Agency FB" pitchFamily="34" charset="0"/>
              </a:rPr>
              <a:t>Ya peki</a:t>
            </a:r>
          </a:p>
        </p:txBody>
      </p:sp>
      <p:sp>
        <p:nvSpPr>
          <p:cNvPr id="25603" name="Rectangle 3"/>
          <p:cNvSpPr>
            <a:spLocks noGrp="1" noChangeArrowheads="1"/>
          </p:cNvSpPr>
          <p:nvPr>
            <p:ph type="body" idx="1"/>
          </p:nvPr>
        </p:nvSpPr>
        <p:spPr>
          <a:xfrm>
            <a:off x="468313" y="5589588"/>
            <a:ext cx="8229600" cy="896937"/>
          </a:xfrm>
        </p:spPr>
        <p:txBody>
          <a:bodyPr/>
          <a:lstStyle/>
          <a:p>
            <a:pPr>
              <a:buFont typeface="Wingdings" pitchFamily="2" charset="2"/>
              <a:buNone/>
            </a:pPr>
            <a:r>
              <a:rPr lang="tr-TR" altLang="tr-TR" sz="4400" b="1">
                <a:latin typeface="Agency FB" pitchFamily="34" charset="0"/>
              </a:rPr>
              <a:t>Bu hayvanların hangisi sevimli?</a:t>
            </a:r>
          </a:p>
        </p:txBody>
      </p:sp>
      <p:pic>
        <p:nvPicPr>
          <p:cNvPr id="25604" name="Picture 4" descr="angry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3505200" cy="2811462"/>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angrym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125538"/>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Angry%20GOL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375" y="3644900"/>
            <a:ext cx="2808288" cy="2106613"/>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angry-ca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260350"/>
            <a:ext cx="1852613" cy="2582863"/>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TORObull_2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3716338"/>
            <a:ext cx="2339975" cy="1997075"/>
          </a:xfrm>
          <a:prstGeom prst="rect">
            <a:avLst/>
          </a:prstGeom>
          <a:noFill/>
          <a:extLst>
            <a:ext uri="{909E8E84-426E-40DD-AFC4-6F175D3DCCD1}">
              <a14:hiddenFill xmlns:a14="http://schemas.microsoft.com/office/drawing/2010/main">
                <a:solidFill>
                  <a:srgbClr val="FFFFFF"/>
                </a:solidFill>
              </a14:hiddenFill>
            </a:ext>
          </a:extLst>
        </p:spPr>
      </p:pic>
      <p:pic>
        <p:nvPicPr>
          <p:cNvPr id="25610" name="Picture 10" descr="angry-monk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4005263"/>
            <a:ext cx="28575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998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764704"/>
            <a:ext cx="8352928" cy="1333952"/>
          </a:xfrm>
        </p:spPr>
        <p:txBody>
          <a:bodyPr>
            <a:normAutofit/>
          </a:bodyPr>
          <a:lstStyle/>
          <a:p>
            <a:r>
              <a:rPr lang="tr-TR" dirty="0" smtClean="0"/>
              <a:t>             DİNLEDİĞİNİZ İÇİN </a:t>
            </a:r>
            <a:br>
              <a:rPr lang="tr-TR" dirty="0" smtClean="0"/>
            </a:br>
            <a:r>
              <a:rPr lang="tr-TR" dirty="0"/>
              <a:t> </a:t>
            </a:r>
            <a:r>
              <a:rPr lang="tr-TR" dirty="0" smtClean="0"/>
              <a:t>                 TEŞEKKÜRLER</a:t>
            </a:r>
            <a:endParaRPr lang="tr-T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2204864"/>
            <a:ext cx="5262562"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008"/>
          <a:stretch/>
        </p:blipFill>
        <p:spPr bwMode="auto">
          <a:xfrm>
            <a:off x="6906878" y="5013175"/>
            <a:ext cx="2237121" cy="1844825"/>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548"/>
          <a:stretch/>
        </p:blipFill>
        <p:spPr bwMode="auto">
          <a:xfrm>
            <a:off x="0" y="4868863"/>
            <a:ext cx="2411413" cy="20066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server\PAYLASIM\REHBERLİK\AYŞE\alanya ra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203" y="116632"/>
            <a:ext cx="1883668" cy="188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60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07504" y="116632"/>
            <a:ext cx="8928992" cy="662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solidFill>
                <a:prstClr val="black"/>
              </a:solidFill>
            </a:endParaRPr>
          </a:p>
        </p:txBody>
      </p:sp>
      <p:sp>
        <p:nvSpPr>
          <p:cNvPr id="4" name="Dikdörtgen 3"/>
          <p:cNvSpPr/>
          <p:nvPr/>
        </p:nvSpPr>
        <p:spPr>
          <a:xfrm>
            <a:off x="179512" y="188640"/>
            <a:ext cx="8784976" cy="64807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solidFill>
                <a:prstClr val="black"/>
              </a:solidFill>
            </a:endParaRPr>
          </a:p>
        </p:txBody>
      </p:sp>
      <p:sp>
        <p:nvSpPr>
          <p:cNvPr id="5" name="Dikdörtgen 4"/>
          <p:cNvSpPr/>
          <p:nvPr/>
        </p:nvSpPr>
        <p:spPr>
          <a:xfrm>
            <a:off x="251520" y="260648"/>
            <a:ext cx="8640960" cy="63367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solidFill>
                <a:prstClr val="black"/>
              </a:solidFill>
            </a:endParaRPr>
          </a:p>
        </p:txBody>
      </p:sp>
      <p:pic>
        <p:nvPicPr>
          <p:cNvPr id="14338"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r="51548"/>
          <a:stretch/>
        </p:blipFill>
        <p:spPr bwMode="auto">
          <a:xfrm>
            <a:off x="0" y="4868863"/>
            <a:ext cx="2411413" cy="20066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a:stretch/>
        </p:blipFill>
        <p:spPr bwMode="auto">
          <a:xfrm>
            <a:off x="6732240" y="4869161"/>
            <a:ext cx="2411760" cy="198884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Belirtme Çizgisi 2"/>
          <p:cNvSpPr/>
          <p:nvPr/>
        </p:nvSpPr>
        <p:spPr>
          <a:xfrm>
            <a:off x="395536" y="1988840"/>
            <a:ext cx="2016224" cy="2448272"/>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rgbClr val="FFC000"/>
                </a:solidFill>
                <a:latin typeface="Maiandra GD" panose="020E0502030308020204" pitchFamily="34" charset="0"/>
              </a:rPr>
              <a:t>Böyle bir </a:t>
            </a:r>
            <a:r>
              <a:rPr lang="tr-TR" sz="2000" dirty="0" smtClean="0">
                <a:solidFill>
                  <a:srgbClr val="FFC000"/>
                </a:solidFill>
                <a:latin typeface="Maiandra GD" panose="020E0502030308020204" pitchFamily="34" charset="0"/>
              </a:rPr>
              <a:t>olay yaşadınız mı?</a:t>
            </a:r>
            <a:endParaRPr lang="tr-TR" sz="2000" dirty="0">
              <a:solidFill>
                <a:srgbClr val="FFC000"/>
              </a:solidFill>
            </a:endParaRPr>
          </a:p>
        </p:txBody>
      </p:sp>
      <p:sp>
        <p:nvSpPr>
          <p:cNvPr id="10" name="Oval Belirtme Çizgisi 9"/>
          <p:cNvSpPr/>
          <p:nvPr/>
        </p:nvSpPr>
        <p:spPr>
          <a:xfrm>
            <a:off x="6300192" y="2137351"/>
            <a:ext cx="2736303" cy="258329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rgbClr val="7030A0"/>
                </a:solidFill>
              </a:rPr>
              <a:t>Başka</a:t>
            </a:r>
          </a:p>
          <a:p>
            <a:pPr algn="ctr"/>
            <a:r>
              <a:rPr lang="tr-TR" sz="2000" dirty="0">
                <a:solidFill>
                  <a:srgbClr val="7030A0"/>
                </a:solidFill>
              </a:rPr>
              <a:t>n</a:t>
            </a:r>
            <a:r>
              <a:rPr lang="tr-TR" sz="2000" dirty="0" smtClean="0">
                <a:solidFill>
                  <a:srgbClr val="7030A0"/>
                </a:solidFill>
              </a:rPr>
              <a:t>eler </a:t>
            </a:r>
          </a:p>
          <a:p>
            <a:pPr algn="ctr"/>
            <a:r>
              <a:rPr lang="tr-TR" sz="2000" dirty="0">
                <a:solidFill>
                  <a:srgbClr val="7030A0"/>
                </a:solidFill>
              </a:rPr>
              <a:t>y</a:t>
            </a:r>
            <a:r>
              <a:rPr lang="tr-TR" sz="2000" dirty="0" smtClean="0">
                <a:solidFill>
                  <a:srgbClr val="7030A0"/>
                </a:solidFill>
              </a:rPr>
              <a:t>apabilirdiniz?</a:t>
            </a:r>
            <a:endParaRPr lang="tr-TR" sz="2000" dirty="0">
              <a:solidFill>
                <a:srgbClr val="7030A0"/>
              </a:solidFill>
            </a:endParaRPr>
          </a:p>
        </p:txBody>
      </p:sp>
      <p:sp>
        <p:nvSpPr>
          <p:cNvPr id="11" name="Oval Belirtme Çizgisi 10"/>
          <p:cNvSpPr/>
          <p:nvPr/>
        </p:nvSpPr>
        <p:spPr>
          <a:xfrm flipH="1">
            <a:off x="4414664" y="3453881"/>
            <a:ext cx="2086474" cy="2448272"/>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accent6">
                    <a:lumMod val="75000"/>
                  </a:schemeClr>
                </a:solidFill>
                <a:latin typeface="Maiandra GD" panose="020E0502030308020204" pitchFamily="34" charset="0"/>
              </a:rPr>
              <a:t>Yaşadığınız zaman </a:t>
            </a:r>
          </a:p>
          <a:p>
            <a:pPr algn="ctr"/>
            <a:r>
              <a:rPr lang="tr-TR" sz="2000" dirty="0" smtClean="0">
                <a:solidFill>
                  <a:schemeClr val="accent6">
                    <a:lumMod val="75000"/>
                  </a:schemeClr>
                </a:solidFill>
                <a:latin typeface="Maiandra GD" panose="020E0502030308020204" pitchFamily="34" charset="0"/>
              </a:rPr>
              <a:t>ne </a:t>
            </a:r>
          </a:p>
          <a:p>
            <a:pPr algn="ctr"/>
            <a:r>
              <a:rPr lang="tr-TR" sz="2000" dirty="0" smtClean="0">
                <a:solidFill>
                  <a:schemeClr val="accent6">
                    <a:lumMod val="75000"/>
                  </a:schemeClr>
                </a:solidFill>
                <a:latin typeface="Maiandra GD" panose="020E0502030308020204" pitchFamily="34" charset="0"/>
              </a:rPr>
              <a:t>yaptınız?</a:t>
            </a:r>
            <a:endParaRPr lang="tr-TR" sz="2000" dirty="0">
              <a:solidFill>
                <a:schemeClr val="accent6">
                  <a:lumMod val="75000"/>
                </a:schemeClr>
              </a:solidFill>
            </a:endParaRPr>
          </a:p>
        </p:txBody>
      </p:sp>
      <p:sp>
        <p:nvSpPr>
          <p:cNvPr id="13" name="Oval Belirtme Çizgisi 12"/>
          <p:cNvSpPr/>
          <p:nvPr/>
        </p:nvSpPr>
        <p:spPr>
          <a:xfrm flipH="1">
            <a:off x="2295398" y="3577512"/>
            <a:ext cx="2126027" cy="258329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rgbClr val="00B0F0"/>
                </a:solidFill>
                <a:latin typeface="Maiandra GD" panose="020E0502030308020204" pitchFamily="34" charset="0"/>
              </a:rPr>
              <a:t>Böyle bir duruma şahit oldunuz mu?</a:t>
            </a:r>
            <a:endParaRPr lang="tr-TR" sz="2000" dirty="0">
              <a:solidFill>
                <a:srgbClr val="00B0F0"/>
              </a:solidFill>
            </a:endParaRPr>
          </a:p>
        </p:txBody>
      </p:sp>
      <p:sp>
        <p:nvSpPr>
          <p:cNvPr id="16" name="Oval Belirtme Çizgisi 15"/>
          <p:cNvSpPr/>
          <p:nvPr/>
        </p:nvSpPr>
        <p:spPr>
          <a:xfrm>
            <a:off x="3131840" y="548680"/>
            <a:ext cx="2880320" cy="2592288"/>
          </a:xfrm>
          <a:prstGeom prst="wedgeEllipseCallout">
            <a:avLst>
              <a:gd name="adj1" fmla="val -47"/>
              <a:gd name="adj2" fmla="val 608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0000"/>
                </a:solidFill>
                <a:latin typeface="Maiandra GD" panose="020E0502030308020204" pitchFamily="34" charset="0"/>
              </a:rPr>
              <a:t> </a:t>
            </a:r>
          </a:p>
          <a:p>
            <a:pPr algn="ctr"/>
            <a:r>
              <a:rPr lang="tr-TR" dirty="0">
                <a:solidFill>
                  <a:srgbClr val="FF0000"/>
                </a:solidFill>
                <a:latin typeface="Maiandra GD" panose="020E0502030308020204" pitchFamily="34" charset="0"/>
              </a:rPr>
              <a:t>Y</a:t>
            </a:r>
            <a:r>
              <a:rPr lang="tr-TR" dirty="0" smtClean="0">
                <a:solidFill>
                  <a:srgbClr val="FF0000"/>
                </a:solidFill>
                <a:latin typeface="Maiandra GD" panose="020E0502030308020204" pitchFamily="34" charset="0"/>
              </a:rPr>
              <a:t>aşadığımız </a:t>
            </a:r>
          </a:p>
          <a:p>
            <a:pPr algn="ctr"/>
            <a:r>
              <a:rPr lang="tr-TR" dirty="0" smtClean="0">
                <a:solidFill>
                  <a:srgbClr val="FF0000"/>
                </a:solidFill>
                <a:latin typeface="Maiandra GD" panose="020E0502030308020204" pitchFamily="34" charset="0"/>
              </a:rPr>
              <a:t>bu </a:t>
            </a:r>
            <a:r>
              <a:rPr lang="tr-TR" dirty="0">
                <a:solidFill>
                  <a:srgbClr val="FF0000"/>
                </a:solidFill>
                <a:latin typeface="Maiandra GD" panose="020E0502030308020204" pitchFamily="34" charset="0"/>
              </a:rPr>
              <a:t>durumun </a:t>
            </a:r>
            <a:endParaRPr lang="tr-TR" dirty="0" smtClean="0">
              <a:solidFill>
                <a:srgbClr val="FF0000"/>
              </a:solidFill>
              <a:latin typeface="Maiandra GD" panose="020E0502030308020204" pitchFamily="34" charset="0"/>
            </a:endParaRPr>
          </a:p>
          <a:p>
            <a:pPr algn="ctr"/>
            <a:r>
              <a:rPr lang="tr-TR" dirty="0" smtClean="0">
                <a:solidFill>
                  <a:srgbClr val="FF0000"/>
                </a:solidFill>
                <a:latin typeface="Maiandra GD" panose="020E0502030308020204" pitchFamily="34" charset="0"/>
              </a:rPr>
              <a:t>adı</a:t>
            </a:r>
          </a:p>
          <a:p>
            <a:pPr algn="ctr"/>
            <a:r>
              <a:rPr lang="tr-TR" dirty="0" smtClean="0">
                <a:solidFill>
                  <a:srgbClr val="FF0000"/>
                </a:solidFill>
                <a:latin typeface="Maiandra GD" panose="020E0502030308020204" pitchFamily="34" charset="0"/>
              </a:rPr>
              <a:t> ne ?</a:t>
            </a:r>
            <a:endParaRPr lang="tr-TR" dirty="0">
              <a:solidFill>
                <a:srgbClr val="FF0000"/>
              </a:solidFill>
            </a:endParaRPr>
          </a:p>
        </p:txBody>
      </p:sp>
    </p:spTree>
    <p:extLst>
      <p:ext uri="{BB962C8B-B14F-4D97-AF65-F5344CB8AC3E}">
        <p14:creationId xmlns:p14="http://schemas.microsoft.com/office/powerpoint/2010/main" val="239699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İçerik Yer Tutucusu"/>
          <p:cNvSpPr>
            <a:spLocks noGrp="1"/>
          </p:cNvSpPr>
          <p:nvPr>
            <p:ph idx="1"/>
          </p:nvPr>
        </p:nvSpPr>
        <p:spPr/>
        <p:txBody>
          <a:bodyPr/>
          <a:lstStyle/>
          <a:p>
            <a:endParaRPr lang="tr-TR" altLang="tr-TR" smtClean="0"/>
          </a:p>
        </p:txBody>
      </p:sp>
      <p:sp>
        <p:nvSpPr>
          <p:cNvPr id="3" name="2 Başlık"/>
          <p:cNvSpPr>
            <a:spLocks noGrp="1"/>
          </p:cNvSpPr>
          <p:nvPr>
            <p:ph type="title"/>
          </p:nvPr>
        </p:nvSpPr>
        <p:spPr>
          <a:xfrm>
            <a:off x="144016" y="438864"/>
            <a:ext cx="5328592" cy="757888"/>
          </a:xfrm>
        </p:spPr>
        <p:txBody>
          <a:bodyPr>
            <a:normAutofit/>
          </a:bodyPr>
          <a:lstStyle/>
          <a:p>
            <a:pPr algn="ctr">
              <a:defRPr/>
            </a:pPr>
            <a:r>
              <a:rPr lang="tr-TR" sz="3600" dirty="0" smtClean="0"/>
              <a:t>İKİ ELMA…</a:t>
            </a:r>
            <a:endParaRPr lang="tr-TR" sz="3600" dirty="0"/>
          </a:p>
        </p:txBody>
      </p:sp>
      <p:pic>
        <p:nvPicPr>
          <p:cNvPr id="84994" name="Picture 2" descr="C:\Users\Fujitsu\Desktop\images.jpg"/>
          <p:cNvPicPr>
            <a:picLocks noChangeAspect="1" noChangeArrowheads="1"/>
          </p:cNvPicPr>
          <p:nvPr/>
        </p:nvPicPr>
        <p:blipFill>
          <a:blip r:embed="rId3" cstate="print"/>
          <a:srcRect/>
          <a:stretch>
            <a:fillRect/>
          </a:stretch>
        </p:blipFill>
        <p:spPr bwMode="auto">
          <a:xfrm>
            <a:off x="395536" y="1196752"/>
            <a:ext cx="8352927" cy="4032448"/>
          </a:xfrm>
          <a:prstGeom prst="rect">
            <a:avLst/>
          </a:prstGeom>
          <a:ln>
            <a:noFill/>
          </a:ln>
          <a:effectLst>
            <a:softEdge rad="112500"/>
          </a:effec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1548"/>
          <a:stretch/>
        </p:blipFill>
        <p:spPr bwMode="auto">
          <a:xfrm>
            <a:off x="0" y="4821411"/>
            <a:ext cx="2808312"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008"/>
          <a:stretch/>
        </p:blipFill>
        <p:spPr bwMode="auto">
          <a:xfrm>
            <a:off x="6780252" y="4869160"/>
            <a:ext cx="2411760" cy="198884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52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4994"/>
                                        </p:tgtEl>
                                        <p:attrNameLst>
                                          <p:attrName>style.visibility</p:attrName>
                                        </p:attrNameLst>
                                      </p:cBhvr>
                                      <p:to>
                                        <p:strVal val="visible"/>
                                      </p:to>
                                    </p:set>
                                    <p:animEffect transition="in" filter="wipe(down)">
                                      <p:cBhvr>
                                        <p:cTn id="24" dur="580">
                                          <p:stCondLst>
                                            <p:cond delay="0"/>
                                          </p:stCondLst>
                                        </p:cTn>
                                        <p:tgtEl>
                                          <p:spTgt spid="84994"/>
                                        </p:tgtEl>
                                      </p:cBhvr>
                                    </p:animEffect>
                                    <p:anim calcmode="lin" valueType="num">
                                      <p:cBhvr>
                                        <p:cTn id="25" dur="1822" tmFilter="0,0; 0.14,0.36; 0.43,0.73; 0.71,0.91; 1.0,1.0">
                                          <p:stCondLst>
                                            <p:cond delay="0"/>
                                          </p:stCondLst>
                                        </p:cTn>
                                        <p:tgtEl>
                                          <p:spTgt spid="8499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499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499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499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4994"/>
                                        </p:tgtEl>
                                        <p:attrNameLst>
                                          <p:attrName>ppt_y</p:attrName>
                                        </p:attrNameLst>
                                      </p:cBhvr>
                                      <p:tavLst>
                                        <p:tav tm="0" fmla="#ppt_y-sin(pi*$)/81">
                                          <p:val>
                                            <p:fltVal val="0"/>
                                          </p:val>
                                        </p:tav>
                                        <p:tav tm="100000">
                                          <p:val>
                                            <p:fltVal val="1"/>
                                          </p:val>
                                        </p:tav>
                                      </p:tavLst>
                                    </p:anim>
                                    <p:animScale>
                                      <p:cBhvr>
                                        <p:cTn id="30" dur="26">
                                          <p:stCondLst>
                                            <p:cond delay="650"/>
                                          </p:stCondLst>
                                        </p:cTn>
                                        <p:tgtEl>
                                          <p:spTgt spid="84994"/>
                                        </p:tgtEl>
                                      </p:cBhvr>
                                      <p:to x="100000" y="60000"/>
                                    </p:animScale>
                                    <p:animScale>
                                      <p:cBhvr>
                                        <p:cTn id="31" dur="166" decel="50000">
                                          <p:stCondLst>
                                            <p:cond delay="676"/>
                                          </p:stCondLst>
                                        </p:cTn>
                                        <p:tgtEl>
                                          <p:spTgt spid="84994"/>
                                        </p:tgtEl>
                                      </p:cBhvr>
                                      <p:to x="100000" y="100000"/>
                                    </p:animScale>
                                    <p:animScale>
                                      <p:cBhvr>
                                        <p:cTn id="32" dur="26">
                                          <p:stCondLst>
                                            <p:cond delay="1312"/>
                                          </p:stCondLst>
                                        </p:cTn>
                                        <p:tgtEl>
                                          <p:spTgt spid="84994"/>
                                        </p:tgtEl>
                                      </p:cBhvr>
                                      <p:to x="100000" y="80000"/>
                                    </p:animScale>
                                    <p:animScale>
                                      <p:cBhvr>
                                        <p:cTn id="33" dur="166" decel="50000">
                                          <p:stCondLst>
                                            <p:cond delay="1338"/>
                                          </p:stCondLst>
                                        </p:cTn>
                                        <p:tgtEl>
                                          <p:spTgt spid="84994"/>
                                        </p:tgtEl>
                                      </p:cBhvr>
                                      <p:to x="100000" y="100000"/>
                                    </p:animScale>
                                    <p:animScale>
                                      <p:cBhvr>
                                        <p:cTn id="34" dur="26">
                                          <p:stCondLst>
                                            <p:cond delay="1642"/>
                                          </p:stCondLst>
                                        </p:cTn>
                                        <p:tgtEl>
                                          <p:spTgt spid="84994"/>
                                        </p:tgtEl>
                                      </p:cBhvr>
                                      <p:to x="100000" y="90000"/>
                                    </p:animScale>
                                    <p:animScale>
                                      <p:cBhvr>
                                        <p:cTn id="35" dur="166" decel="50000">
                                          <p:stCondLst>
                                            <p:cond delay="1668"/>
                                          </p:stCondLst>
                                        </p:cTn>
                                        <p:tgtEl>
                                          <p:spTgt spid="84994"/>
                                        </p:tgtEl>
                                      </p:cBhvr>
                                      <p:to x="100000" y="100000"/>
                                    </p:animScale>
                                    <p:animScale>
                                      <p:cBhvr>
                                        <p:cTn id="36" dur="26">
                                          <p:stCondLst>
                                            <p:cond delay="1808"/>
                                          </p:stCondLst>
                                        </p:cTn>
                                        <p:tgtEl>
                                          <p:spTgt spid="84994"/>
                                        </p:tgtEl>
                                      </p:cBhvr>
                                      <p:to x="100000" y="95000"/>
                                    </p:animScale>
                                    <p:animScale>
                                      <p:cBhvr>
                                        <p:cTn id="37" dur="166" decel="50000">
                                          <p:stCondLst>
                                            <p:cond delay="1834"/>
                                          </p:stCondLst>
                                        </p:cTn>
                                        <p:tgtEl>
                                          <p:spTgt spid="849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87824" y="764704"/>
            <a:ext cx="3384376" cy="1143000"/>
          </a:xfrm>
        </p:spPr>
        <p:txBody>
          <a:bodyPr>
            <a:noAutofit/>
          </a:bodyPr>
          <a:lstStyle/>
          <a:p>
            <a:r>
              <a:rPr lang="tr-TR" sz="7200" b="1" dirty="0" smtClean="0">
                <a:solidFill>
                  <a:srgbClr val="FF0000"/>
                </a:solidFill>
              </a:rPr>
              <a:t>HİKAYE</a:t>
            </a:r>
            <a:endParaRPr lang="tr-TR" sz="7200" b="1" dirty="0">
              <a:solidFill>
                <a:srgbClr val="FF0000"/>
              </a:solidFill>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548"/>
          <a:stretch/>
        </p:blipFill>
        <p:spPr bwMode="auto">
          <a:xfrm>
            <a:off x="0" y="4843873"/>
            <a:ext cx="2808312"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008"/>
          <a:stretch/>
        </p:blipFill>
        <p:spPr bwMode="auto">
          <a:xfrm>
            <a:off x="6732240" y="4869161"/>
            <a:ext cx="2411760" cy="198884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tahtaya çakılmış çivi karikatürü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132856"/>
            <a:ext cx="5753100"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38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3635896" y="1124744"/>
            <a:ext cx="2376264" cy="1143000"/>
          </a:xfrm>
        </p:spPr>
        <p:txBody>
          <a:bodyPr>
            <a:normAutofit/>
          </a:bodyPr>
          <a:lstStyle/>
          <a:p>
            <a:r>
              <a:rPr lang="tr-TR" sz="5400" b="1" dirty="0" smtClean="0">
                <a:solidFill>
                  <a:srgbClr val="FF0000"/>
                </a:solidFill>
              </a:rPr>
              <a:t>ÖFKE</a:t>
            </a:r>
            <a:endParaRPr lang="tr-TR" sz="5400" b="1" dirty="0">
              <a:solidFill>
                <a:srgbClr val="FF0000"/>
              </a:solidFill>
            </a:endParaRPr>
          </a:p>
        </p:txBody>
      </p:sp>
      <p:pic>
        <p:nvPicPr>
          <p:cNvPr id="7"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1548"/>
          <a:stretch/>
        </p:blipFill>
        <p:spPr bwMode="auto">
          <a:xfrm>
            <a:off x="0" y="4821411"/>
            <a:ext cx="2808312"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a:stretch/>
        </p:blipFill>
        <p:spPr bwMode="auto">
          <a:xfrm>
            <a:off x="6732038" y="4843873"/>
            <a:ext cx="2411760" cy="198884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187624" y="2492896"/>
            <a:ext cx="7128792" cy="2185214"/>
          </a:xfrm>
          <a:prstGeom prst="rect">
            <a:avLst/>
          </a:prstGeom>
          <a:noFill/>
        </p:spPr>
        <p:txBody>
          <a:bodyPr wrap="square" rtlCol="0">
            <a:spAutoFit/>
          </a:bodyPr>
          <a:lstStyle/>
          <a:p>
            <a:r>
              <a:rPr lang="tr-TR" sz="3200" dirty="0" smtClean="0"/>
              <a:t>Çeşitli sebeplerden kaynaklanan </a:t>
            </a:r>
          </a:p>
          <a:p>
            <a:r>
              <a:rPr lang="tr-TR" sz="3200" dirty="0"/>
              <a:t> </a:t>
            </a:r>
            <a:r>
              <a:rPr lang="tr-TR" sz="3200" dirty="0" smtClean="0"/>
              <a:t>         kızgınlık duygusudur.</a:t>
            </a:r>
          </a:p>
          <a:p>
            <a:endParaRPr lang="tr-TR" dirty="0"/>
          </a:p>
          <a:p>
            <a:endParaRPr lang="tr-TR" dirty="0" smtClean="0"/>
          </a:p>
          <a:p>
            <a:endParaRPr lang="tr-TR" dirty="0"/>
          </a:p>
          <a:p>
            <a:endParaRPr lang="tr-TR" dirty="0"/>
          </a:p>
        </p:txBody>
      </p:sp>
      <p:pic>
        <p:nvPicPr>
          <p:cNvPr id="6" name="Picture 4" descr="öfke karikatü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9359" y="3842947"/>
            <a:ext cx="2880362" cy="200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174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91880" y="980728"/>
            <a:ext cx="1656184" cy="854968"/>
          </a:xfrm>
        </p:spPr>
        <p:txBody>
          <a:bodyPr/>
          <a:lstStyle/>
          <a:p>
            <a:r>
              <a:rPr lang="tr-TR" b="1" dirty="0" smtClean="0">
                <a:solidFill>
                  <a:srgbClr val="FF0000"/>
                </a:solidFill>
              </a:rPr>
              <a:t> ÖFKE</a:t>
            </a:r>
            <a:endParaRPr lang="tr-TR" dirty="0"/>
          </a:p>
        </p:txBody>
      </p:sp>
      <p:sp>
        <p:nvSpPr>
          <p:cNvPr id="3" name="İçerik Yer Tutucusu 2"/>
          <p:cNvSpPr>
            <a:spLocks noGrp="1"/>
          </p:cNvSpPr>
          <p:nvPr>
            <p:ph idx="1"/>
          </p:nvPr>
        </p:nvSpPr>
        <p:spPr>
          <a:xfrm>
            <a:off x="1043608" y="1916832"/>
            <a:ext cx="7632848" cy="3508977"/>
          </a:xfrm>
        </p:spPr>
        <p:txBody>
          <a:bodyPr/>
          <a:lstStyle/>
          <a:p>
            <a:r>
              <a:rPr lang="tr-TR" dirty="0"/>
              <a:t>Öfke, hissettiğimiz bir şeydir. Her zaman bir nedeni vardır ve kabul edilmeyi hak eder</a:t>
            </a:r>
            <a:r>
              <a:rPr lang="tr-TR" dirty="0" smtClean="0"/>
              <a:t>.</a:t>
            </a:r>
          </a:p>
          <a:p>
            <a:endParaRPr lang="tr-TR" dirty="0"/>
          </a:p>
          <a:p>
            <a:pPr marL="68580" indent="0">
              <a:buNone/>
            </a:pPr>
            <a:r>
              <a:rPr lang="tr-TR" altLang="tr-TR" b="1" dirty="0" smtClean="0">
                <a:solidFill>
                  <a:srgbClr val="BF6121"/>
                </a:solidFill>
                <a:latin typeface="Arial" charset="0"/>
                <a:cs typeface="Times New Roman" pitchFamily="18" charset="0"/>
              </a:rPr>
              <a:t>           </a:t>
            </a:r>
            <a:endParaRPr lang="tr-TR" dirty="0"/>
          </a:p>
          <a:p>
            <a:pPr marL="68580" indent="0">
              <a:buNone/>
            </a:pPr>
            <a:endParaRPr lang="tr-TR"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548"/>
          <a:stretch/>
        </p:blipFill>
        <p:spPr bwMode="auto">
          <a:xfrm>
            <a:off x="0" y="4821411"/>
            <a:ext cx="2808312"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a:stretch/>
        </p:blipFill>
        <p:spPr bwMode="auto">
          <a:xfrm>
            <a:off x="6732038" y="4843873"/>
            <a:ext cx="2411760" cy="198884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images[41]"/>
          <p:cNvPicPr>
            <a:picLocks noChangeAspect="1" noChangeArrowheads="1"/>
          </p:cNvPicPr>
          <p:nvPr/>
        </p:nvPicPr>
        <p:blipFill rotWithShape="1">
          <a:blip r:embed="rId3">
            <a:extLst>
              <a:ext uri="{28A0092B-C50C-407E-A947-70E740481C1C}">
                <a14:useLocalDpi xmlns:a14="http://schemas.microsoft.com/office/drawing/2010/main" val="0"/>
              </a:ext>
            </a:extLst>
          </a:blip>
          <a:srcRect t="5950"/>
          <a:stretch/>
        </p:blipFill>
        <p:spPr bwMode="auto">
          <a:xfrm>
            <a:off x="3059832" y="2852936"/>
            <a:ext cx="2664296" cy="244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70204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39752" y="1052736"/>
            <a:ext cx="4608630" cy="829896"/>
          </a:xfrm>
        </p:spPr>
        <p:txBody>
          <a:bodyPr/>
          <a:lstStyle/>
          <a:p>
            <a:r>
              <a:rPr lang="tr-TR" b="1" dirty="0" smtClean="0">
                <a:solidFill>
                  <a:srgbClr val="FF0000"/>
                </a:solidFill>
              </a:rPr>
              <a:t>Öfke Ne Değildir?</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Problem çözme aracı değildir,</a:t>
            </a:r>
          </a:p>
          <a:p>
            <a:r>
              <a:rPr lang="tr-TR" dirty="0" smtClean="0"/>
              <a:t>Öfke öç alma veya intikam şekli değildir,</a:t>
            </a:r>
          </a:p>
          <a:p>
            <a:r>
              <a:rPr lang="tr-TR" dirty="0" smtClean="0"/>
              <a:t>Başkalarını suçlama biçimi değildir,</a:t>
            </a:r>
          </a:p>
          <a:p>
            <a:r>
              <a:rPr lang="tr-TR" dirty="0" smtClean="0"/>
              <a:t>Şiddet göstermek ya da suç işlemek için bir neden değildir,</a:t>
            </a:r>
          </a:p>
          <a:p>
            <a:r>
              <a:rPr lang="tr-TR" dirty="0" smtClean="0"/>
              <a:t>Haklı olma yolu değildir.</a:t>
            </a:r>
            <a:endParaRPr lang="tr-TR"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548"/>
          <a:stretch/>
        </p:blipFill>
        <p:spPr bwMode="auto">
          <a:xfrm>
            <a:off x="0" y="4843873"/>
            <a:ext cx="2808312"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a:stretch/>
        </p:blipFill>
        <p:spPr bwMode="auto">
          <a:xfrm>
            <a:off x="6732240" y="4879099"/>
            <a:ext cx="2411760" cy="198884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01325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988840"/>
            <a:ext cx="7344816" cy="854968"/>
          </a:xfrm>
        </p:spPr>
        <p:txBody>
          <a:bodyPr>
            <a:noAutofit/>
          </a:bodyPr>
          <a:lstStyle/>
          <a:p>
            <a:r>
              <a:rPr lang="tr-TR" sz="6000" dirty="0" smtClean="0"/>
              <a:t>          </a:t>
            </a:r>
            <a:r>
              <a:rPr lang="tr-TR" sz="6000" dirty="0" smtClean="0">
                <a:solidFill>
                  <a:srgbClr val="FF0000"/>
                </a:solidFill>
              </a:rPr>
              <a:t>NEDEN </a:t>
            </a:r>
            <a:br>
              <a:rPr lang="tr-TR" sz="6000" dirty="0" smtClean="0">
                <a:solidFill>
                  <a:srgbClr val="FF0000"/>
                </a:solidFill>
              </a:rPr>
            </a:br>
            <a:r>
              <a:rPr lang="tr-TR" sz="6000" dirty="0">
                <a:solidFill>
                  <a:srgbClr val="FF0000"/>
                </a:solidFill>
              </a:rPr>
              <a:t> </a:t>
            </a:r>
            <a:r>
              <a:rPr lang="tr-TR" sz="6000" dirty="0" smtClean="0">
                <a:solidFill>
                  <a:srgbClr val="FF0000"/>
                </a:solidFill>
              </a:rPr>
              <a:t>    ÖFKELENİRİZ?</a:t>
            </a:r>
            <a:endParaRPr lang="tr-TR" sz="6000" dirty="0">
              <a:solidFill>
                <a:srgbClr val="FF0000"/>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548"/>
          <a:stretch/>
        </p:blipFill>
        <p:spPr bwMode="auto">
          <a:xfrm>
            <a:off x="0" y="4843873"/>
            <a:ext cx="2808312" cy="203658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08"/>
          <a:stretch/>
        </p:blipFill>
        <p:spPr bwMode="auto">
          <a:xfrm>
            <a:off x="6732240" y="4879099"/>
            <a:ext cx="2411760" cy="198884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bağıra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27784" y="3140968"/>
            <a:ext cx="4266294" cy="217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20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2047</TotalTime>
  <Words>1271</Words>
  <Application>Microsoft Office PowerPoint</Application>
  <PresentationFormat>Ekran Gösterisi (4:3)</PresentationFormat>
  <Paragraphs>143</Paragraphs>
  <Slides>28</Slides>
  <Notes>6</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Austin</vt:lpstr>
      <vt:lpstr>   ÖFKE KONTOLÜ</vt:lpstr>
      <vt:lpstr>PowerPoint Sunusu</vt:lpstr>
      <vt:lpstr>PowerPoint Sunusu</vt:lpstr>
      <vt:lpstr>İKİ ELMA…</vt:lpstr>
      <vt:lpstr>HİKAYE</vt:lpstr>
      <vt:lpstr>ÖFKE</vt:lpstr>
      <vt:lpstr> ÖFKE</vt:lpstr>
      <vt:lpstr>Öfke Ne Değildir?</vt:lpstr>
      <vt:lpstr>          NEDEN       ÖFKELENİRİZ?</vt:lpstr>
      <vt:lpstr>NEDEN ÖFKELENİRİZ?</vt:lpstr>
      <vt:lpstr>NEDEN ÖFKELENİRİZ ?</vt:lpstr>
      <vt:lpstr>       Öfkelendiğiniz Zaman Vücudunuzda                 Neler Olur?                </vt:lpstr>
      <vt:lpstr>Öfke Durumunda Vücut                Tepkileri</vt:lpstr>
      <vt:lpstr>PowerPoint Sunusu</vt:lpstr>
      <vt:lpstr>ÖFKENİ NASIL İFADE EDERSİN?</vt:lpstr>
      <vt:lpstr>İlk önce öfkemizi kontrol edebilmeyi öğrenmeliyiz</vt:lpstr>
      <vt:lpstr>PowerPoint Sunusu</vt:lpstr>
      <vt:lpstr>        3D kuralı:</vt:lpstr>
      <vt:lpstr>Öfkelendiğimizde Neler Yapabiliriz?</vt:lpstr>
      <vt:lpstr>PowerPoint Sunusu</vt:lpstr>
      <vt:lpstr>  ÖFKENİ YÖNETİRKEN DİKKAT ETMEN GEREKENLER:</vt:lpstr>
      <vt:lpstr>ÖFKENİ YÖNETİRKEN DİKKAT ETMEN  GEREKENLER:</vt:lpstr>
      <vt:lpstr>     ÖFKE GÜNLÜĞÜ </vt:lpstr>
      <vt:lpstr>PowerPoint Sunusu</vt:lpstr>
      <vt:lpstr>OLAY ...</vt:lpstr>
      <vt:lpstr>Bir de olayın şu boyutu var…</vt:lpstr>
      <vt:lpstr>Ya peki</vt:lpstr>
      <vt:lpstr>             DİNLEDİĞİNİZ İÇİN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ram</dc:creator>
  <cp:lastModifiedBy>ram</cp:lastModifiedBy>
  <cp:revision>75</cp:revision>
  <dcterms:created xsi:type="dcterms:W3CDTF">2017-10-31T09:27:35Z</dcterms:created>
  <dcterms:modified xsi:type="dcterms:W3CDTF">2018-01-10T07:45:16Z</dcterms:modified>
</cp:coreProperties>
</file>