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5" r:id="rId4"/>
    <p:sldId id="258" r:id="rId5"/>
    <p:sldId id="259" r:id="rId6"/>
    <p:sldId id="276" r:id="rId7"/>
    <p:sldId id="262" r:id="rId8"/>
    <p:sldId id="277" r:id="rId9"/>
    <p:sldId id="285" r:id="rId10"/>
    <p:sldId id="280" r:id="rId11"/>
    <p:sldId id="286" r:id="rId12"/>
    <p:sldId id="279" r:id="rId13"/>
    <p:sldId id="282" r:id="rId14"/>
    <p:sldId id="290" r:id="rId15"/>
    <p:sldId id="288" r:id="rId16"/>
    <p:sldId id="296" r:id="rId17"/>
    <p:sldId id="264" r:id="rId18"/>
    <p:sldId id="274" r:id="rId19"/>
    <p:sldId id="283" r:id="rId20"/>
    <p:sldId id="287" r:id="rId21"/>
    <p:sldId id="291" r:id="rId22"/>
    <p:sldId id="295" r:id="rId23"/>
    <p:sldId id="297" r:id="rId24"/>
    <p:sldId id="265" r:id="rId25"/>
    <p:sldId id="307" r:id="rId26"/>
    <p:sldId id="298" r:id="rId27"/>
    <p:sldId id="299" r:id="rId28"/>
    <p:sldId id="300" r:id="rId29"/>
    <p:sldId id="303" r:id="rId30"/>
    <p:sldId id="304" r:id="rId31"/>
    <p:sldId id="311" r:id="rId32"/>
    <p:sldId id="309" r:id="rId33"/>
    <p:sldId id="310" r:id="rId34"/>
    <p:sldId id="306" r:id="rId35"/>
    <p:sldId id="305" r:id="rId36"/>
    <p:sldId id="308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57981-F8D4-436C-ADA1-2F989380D809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ECD7C-0AB9-4CE4-A46D-292EE4358B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76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DEA73-1F63-4F33-BD5B-3481BC998A6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28.10.2016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url=http://blog.milliyet.com.tr/ozguveni-dusuk-bir-cocuk-yetistirmenin-40--yolu-/Blog/?BlogNo=492409&amp;rct=j&amp;frm=1&amp;q=&amp;esrc=s&amp;sa=U&amp;ei=gJdZVYbNDoKtsgHbhoGYBA&amp;ved=0CDQQ9QEwEA&amp;usg=AFQjCNHbhR_qiUFqRU-FJNsIkLyi7V0cU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m.tr/url?url=http://www.saglikveyasam.net/42/ozguven-eksikligi-nedir-nasil-yukseltilir.html&amp;rct=j&amp;frm=1&amp;q=&amp;esrc=s&amp;sa=U&amp;ei=24dZVcGlEojzUOSAgdgG&amp;ved=0CDoQ9QEwEw&amp;usg=AFQjCNEfUyFxfCcIGqz0rWpCqQOxGdT-tw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bk12.meb.gov.tr/meb_iys_dosyalar/58/01/886629/resimler/2014_01/25180000_vectorkidsmessagepreviewbydragonart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.tr/url?url=http://www.samanyolufanlari.com/forum/viewtopic.php?f=3&amp;t=23826&amp;rct=j&amp;frm=1&amp;q=&amp;esrc=s&amp;sa=U&amp;ei=24dZVcGlEojzUOSAgdgG&amp;ved=0CBoQ9QEwAw&amp;usg=AFQjCNHB00c3LBh47neYKMutyPv9_gq37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tr-TR" dirty="0" smtClean="0"/>
              <a:t>BENLİK ALGISI-BENLİK SAYGISI KENDİNİ KABUL</a:t>
            </a:r>
            <a:endParaRPr lang="tr-TR" dirty="0"/>
          </a:p>
        </p:txBody>
      </p:sp>
      <p:pic>
        <p:nvPicPr>
          <p:cNvPr id="4" name="4 Resim" descr="Resi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9934" y="2708920"/>
            <a:ext cx="3096344" cy="30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9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611560" y="3140968"/>
            <a:ext cx="2376264" cy="19442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smtClean="0">
                <a:solidFill>
                  <a:schemeClr val="bg1"/>
                </a:solidFill>
              </a:rPr>
              <a:t>KENDİNİ SEVME</a:t>
            </a:r>
            <a:endParaRPr lang="tr-TR" sz="3200" b="1">
              <a:solidFill>
                <a:schemeClr val="bg1"/>
              </a:solidFill>
            </a:endParaRPr>
          </a:p>
        </p:txBody>
      </p:sp>
      <p:sp>
        <p:nvSpPr>
          <p:cNvPr id="10" name="9 Yuvarlatılmış Dikdörtgen"/>
          <p:cNvSpPr/>
          <p:nvPr/>
        </p:nvSpPr>
        <p:spPr>
          <a:xfrm>
            <a:off x="3474132" y="3140968"/>
            <a:ext cx="241176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KENDİNİ KABUL</a:t>
            </a:r>
            <a:endParaRPr lang="tr-TR" sz="3200" b="1" dirty="0"/>
          </a:p>
        </p:txBody>
      </p:sp>
      <p:sp>
        <p:nvSpPr>
          <p:cNvPr id="11" name="10 Yuvarlatılmış Dikdörtgen"/>
          <p:cNvSpPr/>
          <p:nvPr/>
        </p:nvSpPr>
        <p:spPr>
          <a:xfrm>
            <a:off x="6300192" y="3140968"/>
            <a:ext cx="2592288" cy="1944216"/>
          </a:xfrm>
          <a:prstGeom prst="roundRect">
            <a:avLst/>
          </a:prstGeom>
          <a:solidFill>
            <a:srgbClr val="EE1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/>
              <a:t>YETERLİLİK</a:t>
            </a:r>
            <a:endParaRPr lang="tr-TR" sz="30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548068" y="78765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BENLİK  SAYGISI</a:t>
            </a:r>
            <a:endParaRPr lang="tr-TR" sz="4000" dirty="0">
              <a:solidFill>
                <a:srgbClr val="FF0000"/>
              </a:solidFill>
            </a:endParaRPr>
          </a:p>
        </p:txBody>
      </p:sp>
      <p:cxnSp>
        <p:nvCxnSpPr>
          <p:cNvPr id="17" name="16 Düz Ok Bağlayıcısı"/>
          <p:cNvCxnSpPr/>
          <p:nvPr/>
        </p:nvCxnSpPr>
        <p:spPr>
          <a:xfrm>
            <a:off x="4572000" y="1700808"/>
            <a:ext cx="0" cy="1224136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/>
          <p:nvPr/>
        </p:nvCxnSpPr>
        <p:spPr>
          <a:xfrm flipH="1">
            <a:off x="1938251" y="1700808"/>
            <a:ext cx="1260000" cy="1152128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>
            <a:off x="6012160" y="1628800"/>
            <a:ext cx="1080120" cy="1224136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825817" y="5661248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9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KENDİNİ KABUL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Kişi kendini objektif olarak </a:t>
            </a:r>
            <a:r>
              <a:rPr lang="tr-TR" dirty="0" smtClean="0"/>
              <a:t>değerlendirebilmesi</a:t>
            </a:r>
            <a:r>
              <a:rPr lang="tr-TR" dirty="0"/>
              <a:t>, kendisini olduğundan değersiz ya da en değerli, en mükemmel, en üstün görmeden, olumlu düşüncelerle, kendini olduğu gibi </a:t>
            </a:r>
            <a:r>
              <a:rPr lang="tr-TR" dirty="0" smtClean="0"/>
              <a:t>kabullenebilmesi</a:t>
            </a:r>
            <a:r>
              <a:rPr lang="tr-TR" dirty="0"/>
              <a:t>, kendini </a:t>
            </a:r>
            <a:r>
              <a:rPr lang="tr-TR" dirty="0" smtClean="0"/>
              <a:t>sevmesi</a:t>
            </a:r>
            <a:r>
              <a:rPr lang="tr-TR" dirty="0"/>
              <a:t>, özüne </a:t>
            </a:r>
            <a:r>
              <a:rPr lang="tr-TR" dirty="0" smtClean="0"/>
              <a:t>güvenmesi, yeterliliklerini görüp hatalarını fark edebilmesidir. İnsan kendini kabul edebildiği ölçüde mutlu olur.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20272" y="573325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88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27584" y="332656"/>
            <a:ext cx="7884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Benlik Kavramı ve Benlik Saygısının İlişkisi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Resim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6143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020272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7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39552" y="14127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Comic Sans MS" pitchFamily="66" charset="0"/>
              </a:rPr>
              <a:t>Benlik, kişinin kendisine karşı geliştirdiği tutumların </a:t>
            </a:r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</a:rPr>
              <a:t>bilişsel </a:t>
            </a:r>
            <a:r>
              <a:rPr lang="tr-TR" sz="2400" dirty="0" smtClean="0">
                <a:latin typeface="Comic Sans MS" pitchFamily="66" charset="0"/>
              </a:rPr>
              <a:t>ve</a:t>
            </a:r>
            <a:r>
              <a:rPr lang="tr-T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2400" dirty="0" err="1" smtClean="0">
                <a:solidFill>
                  <a:srgbClr val="C00000"/>
                </a:solidFill>
                <a:latin typeface="Comic Sans MS" pitchFamily="66" charset="0"/>
              </a:rPr>
              <a:t>duyuşsal</a:t>
            </a:r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boyutlarını içinde barındırır.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tr-TR" dirty="0" smtClean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tr-TR" dirty="0" smtClean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defRPr/>
            </a:pPr>
            <a:endParaRPr lang="tr-TR" dirty="0" smtClean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400" dirty="0" smtClean="0">
                <a:latin typeface="Comic Sans MS" pitchFamily="66" charset="0"/>
              </a:rPr>
              <a:t>Benlik saygısı ise benliğin </a:t>
            </a:r>
            <a:r>
              <a:rPr lang="tr-TR" sz="2400" dirty="0" smtClean="0">
                <a:solidFill>
                  <a:srgbClr val="C00000"/>
                </a:solidFill>
                <a:latin typeface="Comic Sans MS" pitchFamily="66" charset="0"/>
              </a:rPr>
              <a:t>duygusal</a:t>
            </a:r>
            <a:r>
              <a:rPr lang="tr-T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tr-TR" sz="2400" dirty="0" smtClean="0">
                <a:latin typeface="Comic Sans MS" pitchFamily="66" charset="0"/>
              </a:rPr>
              <a:t>yanıdır.</a:t>
            </a:r>
            <a:r>
              <a:rPr lang="tr-TR" dirty="0" smtClean="0"/>
              <a:t> </a:t>
            </a:r>
            <a:r>
              <a:rPr lang="tr-TR" sz="900" dirty="0" smtClean="0"/>
              <a:t>(Buluş ve ark.2007)</a:t>
            </a:r>
            <a:endParaRPr lang="tr-TR" dirty="0" smtClean="0">
              <a:solidFill>
                <a:srgbClr val="FF0000"/>
              </a:solidFill>
            </a:endParaRPr>
          </a:p>
        </p:txBody>
      </p:sp>
      <p:pic>
        <p:nvPicPr>
          <p:cNvPr id="3" name="Picture 8" descr="Alter-E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491880" cy="525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182036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5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 düşük olan çocuklar;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19869"/>
            <a:ext cx="8229600" cy="4525963"/>
          </a:xfrm>
        </p:spPr>
        <p:txBody>
          <a:bodyPr>
            <a:normAutofit fontScale="92500"/>
          </a:bodyPr>
          <a:lstStyle/>
          <a:p>
            <a:pPr fontAlgn="base"/>
            <a:r>
              <a:rPr lang="tr-TR" sz="2600" dirty="0" smtClean="0"/>
              <a:t>Başarısızlık </a:t>
            </a:r>
            <a:r>
              <a:rPr lang="tr-TR" sz="2600" dirty="0"/>
              <a:t>kaygısı nedeniyle </a:t>
            </a:r>
            <a:r>
              <a:rPr lang="tr-TR" sz="2600" b="1" dirty="0"/>
              <a:t>görev ve sorumluluk </a:t>
            </a:r>
            <a:r>
              <a:rPr lang="tr-TR" sz="2600" dirty="0"/>
              <a:t>almaktan, yeni deneyimlerden </a:t>
            </a:r>
            <a:r>
              <a:rPr lang="tr-TR" sz="2600" b="1" dirty="0"/>
              <a:t>kaçınırlar.</a:t>
            </a:r>
          </a:p>
          <a:p>
            <a:pPr fontAlgn="base"/>
            <a:r>
              <a:rPr lang="tr-TR" sz="2600" dirty="0"/>
              <a:t>Bir oyun veya ödev yaparken </a:t>
            </a:r>
            <a:r>
              <a:rPr lang="tr-TR" sz="2600" b="1" dirty="0"/>
              <a:t>çabuk sıkılır</a:t>
            </a:r>
            <a:r>
              <a:rPr lang="tr-TR" sz="2600" dirty="0"/>
              <a:t>, oyun veya ödevi kısa sürede bırakırlar. Ufak bir zorlanma ya da hayal kırıklığı, yaptığı işten vazgeçmesine neden olur.</a:t>
            </a:r>
          </a:p>
          <a:p>
            <a:pPr fontAlgn="base"/>
            <a:r>
              <a:rPr lang="tr-TR" sz="2600" dirty="0"/>
              <a:t>Bir oyunu kaybedeceğine veya herhangi bir konuda başarısız olacağına inanıyorsa </a:t>
            </a:r>
            <a:r>
              <a:rPr lang="tr-TR" sz="2600" b="1" dirty="0"/>
              <a:t>başkalarını suçlayarak </a:t>
            </a:r>
            <a:r>
              <a:rPr lang="tr-TR" sz="2600" dirty="0"/>
              <a:t>ya da dış etkenleri ileri sürerek mazeretler yaratır, mızıkçılık yapar, bu durumu kamufle etmek için rahatlıkla yalan söyleyebilir.</a:t>
            </a:r>
          </a:p>
          <a:p>
            <a:pPr fontAlgn="base"/>
            <a:r>
              <a:rPr lang="tr-TR" sz="2600" dirty="0"/>
              <a:t>Okulda ve derslerde </a:t>
            </a:r>
            <a:r>
              <a:rPr lang="tr-TR" sz="2600" b="1" dirty="0"/>
              <a:t>başarısız</a:t>
            </a:r>
            <a:r>
              <a:rPr lang="tr-TR" sz="2600" dirty="0"/>
              <a:t> olma olasılığı yüksektir, sosyal aktivitelere ilgisi zayıftır.</a:t>
            </a:r>
          </a:p>
          <a:p>
            <a:endParaRPr lang="tr-TR" dirty="0"/>
          </a:p>
        </p:txBody>
      </p:sp>
      <p:pic>
        <p:nvPicPr>
          <p:cNvPr id="5122" name="Picture 2" descr="C:\Users\ram\Desktop\benlik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2286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054350" y="5808513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960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Benlik saygısı düşük olan çocuklar;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/>
          </a:bodyPr>
          <a:lstStyle/>
          <a:p>
            <a:pPr fontAlgn="base"/>
            <a:r>
              <a:rPr lang="tr-TR" sz="2400" dirty="0"/>
              <a:t>Övgüye de, eleştiriye de olumsuz karşılık verirler.</a:t>
            </a:r>
          </a:p>
          <a:p>
            <a:pPr fontAlgn="base"/>
            <a:r>
              <a:rPr lang="tr-TR" sz="2400" dirty="0"/>
              <a:t>Diğer insanların ya da akranlarının kendisi hakkındaki düşüncelerinden aşırı derecede etkilenirler.</a:t>
            </a:r>
          </a:p>
          <a:p>
            <a:pPr fontAlgn="base"/>
            <a:r>
              <a:rPr lang="tr-TR" sz="2400" dirty="0"/>
              <a:t>Kendilerine dönük yoğun eleştiride bulunur, kendilerini beğenmezler. “</a:t>
            </a:r>
            <a:r>
              <a:rPr lang="tr-TR" sz="2400" b="1" dirty="0"/>
              <a:t>Herkes benden daha akıllı ve başarılı”</a:t>
            </a:r>
            <a:r>
              <a:rPr lang="tr-TR" sz="2400" dirty="0"/>
              <a:t>, “Öğretmenim ve arkadaşlarım beni sevmiyor”, </a:t>
            </a:r>
            <a:r>
              <a:rPr lang="tr-TR" sz="2400" dirty="0" smtClean="0"/>
              <a:t>“</a:t>
            </a:r>
            <a:r>
              <a:rPr lang="tr-TR" sz="2400" dirty="0"/>
              <a:t>Çirkinim” gibi düşüncelere sahiptirler.</a:t>
            </a:r>
          </a:p>
          <a:p>
            <a:pPr fontAlgn="base"/>
            <a:r>
              <a:rPr lang="tr-TR" sz="2400" dirty="0"/>
              <a:t>Okul içinde saygısız davranışlar sergileyebilir, geçimsizlik gösterebilirler.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20272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encrypted-tbn1.gstatic.com/images?q=tbn:ANd9GcSPwt-NtBnrPR5-EEB_QY0Di-WEucVil9ItXxQCN5TGmWE8XxkJy36Gtt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511" y="1484784"/>
            <a:ext cx="2143140" cy="1548826"/>
          </a:xfrm>
          <a:prstGeom prst="rect">
            <a:avLst/>
          </a:prstGeom>
          <a:noFill/>
        </p:spPr>
      </p:pic>
      <p:pic>
        <p:nvPicPr>
          <p:cNvPr id="6" name="Picture 2" descr="https://encrypted-tbn1.gstatic.com/images?q=tbn:ANd9GcSewriug4Y2OADPlnIHTwJtZKITNcxlyB-BI7soEYbUc6RKqR_89qn4Vpk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216" y="3284984"/>
            <a:ext cx="1984873" cy="228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51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Benlik saygısı düşük olan çocuklar;</a:t>
            </a: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3690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265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Benlik saygısı </a:t>
            </a:r>
            <a:r>
              <a:rPr lang="tr-TR" dirty="0" smtClean="0">
                <a:solidFill>
                  <a:srgbClr val="FF0000"/>
                </a:solidFill>
              </a:rPr>
              <a:t>yüksek </a:t>
            </a:r>
            <a:r>
              <a:rPr lang="tr-TR" dirty="0">
                <a:solidFill>
                  <a:srgbClr val="FF0000"/>
                </a:solidFill>
              </a:rPr>
              <a:t>olan çocuklar;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tr-TR" sz="2600" dirty="0"/>
              <a:t>Sosyal olarak </a:t>
            </a:r>
            <a:r>
              <a:rPr lang="tr-TR" sz="2600" b="1" dirty="0"/>
              <a:t>aktif ve yaratıcılık </a:t>
            </a:r>
            <a:r>
              <a:rPr lang="tr-TR" sz="2600" dirty="0"/>
              <a:t>potansiyelleri yüksek çocuklardır.</a:t>
            </a:r>
          </a:p>
          <a:p>
            <a:pPr fontAlgn="base"/>
            <a:r>
              <a:rPr lang="tr-TR" sz="2600" dirty="0"/>
              <a:t>Kişisel </a:t>
            </a:r>
            <a:r>
              <a:rPr lang="tr-TR" sz="2600" b="1" dirty="0"/>
              <a:t>amaçları</a:t>
            </a:r>
            <a:r>
              <a:rPr lang="tr-TR" sz="2600" dirty="0"/>
              <a:t> nettir, bu doğrultuda </a:t>
            </a:r>
            <a:r>
              <a:rPr lang="tr-TR" sz="2600" b="1" dirty="0"/>
              <a:t>kararlı </a:t>
            </a:r>
            <a:r>
              <a:rPr lang="tr-TR" sz="2600" dirty="0"/>
              <a:t>ve gerçekçi hareket ederler.</a:t>
            </a:r>
          </a:p>
          <a:p>
            <a:pPr fontAlgn="base"/>
            <a:r>
              <a:rPr lang="tr-TR" sz="2600" dirty="0"/>
              <a:t>Fiziksel görünümleri konusunda endişeleri azdır.</a:t>
            </a:r>
          </a:p>
          <a:p>
            <a:pPr fontAlgn="base"/>
            <a:r>
              <a:rPr lang="tr-TR" sz="2600" dirty="0"/>
              <a:t>Ders başarısı, sportif faaliyetler, akran ilişkileri gibi etkinlik alanlarında herkesin farklı olabileceğini kolaylıkla kabul ederler.</a:t>
            </a:r>
          </a:p>
          <a:p>
            <a:pPr fontAlgn="base"/>
            <a:r>
              <a:rPr lang="tr-TR" sz="2600" dirty="0"/>
              <a:t>Şüphe, korku ve çelişkilerinin esiri olmazlar</a:t>
            </a:r>
            <a:r>
              <a:rPr lang="tr-TR" sz="2600" dirty="0" smtClean="0"/>
              <a:t>.</a:t>
            </a:r>
          </a:p>
          <a:p>
            <a:pPr fontAlgn="base"/>
            <a:r>
              <a:rPr lang="tr-TR" sz="2600" dirty="0" smtClean="0"/>
              <a:t>Başarısızlık durumunda gerçekçi durum tespiti yapabilirler.</a:t>
            </a:r>
            <a:endParaRPr lang="tr-TR" sz="2600" dirty="0"/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62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Benlik saygısı yüksek olan çocuklar;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45" y="2071105"/>
            <a:ext cx="4589909" cy="358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789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331640" y="620688"/>
            <a:ext cx="6922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BENLİK SAYGISININ GELİŞİMİ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532" y="1484784"/>
            <a:ext cx="7814487" cy="4187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Tekno\Desktop\ödev\gift-slayt\hediye gifler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1975" y="620688"/>
            <a:ext cx="962025" cy="762000"/>
          </a:xfrm>
          <a:prstGeom prst="rect">
            <a:avLst/>
          </a:prstGeom>
          <a:noFill/>
        </p:spPr>
      </p:pic>
      <p:pic>
        <p:nvPicPr>
          <p:cNvPr id="5" name="Picture 3" descr="C:\Users\Tekno\Desktop\ödev\gift-slayt\hediye gifler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8768"/>
            <a:ext cx="962025" cy="762000"/>
          </a:xfrm>
          <a:prstGeom prst="rect">
            <a:avLst/>
          </a:prstGeom>
          <a:noFill/>
        </p:spPr>
      </p:pic>
      <p:pic>
        <p:nvPicPr>
          <p:cNvPr id="6" name="Picture 6" descr="C:\Users\Acer\Desktop\LOGO\RAM1 001.bmp"/>
          <p:cNvPicPr>
            <a:picLocks noChangeAspect="1" noChangeArrowheads="1"/>
          </p:cNvPicPr>
          <p:nvPr/>
        </p:nvPicPr>
        <p:blipFill>
          <a:blip r:embed="rId4" cstate="print"/>
          <a:srcRect l="4713" t="378" r="70966" b="91173"/>
          <a:stretch>
            <a:fillRect/>
          </a:stretch>
        </p:blipFill>
        <p:spPr bwMode="auto">
          <a:xfrm>
            <a:off x="7020272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24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55" y="343525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  <a:cs typeface="Arial" pitchFamily="34" charset="0"/>
              </a:rPr>
              <a:t>BENLİK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Acer\Desktop\LOGO\RAM1 00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949280"/>
            <a:ext cx="139708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683568" y="1486525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Benlik, </a:t>
            </a:r>
            <a:r>
              <a:rPr lang="tr-TR" sz="3200" dirty="0"/>
              <a:t>insanın kendi benliğini algılayış ve kavrayış biçimidir. Kişinin kendini nasıl görüp, nasıl değer biçtiğini </a:t>
            </a:r>
            <a:r>
              <a:rPr lang="tr-TR" sz="3200" dirty="0" smtClean="0"/>
              <a:t>anlatır. </a:t>
            </a:r>
          </a:p>
        </p:txBody>
      </p:sp>
      <p:pic>
        <p:nvPicPr>
          <p:cNvPr id="6" name="Picture 2" descr="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3350231"/>
            <a:ext cx="266429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715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331640" y="548680"/>
            <a:ext cx="7308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Çocukluk Döneminde Benlik Saygısı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923928" y="2348880"/>
            <a:ext cx="52200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  <a:r>
              <a:rPr lang="tr-TR" sz="2800" dirty="0" smtClean="0">
                <a:latin typeface="Comic Sans MS" pitchFamily="66" charset="0"/>
              </a:rPr>
              <a:t>Çocuğun benlik saygısı oluşumunda </a:t>
            </a:r>
            <a:r>
              <a:rPr lang="tr-TR" sz="2800" dirty="0" smtClean="0">
                <a:solidFill>
                  <a:srgbClr val="C00000"/>
                </a:solidFill>
                <a:latin typeface="Comic Sans MS" pitchFamily="66" charset="0"/>
              </a:rPr>
              <a:t>sevgi</a:t>
            </a:r>
            <a:r>
              <a:rPr lang="tr-TR" sz="2800" dirty="0" smtClean="0">
                <a:latin typeface="Comic Sans MS" pitchFamily="66" charset="0"/>
              </a:rPr>
              <a:t>ye gereksinimi bulunmaktadır.</a:t>
            </a:r>
          </a:p>
          <a:p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	 Bu gereksinim doyum kaynağı ise onun </a:t>
            </a:r>
            <a:r>
              <a:rPr lang="tr-TR" sz="2800" dirty="0" smtClean="0">
                <a:solidFill>
                  <a:srgbClr val="C00000"/>
                </a:solidFill>
                <a:latin typeface="Comic Sans MS" pitchFamily="66" charset="0"/>
              </a:rPr>
              <a:t>yakın çevresi</a:t>
            </a:r>
            <a:r>
              <a:rPr lang="tr-TR" sz="28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tr-TR" sz="2800" dirty="0" smtClean="0">
                <a:latin typeface="Comic Sans MS" pitchFamily="66" charset="0"/>
              </a:rPr>
              <a:t>özellikle</a:t>
            </a:r>
            <a:r>
              <a:rPr lang="tr-TR" sz="28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tr-TR" sz="2800" dirty="0" smtClean="0">
                <a:solidFill>
                  <a:srgbClr val="C00000"/>
                </a:solidFill>
                <a:latin typeface="Comic Sans MS" pitchFamily="66" charset="0"/>
              </a:rPr>
              <a:t>annesidir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r>
              <a:rPr lang="tr-TR" sz="1000" dirty="0" smtClean="0"/>
              <a:t>(Atay, 2005 </a:t>
            </a:r>
            <a:r>
              <a:rPr lang="tr-TR" sz="1000" dirty="0" err="1" smtClean="0"/>
              <a:t>Akt</a:t>
            </a:r>
            <a:r>
              <a:rPr lang="tr-TR" sz="1000" dirty="0" smtClean="0"/>
              <a:t>. Türk,2007). </a:t>
            </a:r>
            <a:endParaRPr lang="tr-TR" dirty="0"/>
          </a:p>
        </p:txBody>
      </p:sp>
      <p:pic>
        <p:nvPicPr>
          <p:cNvPr id="6" name="Picture 2" descr="C:\Users\Tekno\Desktop\ödev\dep\d3333_domuz_grip_cocuk_depres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4899"/>
            <a:ext cx="3563888" cy="4536504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182036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9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etin kutusu"/>
          <p:cNvSpPr txBox="1"/>
          <p:nvPr/>
        </p:nvSpPr>
        <p:spPr>
          <a:xfrm>
            <a:off x="251520" y="1268760"/>
            <a:ext cx="83529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Bu dönem bireyin nasıl göründüğü ve nasıl bir kişi olduğuyla yoğun olarak ilgilendiği bir dönemdir.</a:t>
            </a:r>
          </a:p>
          <a:p>
            <a:endParaRPr lang="tr-TR" sz="3200" dirty="0" smtClean="0"/>
          </a:p>
          <a:p>
            <a:r>
              <a:rPr lang="tr-TR" sz="3200" dirty="0" smtClean="0"/>
              <a:t>Bu dönemde</a:t>
            </a:r>
            <a:r>
              <a:rPr lang="tr-TR" sz="3200" dirty="0"/>
              <a:t>;</a:t>
            </a:r>
          </a:p>
          <a:p>
            <a:r>
              <a:rPr lang="tr-TR" sz="3200" dirty="0" smtClean="0"/>
              <a:t>*Okul başarısı</a:t>
            </a:r>
            <a:endParaRPr lang="tr-TR" sz="3200" dirty="0"/>
          </a:p>
          <a:p>
            <a:r>
              <a:rPr lang="tr-TR" sz="3200" dirty="0" smtClean="0"/>
              <a:t>*Arkadaşlar </a:t>
            </a:r>
            <a:r>
              <a:rPr lang="tr-TR" sz="3200" dirty="0"/>
              <a:t>tarafından kabul</a:t>
            </a:r>
          </a:p>
          <a:p>
            <a:r>
              <a:rPr lang="tr-TR" sz="3200" dirty="0" smtClean="0"/>
              <a:t>*Anne </a:t>
            </a:r>
            <a:r>
              <a:rPr lang="tr-TR" sz="3200" dirty="0"/>
              <a:t>baba ilişkileri</a:t>
            </a:r>
          </a:p>
          <a:p>
            <a:r>
              <a:rPr lang="tr-TR" sz="3200" dirty="0" smtClean="0"/>
              <a:t>*Ve </a:t>
            </a:r>
            <a:r>
              <a:rPr lang="tr-TR" sz="3200" dirty="0"/>
              <a:t>özellikler </a:t>
            </a:r>
            <a:r>
              <a:rPr lang="tr-TR" sz="3200" b="1" dirty="0"/>
              <a:t>Beden imajı</a:t>
            </a:r>
          </a:p>
          <a:p>
            <a:pPr>
              <a:buNone/>
            </a:pPr>
            <a:r>
              <a:rPr lang="tr-TR" sz="3200" dirty="0"/>
              <a:t>Benlik saygısının gelişiminde önemli rol oynar.</a:t>
            </a:r>
          </a:p>
          <a:p>
            <a:endParaRPr lang="tr-TR" sz="3200" dirty="0" smtClean="0">
              <a:latin typeface="Comic Sans MS" pitchFamily="66" charset="0"/>
            </a:endParaRPr>
          </a:p>
          <a:p>
            <a:endParaRPr lang="tr-TR" sz="3200" dirty="0">
              <a:latin typeface="Comic Sans MS" pitchFamily="66" charset="0"/>
            </a:endParaRPr>
          </a:p>
          <a:p>
            <a:endParaRPr lang="tr-TR" sz="3200" dirty="0" smtClean="0">
              <a:latin typeface="Comic Sans MS" pitchFamily="66" charset="0"/>
            </a:endParaRPr>
          </a:p>
          <a:p>
            <a:endParaRPr lang="tr-TR" sz="3200" dirty="0">
              <a:latin typeface="Comic Sans MS" pitchFamily="66" charset="0"/>
            </a:endParaRPr>
          </a:p>
          <a:p>
            <a:endParaRPr lang="tr-TR" sz="3200" dirty="0">
              <a:latin typeface="Comic Sans MS" pitchFamily="66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115616" y="404664"/>
            <a:ext cx="6884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+mj-lt"/>
              </a:rPr>
              <a:t>Ergenlik </a:t>
            </a:r>
            <a:r>
              <a:rPr lang="tr-TR" sz="3200" b="1" dirty="0">
                <a:solidFill>
                  <a:srgbClr val="FF0000"/>
                </a:solidFill>
                <a:latin typeface="+mj-lt"/>
              </a:rPr>
              <a:t>Döneminde Benlik Saygısı</a:t>
            </a:r>
            <a:endParaRPr lang="tr-TR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020272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ergenler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Picture 5" descr="C:\Users\ram\Desktop\benlik\ergenler-ne-ister-62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17" y="2924944"/>
            <a:ext cx="2592710" cy="1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" y="147554"/>
            <a:ext cx="189868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7696"/>
            <a:ext cx="187220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7554"/>
            <a:ext cx="187821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75" y="3422903"/>
            <a:ext cx="2043955" cy="33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84" y="3441226"/>
            <a:ext cx="2414661" cy="33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cer\Desktop\LOGO\RAM1 001.bmp"/>
          <p:cNvPicPr>
            <a:picLocks noChangeAspect="1" noChangeArrowheads="1"/>
          </p:cNvPicPr>
          <p:nvPr/>
        </p:nvPicPr>
        <p:blipFill>
          <a:blip r:embed="rId7" cstate="print"/>
          <a:srcRect l="4713" t="378" r="70966" b="91173"/>
          <a:stretch>
            <a:fillRect/>
          </a:stretch>
        </p:blipFill>
        <p:spPr bwMode="auto">
          <a:xfrm>
            <a:off x="7020272" y="5938235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9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Benlik saygısını geliştirmek için </a:t>
            </a:r>
            <a:r>
              <a:rPr lang="tr-TR" dirty="0" smtClean="0">
                <a:solidFill>
                  <a:srgbClr val="FF0000"/>
                </a:solidFill>
              </a:rPr>
              <a:t>AİLELERİN </a:t>
            </a:r>
            <a:r>
              <a:rPr lang="tr-TR" dirty="0" smtClean="0">
                <a:solidFill>
                  <a:srgbClr val="FF0000"/>
                </a:solidFill>
              </a:rPr>
              <a:t>yapabilecekleri;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endParaRPr lang="tr-TR" dirty="0" smtClean="0"/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Çocuğa sınırların belli olduğu ve sevginin</a:t>
            </a: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açıkça ifade edildiği </a:t>
            </a: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olumlu bir ev yaşamı</a:t>
            </a:r>
          </a:p>
          <a:p>
            <a:pPr algn="ctr"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sağlanmalıdır. </a:t>
            </a:r>
          </a:p>
          <a:p>
            <a:pPr algn="ctr">
              <a:buNone/>
            </a:pPr>
            <a:r>
              <a:rPr lang="tr-TR" sz="3600" b="1" dirty="0" smtClean="0">
                <a:cs typeface="Times New Roman" pitchFamily="18" charset="0"/>
              </a:rPr>
              <a:t>Koşulsuz sevgi</a:t>
            </a:r>
          </a:p>
          <a:p>
            <a:pPr algn="ctr">
              <a:buNone/>
            </a:pPr>
            <a:r>
              <a:rPr lang="tr-TR" sz="3600" b="1" dirty="0">
                <a:cs typeface="Times New Roman" pitchFamily="18" charset="0"/>
              </a:rPr>
              <a:t>v</a:t>
            </a:r>
            <a:r>
              <a:rPr lang="tr-TR" sz="3600" b="1" dirty="0" smtClean="0">
                <a:cs typeface="Times New Roman" pitchFamily="18" charset="0"/>
              </a:rPr>
              <a:t>erilmelidir.</a:t>
            </a:r>
          </a:p>
          <a:p>
            <a:endParaRPr lang="tr-TR" dirty="0"/>
          </a:p>
        </p:txBody>
      </p:sp>
      <p:pic>
        <p:nvPicPr>
          <p:cNvPr id="28674" name="Picture 2" descr="ANNE BAB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9" y="3933056"/>
            <a:ext cx="2558089" cy="2046202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732240" y="5645278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737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288032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    Çocuğunuza </a:t>
            </a:r>
            <a:r>
              <a:rPr lang="tr-TR" dirty="0"/>
              <a:t>kendisini ve geleceğini güvende hissedeceği, emniyet duygusunu </a:t>
            </a:r>
            <a:r>
              <a:rPr lang="tr-TR" dirty="0" smtClean="0"/>
              <a:t>verin.</a:t>
            </a:r>
          </a:p>
          <a:p>
            <a:pPr marL="0" indent="0" algn="ctr">
              <a:buNone/>
            </a:pPr>
            <a:r>
              <a:rPr lang="tr-TR" dirty="0" smtClean="0"/>
              <a:t> Bunun için de tutarlı davranın.</a:t>
            </a:r>
            <a:endParaRPr lang="tr-TR" dirty="0"/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452320" y="5724732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6" descr="http://www.cocukrehberi.net/wp-content/uploads/2014/10/anne-baba-%C3%A7ocuk-egit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384376" cy="2051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2462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AİLELERİN </a:t>
            </a:r>
            <a:r>
              <a:rPr lang="tr-TR" dirty="0" smtClean="0">
                <a:solidFill>
                  <a:srgbClr val="FF0000"/>
                </a:solidFill>
              </a:rPr>
              <a:t>yapabilecekleri</a:t>
            </a:r>
            <a:r>
              <a:rPr lang="tr-TR" dirty="0">
                <a:solidFill>
                  <a:srgbClr val="FF0000"/>
                </a:solidFill>
              </a:rPr>
              <a:t>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Çocuğunuza yeterli </a:t>
            </a:r>
            <a:r>
              <a:rPr lang="tr-TR" dirty="0"/>
              <a:t>zaman </a:t>
            </a:r>
            <a:r>
              <a:rPr lang="tr-TR" dirty="0" smtClean="0"/>
              <a:t>ayırın. Bu zamanı onun istek ve ihtiyaçlarını da göze alarak eğlenceli bir şekilde geçirmesini sağlamalısınız.</a:t>
            </a:r>
            <a:endParaRPr lang="tr-TR" dirty="0"/>
          </a:p>
          <a:p>
            <a:endParaRPr lang="tr-TR" dirty="0"/>
          </a:p>
        </p:txBody>
      </p:sp>
      <p:pic>
        <p:nvPicPr>
          <p:cNvPr id="6146" name="Picture 2" descr="C:\Users\ram\Desktop\benlik\baba-cocuk-top,aXv-xai9ck6iXkD2SzeA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22442"/>
            <a:ext cx="2470232" cy="19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882308" y="5724732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ram\Desktop\benlik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534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am\Desktop\benlik\indir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52" y="3122442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am\Desktop\benlik\indir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35342"/>
            <a:ext cx="2743200" cy="1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2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9155360" cy="4911741"/>
          </a:xfrm>
        </p:spPr>
        <p:txBody>
          <a:bodyPr/>
          <a:lstStyle/>
          <a:p>
            <a:pPr algn="ctr"/>
            <a:endParaRPr lang="tr-TR" dirty="0" smtClean="0"/>
          </a:p>
          <a:p>
            <a:pPr>
              <a:buNone/>
            </a:pPr>
            <a:r>
              <a:rPr lang="tr-TR" sz="2800" dirty="0" smtClean="0">
                <a:cs typeface="Times New Roman" pitchFamily="18" charset="0"/>
              </a:rPr>
              <a:t>    *Çocuğa kendi işini kendisinin yapması için fırsat tanınmalı, kendi başına yapabileceği işler bir yetişkin tarafından yapılmamalıdır. </a:t>
            </a:r>
          </a:p>
          <a:p>
            <a:pPr>
              <a:buNone/>
            </a:pPr>
            <a:r>
              <a:rPr lang="tr-TR" sz="2800" dirty="0" smtClean="0">
                <a:cs typeface="Times New Roman" pitchFamily="18" charset="0"/>
              </a:rPr>
              <a:t>    *</a:t>
            </a:r>
            <a:r>
              <a:rPr lang="tr-TR" sz="2800" dirty="0">
                <a:cs typeface="Times New Roman" pitchFamily="18" charset="0"/>
              </a:rPr>
              <a:t>Evde düzenli olarak belli konularda sorumluluk alması sağlanmalı ve aldığı sorumlulukları yerine getirip getirmediği izlenmelidir. </a:t>
            </a:r>
          </a:p>
          <a:p>
            <a:pPr>
              <a:buNone/>
            </a:pPr>
            <a:endParaRPr lang="tr-TR" sz="2800" dirty="0" smtClean="0">
              <a:cs typeface="Times New Roman" pitchFamily="18" charset="0"/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31746" name="Picture 2" descr="ANNE BAB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4653136"/>
            <a:ext cx="2571750" cy="1781176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63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/>
            <a:endParaRPr lang="tr-TR" sz="4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4000" dirty="0" smtClean="0">
                <a:cs typeface="Times New Roman" pitchFamily="18" charset="0"/>
              </a:rPr>
              <a:t>Başladığı işi bitirmesi konusunda motive edilmeli, destek olunmalı, model oluşturulmalıdır. </a:t>
            </a:r>
          </a:p>
          <a:p>
            <a:endParaRPr lang="tr-TR" dirty="0"/>
          </a:p>
        </p:txBody>
      </p:sp>
      <p:pic>
        <p:nvPicPr>
          <p:cNvPr id="32770" name="Picture 2" descr="ANNE BABA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700808"/>
            <a:ext cx="3543300" cy="1285876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92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9145016" cy="4680520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cs typeface="Times New Roman" pitchFamily="18" charset="0"/>
              </a:rPr>
              <a:t>  *Çocuğunuzun zayıf yanlarını görmezlikten gelmeyin, dürüst olun, ama onları eleştirmeyin. Çocuklar kendilerindeki eksiklikleri ve kusurları kabullenmelidir </a:t>
            </a:r>
          </a:p>
          <a:p>
            <a:pPr>
              <a:buNone/>
            </a:pPr>
            <a:r>
              <a:rPr lang="tr-TR" sz="2800" dirty="0" smtClean="0">
                <a:cs typeface="Times New Roman" pitchFamily="18" charset="0"/>
              </a:rPr>
              <a:t>    Bunun yanı sıra iyi ve kuvvetli oldukları yanları ile gurur duyabilmelidirler. </a:t>
            </a:r>
          </a:p>
          <a:p>
            <a:pPr>
              <a:buNone/>
            </a:pPr>
            <a:r>
              <a:rPr lang="tr-TR" sz="2800" dirty="0" smtClean="0">
                <a:cs typeface="Times New Roman" pitchFamily="18" charset="0"/>
              </a:rPr>
              <a:t>   *Çocuk </a:t>
            </a:r>
            <a:r>
              <a:rPr lang="tr-TR" sz="2800" dirty="0">
                <a:cs typeface="Times New Roman" pitchFamily="18" charset="0"/>
              </a:rPr>
              <a:t>haklı olduğunda haklılığı vurgulanmalı, haksız olduğunda hataları ve nasıl düzeltilebileceği </a:t>
            </a:r>
            <a:r>
              <a:rPr lang="tr-TR" sz="2800" dirty="0" smtClean="0">
                <a:cs typeface="Times New Roman" pitchFamily="18" charset="0"/>
              </a:rPr>
              <a:t>konuşulmalıdır. </a:t>
            </a:r>
            <a:endParaRPr lang="tr-TR" sz="2800" dirty="0">
              <a:cs typeface="Times New Roman" pitchFamily="18" charset="0"/>
            </a:endParaRPr>
          </a:p>
          <a:p>
            <a:pPr>
              <a:buNone/>
            </a:pPr>
            <a:endParaRPr lang="tr-TR" sz="2800" dirty="0" smtClean="0"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4" name="Picture 4" descr="Aile kural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827388"/>
            <a:ext cx="2571750" cy="1781176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http://www.minikokul.com/wp-content/uploads/2011/03/kurall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06" y="5068770"/>
            <a:ext cx="2928958" cy="1288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820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95736" y="1608164"/>
            <a:ext cx="6347048" cy="4525963"/>
          </a:xfrm>
        </p:spPr>
        <p:txBody>
          <a:bodyPr/>
          <a:lstStyle/>
          <a:p>
            <a:pPr algn="ctr"/>
            <a:endParaRPr lang="tr-TR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sz="2800" dirty="0" smtClean="0">
                <a:cs typeface="Times New Roman" pitchFamily="18" charset="0"/>
              </a:rPr>
              <a:t>Girdiği farklı sosyal ortamlarda başarabileceği görevler alması sağlanmalıdır.</a:t>
            </a:r>
          </a:p>
          <a:p>
            <a:pPr algn="ctr">
              <a:buNone/>
            </a:pPr>
            <a:r>
              <a:rPr lang="tr-TR" sz="2800" dirty="0"/>
              <a:t>Başkalarıyla </a:t>
            </a:r>
            <a:r>
              <a:rPr lang="tr-TR" sz="2800" dirty="0" smtClean="0"/>
              <a:t>kıyaslanmamalıdır.</a:t>
            </a:r>
            <a:endParaRPr lang="tr-TR" sz="2800" dirty="0"/>
          </a:p>
          <a:p>
            <a:pPr algn="ctr">
              <a:buNone/>
            </a:pPr>
            <a:r>
              <a:rPr lang="tr-TR" sz="2800" dirty="0" smtClean="0">
                <a:cs typeface="Times New Roman" pitchFamily="18" charset="0"/>
              </a:rPr>
              <a:t> </a:t>
            </a:r>
          </a:p>
          <a:p>
            <a:endParaRPr lang="tr-TR" dirty="0"/>
          </a:p>
        </p:txBody>
      </p:sp>
      <p:pic>
        <p:nvPicPr>
          <p:cNvPr id="36866" name="Picture 2" descr="Aile kural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19364"/>
            <a:ext cx="1914525" cy="2390775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85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Ben Kimim?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853135"/>
          </a:xfrm>
        </p:spPr>
        <p:txBody>
          <a:bodyPr>
            <a:normAutofit/>
          </a:bodyPr>
          <a:lstStyle/>
          <a:p>
            <a:r>
              <a:rPr lang="tr-TR" dirty="0"/>
              <a:t>“Ben ” cümlesini tamamlamak için birçok yol vardır. (Vereceğiniz ilk beş cevap ne olurdu?) Hepsi bir arada, verdiğiniz yanıt </a:t>
            </a:r>
            <a:r>
              <a:rPr lang="tr-TR" b="1" dirty="0"/>
              <a:t>benlik kavramınızı </a:t>
            </a:r>
            <a:r>
              <a:rPr lang="tr-TR" dirty="0"/>
              <a:t>tanımlar. 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Özgüven">
            <a:hlinkClick r:id="rId3" tooltip="Özgüve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2900" y="1772816"/>
            <a:ext cx="27775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580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>
                <a:solidFill>
                  <a:srgbClr val="FF0000"/>
                </a:solidFill>
              </a:rPr>
              <a:t>AİLELERİN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451755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pPr algn="ctr">
              <a:buNone/>
            </a:pPr>
            <a:r>
              <a:rPr lang="tr-TR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r-TR" dirty="0" smtClean="0">
                <a:cs typeface="Times New Roman" pitchFamily="18" charset="0"/>
              </a:rPr>
              <a:t>Ailedeki tüm bireylerin, kişisel sorunlarını, aile içi sorunlarını, başlarına gelen iyi-kötü olayları, anne babayı ve onu sevindiren ve üzen olayları konuşup paylaşabilmelidirler.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ile kurallar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232" y="2649914"/>
            <a:ext cx="2943200" cy="2494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370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OKULUN yapabilecekleri;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5696" y="1916833"/>
            <a:ext cx="5698976" cy="3096344"/>
          </a:xfrm>
        </p:spPr>
        <p:txBody>
          <a:bodyPr/>
          <a:lstStyle/>
          <a:p>
            <a:pPr algn="ctr"/>
            <a:r>
              <a:rPr lang="tr-TR" dirty="0">
                <a:latin typeface="Times New Roman" pitchFamily="18" charset="0"/>
                <a:cs typeface="Times New Roman" pitchFamily="18" charset="0"/>
              </a:rPr>
              <a:t>Eğitimin amaçlarından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birisi de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bireylerin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kendi benliğine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karşı daha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gerçekçi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bir tutum edinebilmelerine yardımcı olmaktır.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949280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298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OKULUN yapabilecekleri;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236296" y="5949280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ikdörtgen 4"/>
          <p:cNvSpPr/>
          <p:nvPr/>
        </p:nvSpPr>
        <p:spPr>
          <a:xfrm>
            <a:off x="961976" y="1727748"/>
            <a:ext cx="3168352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788024" y="1727748"/>
            <a:ext cx="2916324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1115616" y="2038717"/>
            <a:ext cx="288032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Ödevlerini düzenli yapan</a:t>
            </a:r>
          </a:p>
          <a:p>
            <a:r>
              <a:rPr lang="tr-TR" sz="2000" dirty="0" smtClean="0"/>
              <a:t>Dersi dinleyen</a:t>
            </a:r>
          </a:p>
          <a:p>
            <a:r>
              <a:rPr lang="tr-TR" sz="2000" dirty="0" smtClean="0"/>
              <a:t>Kurallara uyan</a:t>
            </a:r>
          </a:p>
          <a:p>
            <a:r>
              <a:rPr lang="tr-TR" sz="2000" dirty="0" smtClean="0"/>
              <a:t>Arkadaşlarıyla uyumlu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4914038" y="2038717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Ödevlerini yapmayan</a:t>
            </a:r>
          </a:p>
          <a:p>
            <a:r>
              <a:rPr lang="tr-TR" dirty="0" smtClean="0"/>
              <a:t>Dersi yeterli dinleyemeyen</a:t>
            </a:r>
          </a:p>
          <a:p>
            <a:r>
              <a:rPr lang="tr-TR" dirty="0" smtClean="0"/>
              <a:t>Kurallara uymayan</a:t>
            </a:r>
          </a:p>
          <a:p>
            <a:r>
              <a:rPr lang="tr-TR" dirty="0" smtClean="0"/>
              <a:t>Arkadaşlarıyla uyum problemleri yaşayan</a:t>
            </a:r>
          </a:p>
          <a:p>
            <a:endParaRPr lang="tr-TR" dirty="0"/>
          </a:p>
        </p:txBody>
      </p:sp>
      <p:sp>
        <p:nvSpPr>
          <p:cNvPr id="10" name="Sağ Ayraç 9"/>
          <p:cNvSpPr/>
          <p:nvPr/>
        </p:nvSpPr>
        <p:spPr>
          <a:xfrm rot="5400000">
            <a:off x="4128949" y="2996954"/>
            <a:ext cx="598070" cy="3312368"/>
          </a:xfrm>
          <a:prstGeom prst="rightBrac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97880" y="526055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</a:t>
            </a:r>
            <a:r>
              <a:rPr lang="tr-TR" sz="3200" dirty="0" smtClean="0"/>
              <a:t>Öğrencileriniz olsa tutumunuz nasıl olur?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8605481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OKULUN yapabilecekleri;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tr-TR" dirty="0" smtClean="0"/>
              <a:t>Çocuklara koşulsuz kabul verilmelidir.</a:t>
            </a:r>
          </a:p>
          <a:p>
            <a:r>
              <a:rPr lang="tr-TR" dirty="0" smtClean="0"/>
              <a:t>Her öğrenciye ihtiyaçları doğrultusunda davranılmaya çalışılmalıdır.</a:t>
            </a:r>
          </a:p>
          <a:p>
            <a:r>
              <a:rPr lang="tr-TR" dirty="0" smtClean="0"/>
              <a:t>Sınıfın bir parçası olduğu hissettirilmeli.</a:t>
            </a:r>
          </a:p>
          <a:p>
            <a:r>
              <a:rPr lang="tr-TR" dirty="0" smtClean="0"/>
              <a:t>Sınıfı içi sorumluluk almaları desteklenmelidir.</a:t>
            </a:r>
          </a:p>
          <a:p>
            <a:r>
              <a:rPr lang="tr-TR" dirty="0" smtClean="0"/>
              <a:t>Eleştiri, yargı yerine geri bildirim verilmelidir.</a:t>
            </a:r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7092280" y="5691521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ram\Desktop\benlik\ogrenci-ogretm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85184"/>
            <a:ext cx="2232248" cy="14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11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ailelerin 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Başarıyla sonuçlanmasa bile çabaları takdir edilmelidir. Bir çocuğun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öğretmeni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tarafından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"Öğrenmeye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çalışmandan gurur duyuyorum", gibi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sözlerle yüreklendirilmesi, çocuğun daha çok çaba harcaması için onu motive edecek, mücadele gücünü </a:t>
            </a:r>
            <a:r>
              <a:rPr lang="tr-TR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geliştirecektir.</a:t>
            </a:r>
            <a:endParaRPr lang="tr-TR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endParaRPr lang="tr-TR" dirty="0"/>
          </a:p>
        </p:txBody>
      </p:sp>
      <p:pic>
        <p:nvPicPr>
          <p:cNvPr id="2050" name="Picture 2" descr="C:\Users\ram\Desktop\benlik\indir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11836"/>
            <a:ext cx="22288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6660232" y="566269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5383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Benlik saygısını geliştirmek için </a:t>
            </a:r>
            <a:r>
              <a:rPr lang="tr-TR" dirty="0" smtClean="0">
                <a:solidFill>
                  <a:srgbClr val="FF0000"/>
                </a:solidFill>
              </a:rPr>
              <a:t>OKULUN </a:t>
            </a:r>
            <a:r>
              <a:rPr lang="tr-TR" dirty="0">
                <a:solidFill>
                  <a:srgbClr val="FF0000"/>
                </a:solidFill>
              </a:rPr>
              <a:t>yapabilecekleri;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cs typeface="Times New Roman" pitchFamily="18" charset="0"/>
              </a:rPr>
              <a:t>Okulla ilgili yetersizliklerinden çok başarılarının üzerinde durulmalıdır. Bir dersten aldığı düşük bir not, diğer dersteki çalışma ve başarısını gölgelememelidir. </a:t>
            </a:r>
          </a:p>
          <a:p>
            <a:endParaRPr lang="tr-TR" dirty="0"/>
          </a:p>
        </p:txBody>
      </p:sp>
      <p:pic>
        <p:nvPicPr>
          <p:cNvPr id="37890" name="Picture 2" descr="Aile kuralla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577700"/>
            <a:ext cx="3152775" cy="1447801"/>
          </a:xfrm>
          <a:prstGeom prst="rect">
            <a:avLst/>
          </a:prstGeom>
          <a:noFill/>
        </p:spPr>
      </p:pic>
      <p:pic>
        <p:nvPicPr>
          <p:cNvPr id="6" name="Picture 6" descr="C:\Users\Acer\Desktop\LOGO\RAM1 001.bmp"/>
          <p:cNvPicPr>
            <a:picLocks noChangeAspect="1" noChangeArrowheads="1"/>
          </p:cNvPicPr>
          <p:nvPr/>
        </p:nvPicPr>
        <p:blipFill>
          <a:blip r:embed="rId3" cstate="print"/>
          <a:srcRect l="4713" t="378" r="70966" b="91173"/>
          <a:stretch>
            <a:fillRect/>
          </a:stretch>
        </p:blipFill>
        <p:spPr bwMode="auto">
          <a:xfrm>
            <a:off x="7092280" y="5691521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739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476672"/>
            <a:ext cx="9145016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sz="3600" dirty="0" smtClean="0"/>
              <a:t>Benlik saygısı yüksek bireyler yetiştirebilmek   </a:t>
            </a:r>
          </a:p>
          <a:p>
            <a:pPr marL="0" indent="0">
              <a:buNone/>
            </a:pPr>
            <a:r>
              <a:rPr lang="tr-TR" sz="3600" dirty="0" smtClean="0"/>
              <a:t>                                </a:t>
            </a:r>
            <a:r>
              <a:rPr lang="tr-TR" sz="3600" dirty="0" err="1" smtClean="0"/>
              <a:t>ümüdiyle</a:t>
            </a:r>
            <a:r>
              <a:rPr lang="tr-TR" sz="3600" dirty="0" smtClean="0"/>
              <a:t>,</a:t>
            </a:r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</a:t>
            </a:r>
          </a:p>
          <a:p>
            <a:pPr marL="0" indent="0">
              <a:buNone/>
            </a:pPr>
            <a:r>
              <a:rPr lang="tr-TR" sz="4400" dirty="0"/>
              <a:t> </a:t>
            </a:r>
            <a:r>
              <a:rPr lang="tr-TR" sz="4400" dirty="0" smtClean="0"/>
              <a:t>     DİNLEDİĞİNİZ İÇİN TEŞEKKÜRLER</a:t>
            </a:r>
            <a:endParaRPr lang="tr-TR" sz="4400" dirty="0"/>
          </a:p>
        </p:txBody>
      </p:sp>
      <p:pic>
        <p:nvPicPr>
          <p:cNvPr id="4" name="Picture 2" descr="https://encrypted-tbn0.gstatic.com/images?q=tbn:ANd9GcRiRKJnvUe76R1vdcjIxahBrAeKXIT6RH5a6Now_Z4XP9j175juv_JMtCw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179836"/>
            <a:ext cx="3960440" cy="2329284"/>
          </a:xfrm>
          <a:prstGeom prst="rect">
            <a:avLst/>
          </a:prstGeom>
          <a:noFill/>
        </p:spPr>
      </p:pic>
      <p:pic>
        <p:nvPicPr>
          <p:cNvPr id="5" name="Picture 6" descr="C:\Users\Acer\Desktop\LOGO\RAM1 001.bmp"/>
          <p:cNvPicPr>
            <a:picLocks noChangeAspect="1" noChangeArrowheads="1"/>
          </p:cNvPicPr>
          <p:nvPr/>
        </p:nvPicPr>
        <p:blipFill>
          <a:blip r:embed="rId4" cstate="print"/>
          <a:srcRect l="4713" t="378" r="70966" b="91173"/>
          <a:stretch>
            <a:fillRect/>
          </a:stretch>
        </p:blipFill>
        <p:spPr bwMode="auto">
          <a:xfrm>
            <a:off x="7092280" y="5691521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2823" y="332656"/>
            <a:ext cx="5770984" cy="1143000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  <a:cs typeface="Arial" pitchFamily="34" charset="0"/>
              </a:rPr>
              <a:t>BENLİK</a:t>
            </a:r>
            <a:endParaRPr lang="tr-TR" sz="6000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şağı Ok 6"/>
          <p:cNvSpPr/>
          <p:nvPr/>
        </p:nvSpPr>
        <p:spPr>
          <a:xfrm>
            <a:off x="3851920" y="1680869"/>
            <a:ext cx="720080" cy="11920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karı Bükülü Ok 8"/>
          <p:cNvSpPr/>
          <p:nvPr/>
        </p:nvSpPr>
        <p:spPr>
          <a:xfrm rot="10800000">
            <a:off x="1043608" y="1772816"/>
            <a:ext cx="1559610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ükülü Ok 10"/>
          <p:cNvSpPr/>
          <p:nvPr/>
        </p:nvSpPr>
        <p:spPr>
          <a:xfrm rot="5400000">
            <a:off x="6273029" y="1415312"/>
            <a:ext cx="1056403" cy="15781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67544" y="3203781"/>
            <a:ext cx="1775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B</a:t>
            </a:r>
            <a:r>
              <a:rPr lang="tr-TR" sz="3200" dirty="0" smtClean="0"/>
              <a:t>ireyin algıladığı </a:t>
            </a:r>
            <a:r>
              <a:rPr lang="tr-TR" sz="3200" dirty="0"/>
              <a:t>benliği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987824" y="3203781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B</a:t>
            </a:r>
            <a:r>
              <a:rPr lang="tr-TR" sz="3200" dirty="0" smtClean="0"/>
              <a:t>aşkalarının </a:t>
            </a:r>
            <a:r>
              <a:rPr lang="tr-TR" sz="3200" dirty="0"/>
              <a:t>gözündeki benliği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979301" y="3203781"/>
            <a:ext cx="250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G</a:t>
            </a:r>
            <a:r>
              <a:rPr lang="tr-TR" sz="3200" dirty="0" smtClean="0"/>
              <a:t>elecekte </a:t>
            </a:r>
            <a:r>
              <a:rPr lang="tr-TR" sz="3200" dirty="0"/>
              <a:t>olmak istediği </a:t>
            </a:r>
            <a:r>
              <a:rPr lang="tr-TR" sz="3200" dirty="0" smtClean="0"/>
              <a:t>ideal </a:t>
            </a:r>
            <a:r>
              <a:rPr lang="tr-TR" sz="3200" dirty="0"/>
              <a:t>benliği</a:t>
            </a:r>
          </a:p>
        </p:txBody>
      </p:sp>
    </p:spTree>
    <p:extLst>
      <p:ext uri="{BB962C8B-B14F-4D97-AF65-F5344CB8AC3E}">
        <p14:creationId xmlns:p14="http://schemas.microsoft.com/office/powerpoint/2010/main" val="256317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BENLİK ALGISI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 </a:t>
            </a:r>
            <a:r>
              <a:rPr lang="tr-TR" sz="2800" dirty="0"/>
              <a:t>Algılanan </a:t>
            </a:r>
            <a:r>
              <a:rPr lang="tr-TR" sz="2800" dirty="0" smtClean="0"/>
              <a:t>benlik; kişinin </a:t>
            </a:r>
            <a:r>
              <a:rPr lang="tr-TR" sz="2800" dirty="0"/>
              <a:t>benlik kavramının çok önemli bir boyutunu oluşturur. </a:t>
            </a:r>
            <a:endParaRPr lang="tr-TR" sz="2800" dirty="0" smtClean="0"/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48264" y="5717976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benl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398" y="3212976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8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476673"/>
            <a:ext cx="867747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Benlik algısı bireyin </a:t>
            </a:r>
            <a:r>
              <a:rPr lang="tr-TR" sz="2800" u="sng" dirty="0"/>
              <a:t>çevresiyle</a:t>
            </a:r>
            <a:r>
              <a:rPr lang="tr-TR" sz="2800" dirty="0"/>
              <a:t> etkileşimi sonucunda oluşur</a:t>
            </a:r>
            <a:r>
              <a:rPr lang="tr-TR" sz="2800" dirty="0" smtClean="0"/>
              <a:t>.</a:t>
            </a:r>
          </a:p>
          <a:p>
            <a:pPr marL="0" indent="0">
              <a:buNone/>
            </a:pPr>
            <a:r>
              <a:rPr lang="tr-TR" sz="2800" dirty="0" smtClean="0"/>
              <a:t>                 (Aile + Yakın çevre +Öğretmenler)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323528" y="1988840"/>
            <a:ext cx="3816424" cy="3312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099050" y="836712"/>
            <a:ext cx="426503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200" b="1" dirty="0" smtClean="0"/>
          </a:p>
          <a:p>
            <a:endParaRPr lang="tr-TR" dirty="0" smtClean="0"/>
          </a:p>
          <a:p>
            <a:pPr algn="ctr"/>
            <a:endParaRPr lang="tr-TR" sz="2200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sp>
        <p:nvSpPr>
          <p:cNvPr id="6" name="Sağ Ok 5"/>
          <p:cNvSpPr/>
          <p:nvPr/>
        </p:nvSpPr>
        <p:spPr>
          <a:xfrm>
            <a:off x="4355976" y="3169421"/>
            <a:ext cx="1008112" cy="63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668686" y="1916832"/>
            <a:ext cx="3096344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5945832" y="2750147"/>
            <a:ext cx="2680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Olumlu benlik algısı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11560" y="2131692"/>
            <a:ext cx="34065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Olumlu yaşantılar</a:t>
            </a:r>
          </a:p>
          <a:p>
            <a:pPr algn="ctr"/>
            <a:endParaRPr lang="tr-TR" sz="2400" b="1" dirty="0"/>
          </a:p>
          <a:p>
            <a:r>
              <a:rPr lang="tr-TR" sz="2400" dirty="0"/>
              <a:t>*</a:t>
            </a:r>
            <a:r>
              <a:rPr lang="tr-TR" dirty="0"/>
              <a:t>Birey olarak kabul gördüğü</a:t>
            </a:r>
          </a:p>
          <a:p>
            <a:r>
              <a:rPr lang="tr-TR" sz="2400" dirty="0"/>
              <a:t>*</a:t>
            </a:r>
            <a:r>
              <a:rPr lang="tr-TR" dirty="0"/>
              <a:t>Bireyin düşüncelerinin önemsendiği</a:t>
            </a:r>
          </a:p>
          <a:p>
            <a:r>
              <a:rPr lang="tr-TR" dirty="0"/>
              <a:t>*Fiziksel ve psikolojik şiddetin olmadığı</a:t>
            </a:r>
          </a:p>
          <a:p>
            <a:r>
              <a:rPr lang="tr-TR" dirty="0"/>
              <a:t>*Aile bireylerinin birine sevgi ve saygı duyan ve tutarlı bir ortam</a:t>
            </a:r>
          </a:p>
        </p:txBody>
      </p:sp>
    </p:spTree>
    <p:extLst>
      <p:ext uri="{BB962C8B-B14F-4D97-AF65-F5344CB8AC3E}">
        <p14:creationId xmlns:p14="http://schemas.microsoft.com/office/powerpoint/2010/main" val="207702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59505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BENLİK SAYGISI</a:t>
            </a:r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tr-TR" dirty="0">
                <a:solidFill>
                  <a:srgbClr val="C00000"/>
                </a:solidFill>
                <a:latin typeface="Comic Sans MS" pitchFamily="66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Benlik saygısı ise bireyin kendisini beğenilmeye ve sevilmeye değer görmesidir.</a:t>
            </a:r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75648" y="5805264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Tekno\Desktop\reh.proğ\res\imagesCALG08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0158" y="3019994"/>
            <a:ext cx="5184576" cy="2258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304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Benlik saygısı;</a:t>
            </a:r>
          </a:p>
          <a:p>
            <a:r>
              <a:rPr lang="tr-TR" dirty="0"/>
              <a:t>Öznel bir olgudur</a:t>
            </a:r>
          </a:p>
          <a:p>
            <a:r>
              <a:rPr lang="tr-TR" dirty="0"/>
              <a:t>Olumlu yada olumsuz olabilir</a:t>
            </a:r>
          </a:p>
          <a:p>
            <a:r>
              <a:rPr lang="tr-TR" dirty="0"/>
              <a:t>Koşullara konuma gelişmelere göre değişebilir</a:t>
            </a:r>
          </a:p>
          <a:p>
            <a:r>
              <a:rPr lang="tr-TR" dirty="0"/>
              <a:t>Olaylar karşısında duygu ve davranışları etkiler</a:t>
            </a:r>
          </a:p>
          <a:p>
            <a:endParaRPr lang="tr-TR" dirty="0"/>
          </a:p>
        </p:txBody>
      </p:sp>
      <p:pic>
        <p:nvPicPr>
          <p:cNvPr id="4" name="Picture 6" descr="C:\Users\Acer\Desktop\LOGO\RAM1 001.bmp"/>
          <p:cNvPicPr>
            <a:picLocks noChangeAspect="1" noChangeArrowheads="1"/>
          </p:cNvPicPr>
          <p:nvPr/>
        </p:nvPicPr>
        <p:blipFill>
          <a:blip r:embed="rId2" cstate="print"/>
          <a:srcRect l="4713" t="378" r="70966" b="91173"/>
          <a:stretch>
            <a:fillRect/>
          </a:stretch>
        </p:blipFill>
        <p:spPr bwMode="auto">
          <a:xfrm>
            <a:off x="6975648" y="5805264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ram\Desktop\benlik\17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312790" cy="24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73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uchr_08_img0882_KkdOzz8o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8542" y="693390"/>
            <a:ext cx="3660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962025" y="1210381"/>
            <a:ext cx="3923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dirty="0" smtClean="0">
                <a:latin typeface="Comic Sans MS" pitchFamily="66" charset="0"/>
              </a:rPr>
              <a:t>Benlik saygısı bireyin ileriki yaşamında düşüncelerini, duygularını ve davranışlarını belirleyen kimliğinin çekirdeğini oluşturur</a:t>
            </a:r>
            <a:r>
              <a:rPr lang="tr-TR" sz="2800" dirty="0" smtClean="0">
                <a:latin typeface="Comic Sans MS" pitchFamily="66" charset="0"/>
              </a:rPr>
              <a:t>. </a:t>
            </a:r>
            <a:r>
              <a:rPr lang="tr-TR" sz="900" dirty="0" smtClean="0"/>
              <a:t>(Erbil, Divan, Önder, 2006)</a:t>
            </a:r>
            <a:endParaRPr lang="tr-TR" dirty="0" smtClean="0"/>
          </a:p>
        </p:txBody>
      </p:sp>
      <p:pic>
        <p:nvPicPr>
          <p:cNvPr id="4" name="Picture 3" descr="C:\Users\Tekno\Desktop\ödev\gift-slayt\hediye gifler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73" y="829381"/>
            <a:ext cx="962025" cy="762000"/>
          </a:xfrm>
          <a:prstGeom prst="rect">
            <a:avLst/>
          </a:prstGeom>
          <a:noFill/>
        </p:spPr>
      </p:pic>
      <p:pic>
        <p:nvPicPr>
          <p:cNvPr id="5" name="Picture 3" descr="C:\Users\Tekno\Desktop\ödev\gift-slayt\hediye gifler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2207"/>
            <a:ext cx="962025" cy="762000"/>
          </a:xfrm>
          <a:prstGeom prst="rect">
            <a:avLst/>
          </a:prstGeom>
          <a:noFill/>
        </p:spPr>
      </p:pic>
      <p:pic>
        <p:nvPicPr>
          <p:cNvPr id="6" name="Picture 3" descr="C:\Users\Tekno\Desktop\ödev\gift-slayt\hediye gifler\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72" y="4585689"/>
            <a:ext cx="962025" cy="762000"/>
          </a:xfrm>
          <a:prstGeom prst="rect">
            <a:avLst/>
          </a:prstGeom>
          <a:noFill/>
        </p:spPr>
      </p:pic>
      <p:pic>
        <p:nvPicPr>
          <p:cNvPr id="8" name="Picture 6" descr="C:\Users\Acer\Desktop\LOGO\RAM1 001.bmp"/>
          <p:cNvPicPr>
            <a:picLocks noChangeAspect="1" noChangeArrowheads="1"/>
          </p:cNvPicPr>
          <p:nvPr/>
        </p:nvPicPr>
        <p:blipFill>
          <a:blip r:embed="rId4" cstate="print"/>
          <a:srcRect l="4713" t="378" r="70966" b="91173"/>
          <a:stretch>
            <a:fillRect/>
          </a:stretch>
        </p:blipFill>
        <p:spPr bwMode="auto">
          <a:xfrm>
            <a:off x="6975648" y="5805264"/>
            <a:ext cx="1512168" cy="667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5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1005</Words>
  <Application>Microsoft Office PowerPoint</Application>
  <PresentationFormat>Ekran Gösterisi (4:3)</PresentationFormat>
  <Paragraphs>159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37" baseType="lpstr">
      <vt:lpstr>Ofis Teması</vt:lpstr>
      <vt:lpstr>BENLİK ALGISI-BENLİK SAYGISI KENDİNİ KABUL</vt:lpstr>
      <vt:lpstr>BENLİK</vt:lpstr>
      <vt:lpstr>Ben Kimim?</vt:lpstr>
      <vt:lpstr>BENLİK</vt:lpstr>
      <vt:lpstr>BENLİK ALGISI</vt:lpstr>
      <vt:lpstr>PowerPoint Sunusu</vt:lpstr>
      <vt:lpstr>BENLİK SAYGISI </vt:lpstr>
      <vt:lpstr>PowerPoint Sunusu</vt:lpstr>
      <vt:lpstr>PowerPoint Sunusu</vt:lpstr>
      <vt:lpstr>PowerPoint Sunusu</vt:lpstr>
      <vt:lpstr>KENDİNİ KABUL</vt:lpstr>
      <vt:lpstr>PowerPoint Sunusu</vt:lpstr>
      <vt:lpstr>PowerPoint Sunusu</vt:lpstr>
      <vt:lpstr>Benlik saygısı düşük olan çocuklar; </vt:lpstr>
      <vt:lpstr>Benlik saygısı düşük olan çocuklar;</vt:lpstr>
      <vt:lpstr>Benlik saygısı düşük olan çocuklar;</vt:lpstr>
      <vt:lpstr>Benlik saygısı yüksek olan çocuklar;</vt:lpstr>
      <vt:lpstr>Benlik saygısı yüksek olan çocuklar;</vt:lpstr>
      <vt:lpstr>PowerPoint Sunusu</vt:lpstr>
      <vt:lpstr>PowerPoint Sunusu</vt:lpstr>
      <vt:lpstr>PowerPoint Sunusu</vt:lpstr>
      <vt:lpstr>PowerPoint Sunusu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AİLELERİN yapabilecekleri;</vt:lpstr>
      <vt:lpstr>Benlik saygısını geliştirmek için OKULUN yapabilecekleri;</vt:lpstr>
      <vt:lpstr>Benlik saygısını geliştirmek için OKULUN yapabilecekleri;</vt:lpstr>
      <vt:lpstr>Benlik saygısını geliştirmek için OKULUN yapabilecekleri;</vt:lpstr>
      <vt:lpstr>Benlik saygısını geliştirmek için ailelerin yapabilecekleri;</vt:lpstr>
      <vt:lpstr>Benlik saygısını geliştirmek için OKULUN yapabilecekleri;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</dc:creator>
  <cp:lastModifiedBy>ram</cp:lastModifiedBy>
  <cp:revision>34</cp:revision>
  <dcterms:created xsi:type="dcterms:W3CDTF">2016-10-27T06:45:09Z</dcterms:created>
  <dcterms:modified xsi:type="dcterms:W3CDTF">2016-10-28T06:48:47Z</dcterms:modified>
</cp:coreProperties>
</file>